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299"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48"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es-ES" sz="2000" b="1" dirty="0">
              <a:effectLst>
                <a:outerShdw blurRad="38100" dist="38100" dir="2700000" algn="tl">
                  <a:srgbClr val="000000">
                    <a:alpha val="43137"/>
                  </a:srgbClr>
                </a:outerShdw>
              </a:effectLst>
            </a:rPr>
            <a:t>A parábola das bodas (Mr. 2:19-20).</a:t>
          </a:r>
          <a:endParaRPr lang="es-ES" sz="20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pt-BR" sz="2000" b="1" dirty="0"/>
            <a:t>Como alguém pode jejuar durante um casamento? O noivo é Jesus; os convidados, os discípulos. Quando Jesus morresse e ressuscitasse, então seus discípulos precisariam jejuar</a:t>
          </a:r>
          <a:r>
            <a:rPr lang="es-ES" sz="2000" b="1" dirty="0"/>
            <a:t>.</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pt-BR" sz="2000" b="1" dirty="0">
              <a:effectLst>
                <a:outerShdw blurRad="38100" dist="38100" dir="2700000" algn="tl">
                  <a:srgbClr val="000000">
                    <a:alpha val="43137"/>
                  </a:srgbClr>
                </a:outerShdw>
              </a:effectLst>
            </a:rPr>
            <a:t>A Parábola do Novo e do Velho</a:t>
          </a:r>
          <a:r>
            <a:rPr lang="es-ES" sz="2000" b="1" dirty="0">
              <a:effectLst>
                <a:outerShdw blurRad="38100" dist="38100" dir="2700000" algn="tl">
                  <a:srgbClr val="000000">
                    <a:alpha val="43137"/>
                  </a:srgbClr>
                </a:outerShdw>
              </a:effectLst>
            </a:rPr>
            <a:t> (Mr. 2:21-22).</a:t>
          </a:r>
          <a:endParaRPr lang="es-ES" sz="20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pt-BR" sz="2000" b="1" dirty="0"/>
            <a:t>Os ensinamentos vivos de Jesus não tinham lugar nos ensinamentos mortos da tradição; e vice-versa</a:t>
          </a:r>
          <a:r>
            <a:rPr lang="es-ES" sz="2000" b="1" dirty="0"/>
            <a:t>.</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pt-BR" sz="2000" b="1" kern="1200" dirty="0"/>
            <a:t>Como alguém pode jejuar durante um casamento? O noivo é Jesus; os convidados, os discípulos. Quando Jesus morresse e ressuscitasse, então seus discípulos precisariam jejuar</a:t>
          </a:r>
          <a:r>
            <a:rPr lang="es-ES" sz="2000" b="1" kern="1200" dirty="0"/>
            <a:t>.</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 parábola das bodas (Mr. 2:19-20).</a:t>
          </a:r>
          <a:endParaRPr lang="es-ES" sz="2000" kern="1200" dirty="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72512" y="2837221"/>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pt-BR" sz="2000" b="1" kern="1200" dirty="0"/>
            <a:t>Os ensinamentos vivos de Jesus não tinham lugar nos ensinamentos mortos da tradição; e vice-versa</a:t>
          </a:r>
          <a:r>
            <a:rPr lang="es-ES" sz="2000" b="1" kern="1200" dirty="0"/>
            <a:t>.</a:t>
          </a:r>
          <a:endParaRPr lang="es-ES" sz="2000" kern="1200" dirty="0"/>
        </a:p>
      </dsp:txBody>
      <dsp:txXfrm>
        <a:off x="3572512" y="2837221"/>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A Parábola do Novo e do Velho</a:t>
          </a:r>
          <a:r>
            <a:rPr lang="es-ES" sz="2000" b="1" kern="1200" dirty="0">
              <a:effectLst>
                <a:outerShdw blurRad="38100" dist="38100" dir="2700000" algn="tl">
                  <a:srgbClr val="000000">
                    <a:alpha val="43137"/>
                  </a:srgbClr>
                </a:outerShdw>
              </a:effectLst>
            </a:rPr>
            <a:t> (Mr. 2:21-22).</a:t>
          </a:r>
          <a:endParaRPr lang="es-ES" sz="20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08/07/2024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08/07/2024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08/07/2024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outerShdw>
                </a:effectLst>
              </a:rPr>
              <a:t>CONTROVÉRSIAS</a:t>
            </a: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5903061"/>
            <a:ext cx="1477763" cy="830997"/>
          </a:xfrm>
          <a:prstGeom prst="rect">
            <a:avLst/>
          </a:prstGeom>
          <a:noFill/>
        </p:spPr>
        <p:txBody>
          <a:bodyPr wrap="square" rtlCol="0">
            <a:spAutoFit/>
          </a:bodyPr>
          <a:lstStyle/>
          <a:p>
            <a:r>
              <a:rPr lang="pt-BR" sz="1600" b="1" dirty="0">
                <a:solidFill>
                  <a:schemeClr val="accent5">
                    <a:lumMod val="20000"/>
                    <a:lumOff val="80000"/>
                  </a:schemeClr>
                </a:solidFill>
                <a:effectLst>
                  <a:outerShdw blurRad="38100" dist="38100" dir="2700000" algn="tl">
                    <a:srgbClr val="000000">
                      <a:alpha val="43137"/>
                    </a:srgbClr>
                  </a:outerShdw>
                </a:effectLst>
              </a:rPr>
              <a:t>Lição 3 para 20 de julho de 2024</a:t>
            </a:r>
            <a:endParaRPr lang="es-ES" sz="1600" b="1" dirty="0">
              <a:solidFill>
                <a:schemeClr val="accent5">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pt-BR" sz="4400" b="1" dirty="0">
                <a:ln w="6600">
                  <a:solidFill>
                    <a:schemeClr val="accent2"/>
                  </a:solidFill>
                  <a:prstDash val="solid"/>
                </a:ln>
                <a:solidFill>
                  <a:srgbClr val="FFFFFF"/>
                </a:solidFill>
                <a:effectLst>
                  <a:outerShdw dist="38100" dir="2700000" algn="tl" rotWithShape="0">
                    <a:schemeClr val="accent2"/>
                  </a:outerShdw>
                </a:effectLst>
              </a:rPr>
              <a:t>ESTÁS LOUCO JESÚS?</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s-E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r>
              <a:rPr lang="pt-BR"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Quando souberam que ele estava lá, os parentes de Jesus vieram levá-lo, dizendo que ele havia enlouquecido</a:t>
            </a:r>
            <a:r>
              <a:rPr lang="es-ES"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(Marcos 3:21 </a:t>
            </a:r>
            <a:r>
              <a:rPr lang="es-ES" sz="1100" b="1" dirty="0" err="1">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DHHe</a:t>
            </a:r>
            <a:r>
              <a:rPr lang="es-ES"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700" y="1374345"/>
            <a:ext cx="7973729" cy="707886"/>
          </a:xfrm>
          <a:prstGeom prst="rect">
            <a:avLst/>
          </a:prstGeom>
          <a:noFill/>
        </p:spPr>
        <p:txBody>
          <a:bodyPr wrap="square" rtlCol="0">
            <a:spAutoFit/>
          </a:bodyPr>
          <a:lstStyle/>
          <a:p>
            <a:pPr>
              <a:spcBef>
                <a:spcPts val="600"/>
              </a:spcBef>
            </a:pPr>
            <a:r>
              <a:rPr lang="pt-BR" sz="2000" b="1" dirty="0"/>
              <a:t>O que fez a família de Jesus pensar que Jesus tinha enlouquecido? </a:t>
            </a:r>
            <a:r>
              <a:rPr lang="es-ES" sz="2000" b="1" dirty="0"/>
              <a:t>(Mr. 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816419"/>
            <a:ext cx="8097655" cy="707886"/>
          </a:xfrm>
          <a:prstGeom prst="rect">
            <a:avLst/>
          </a:prstGeom>
          <a:noFill/>
        </p:spPr>
        <p:txBody>
          <a:bodyPr wrap="square">
            <a:spAutoFit/>
          </a:bodyPr>
          <a:lstStyle/>
          <a:p>
            <a:pPr>
              <a:spcBef>
                <a:spcPts val="600"/>
              </a:spcBef>
            </a:pPr>
            <a:r>
              <a:rPr lang="pt-BR" sz="2000" b="1" dirty="0"/>
              <a:t>Que falta de consideração por parte de Jesus com a sua família!</a:t>
            </a:r>
            <a:br>
              <a:rPr lang="es-ES" sz="2000" b="1" dirty="0"/>
            </a:br>
            <a:r>
              <a:rPr lang="es-ES" sz="2000" b="1" dirty="0"/>
              <a:t>(Mr. 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pt-BR" sz="2000" b="1" dirty="0"/>
              <a:t>Após um breve parêntese, Marcos retoma a história apresentando os parentes que procuravam Jesus: sua mãe e seus irmãos</a:t>
            </a:r>
            <a:br>
              <a:rPr lang="es-ES" sz="2000" b="1" dirty="0"/>
            </a:br>
            <a:r>
              <a:rPr lang="es-ES" sz="2000" b="1" dirty="0"/>
              <a:t>(Mr.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2086577"/>
            <a:ext cx="8097654" cy="707886"/>
          </a:xfrm>
          <a:prstGeom prst="rect">
            <a:avLst/>
          </a:prstGeom>
          <a:noFill/>
        </p:spPr>
        <p:txBody>
          <a:bodyPr wrap="square">
            <a:spAutoFit/>
          </a:bodyPr>
          <a:lstStyle/>
          <a:p>
            <a:pPr>
              <a:spcBef>
                <a:spcPts val="600"/>
              </a:spcBef>
            </a:pPr>
            <a:r>
              <a:rPr lang="pt-BR" sz="2000" b="1" dirty="0"/>
              <a:t>Excesso de trabalho, desnutrição, estresse devido às suas contínuas discussões com escribas e fariseus</a:t>
            </a:r>
            <a:r>
              <a:rPr lang="es-ES" sz="2000" b="1" dirty="0"/>
              <a:t>…</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524579"/>
            <a:ext cx="8072946" cy="1015663"/>
          </a:xfrm>
          <a:prstGeom prst="rect">
            <a:avLst/>
          </a:prstGeom>
          <a:noFill/>
        </p:spPr>
        <p:txBody>
          <a:bodyPr wrap="square">
            <a:spAutoFit/>
          </a:bodyPr>
          <a:lstStyle/>
          <a:p>
            <a:pPr>
              <a:spcBef>
                <a:spcPts val="600"/>
              </a:spcBef>
            </a:pPr>
            <a:r>
              <a:rPr lang="pt-BR" sz="2000" b="1" dirty="0"/>
              <a:t>Mais importante do que os laços carnais são os laços que unem Jesus à sua família espiritual: "Porque quem faz a vontade de Deus, é meu irmão, minha irmã e minha mãe".</a:t>
            </a:r>
            <a:r>
              <a:rPr lang="es-ES" sz="2000" b="1" dirty="0"/>
              <a:t> (Mr. 3:35).</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502301"/>
            <a:ext cx="8072945" cy="1015663"/>
          </a:xfrm>
          <a:prstGeom prst="rect">
            <a:avLst/>
          </a:prstGeom>
          <a:noFill/>
        </p:spPr>
        <p:txBody>
          <a:bodyPr wrap="square">
            <a:spAutoFit/>
          </a:bodyPr>
          <a:lstStyle/>
          <a:p>
            <a:pPr>
              <a:spcBef>
                <a:spcPts val="600"/>
              </a:spcBef>
            </a:pPr>
            <a:r>
              <a:rPr lang="pt-BR" sz="2000" b="1" dirty="0"/>
              <a:t>Mas as aparências podem enganar. A mãe e os irmãos estavam errados. Deixar o trabalho para atendê-los naquele momento era prejudicial à sua missão e a si mesmos</a:t>
            </a:r>
            <a:r>
              <a:rPr lang="es-ES" sz="2000" b="1" dirty="0"/>
              <a:t>.</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93647"/>
          </a:xfrm>
          <a:prstGeom prst="rect">
            <a:avLst/>
          </a:prstGeom>
          <a:noFill/>
        </p:spPr>
        <p:txBody>
          <a:bodyPr wrap="square">
            <a:spAutoFit/>
          </a:bodyPr>
          <a:lstStyle/>
          <a:p>
            <a:pPr>
              <a:spcBef>
                <a:spcPts val="600"/>
              </a:spcBef>
            </a:pPr>
            <a:r>
              <a:rPr lang="es-E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r>
              <a:rPr lang="pt-BR"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O espírito de perseguição não se levantará contra aqueles que não têm vínculo com Deus e que, portanto, não possuem força moral. Ele se levantará contra os fiéis, aqueles que não fazem concessões ao mundo ou são absorvidos por suas opiniões, por seu favor ou por sua oposição. Uma religião que dê testemunho vivo da obra de santidade, que repreenda o orgulho, o egoísmo, a avareza e os pecados da moda, será odiada pelo mundo e pelos cristãos superficiais. Quando você sofre reprovação e perseguição, você está em excelente companhia; pois Jesus suportou tudo isso e muito mais. Se sois fiéis sentinelas de Deus, estas coisas virão a vós como um elogio. São as almas heroicas, aquelas que são fiéis quando estão sozinhas, que alcançarão a coroa imperecível</a:t>
            </a:r>
            <a:r>
              <a:rPr lang="es-ES"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8861780" y="6438900"/>
            <a:ext cx="3292120" cy="307777"/>
          </a:xfrm>
          <a:prstGeom prst="rect">
            <a:avLst/>
          </a:prstGeom>
          <a:noFill/>
        </p:spPr>
        <p:txBody>
          <a:bodyPr wrap="none" rtlCol="0">
            <a:spAutoFit/>
          </a:bodyPr>
          <a:lstStyle/>
          <a:p>
            <a:pPr algn="r"/>
            <a:r>
              <a:rPr lang="es-ES" sz="1400" b="1" dirty="0"/>
              <a:t>E. G. W. (El ministerio médico, pg. 339)</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defRPr/>
            </a:pP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pt-BR" sz="3200" b="1" i="0" u="none" strike="noStrike" kern="1200" cap="none" spc="0" normalizeH="0" baseline="0" dirty="0">
                <a:ln/>
                <a:solidFill>
                  <a:srgbClr val="DB3817"/>
                </a:solidFill>
                <a:effectLst/>
                <a:uLnTx/>
                <a:uFillTx/>
                <a:latin typeface="Comic Sans MS" panose="030F0702030302020204" pitchFamily="66" charset="0"/>
                <a:ea typeface="+mn-ea"/>
                <a:cs typeface="+mn-cs"/>
              </a:rPr>
              <a:t>T</a:t>
            </a:r>
            <a:r>
              <a:rPr lang="pt-BR" sz="3200" b="1" dirty="0">
                <a:ln/>
                <a:solidFill>
                  <a:srgbClr val="DB3817"/>
                </a:solidFill>
                <a:latin typeface="Comic Sans MS" panose="030F0702030302020204" pitchFamily="66" charset="0"/>
              </a:rPr>
              <a:t>ambém lhes disse: 'O sábado foi feito para o homem, não o homem para o sábado. Assim, o Filho do Homem é também Senhor do sábado'</a:t>
            </a: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(Marcos 2:27-28)</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1804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362575" y="4053334"/>
            <a:ext cx="6715126" cy="2554545"/>
          </a:xfrm>
          <a:prstGeom prst="rect">
            <a:avLst/>
          </a:prstGeom>
          <a:noFill/>
        </p:spPr>
        <p:txBody>
          <a:bodyPr wrap="square" rtlCol="0">
            <a:spAutoFit/>
          </a:bodyPr>
          <a:lstStyle/>
          <a:p>
            <a:pPr>
              <a:spcBef>
                <a:spcPts val="1200"/>
              </a:spcBef>
            </a:pPr>
            <a:r>
              <a:rPr lang="pt-BR" sz="2000" b="1" dirty="0"/>
              <a:t>Controvérsia sobre o perdão. Marcos 2:1-12.</a:t>
            </a:r>
          </a:p>
          <a:p>
            <a:pPr>
              <a:spcBef>
                <a:spcPts val="1200"/>
              </a:spcBef>
            </a:pPr>
            <a:r>
              <a:rPr lang="pt-BR" sz="2000" b="1" dirty="0"/>
              <a:t>Controvérsia sobre a comida. Marcos 2:13-22.</a:t>
            </a:r>
          </a:p>
          <a:p>
            <a:pPr>
              <a:spcBef>
                <a:spcPts val="1200"/>
              </a:spcBef>
            </a:pPr>
            <a:r>
              <a:rPr lang="pt-BR" sz="2000" b="1" dirty="0"/>
              <a:t>Controvérsia sobre o sábado. Marcos 2:23-3:6.</a:t>
            </a:r>
          </a:p>
          <a:p>
            <a:pPr>
              <a:spcBef>
                <a:spcPts val="1200"/>
              </a:spcBef>
            </a:pPr>
            <a:r>
              <a:rPr lang="pt-BR" sz="2000" b="1" dirty="0"/>
              <a:t>Preguntas controvertidas acerca de Jesus:</a:t>
            </a:r>
          </a:p>
          <a:p>
            <a:pPr lvl="1">
              <a:spcBef>
                <a:spcPts val="600"/>
              </a:spcBef>
            </a:pPr>
            <a:r>
              <a:rPr lang="pt-BR" sz="2000" b="1" dirty="0"/>
              <a:t>Com que poder faz milagres? Marcos 3:22-30.</a:t>
            </a:r>
          </a:p>
          <a:p>
            <a:pPr lvl="1">
              <a:spcBef>
                <a:spcPts val="600"/>
              </a:spcBef>
            </a:pPr>
            <a:r>
              <a:rPr lang="pt-BR" sz="2000" b="1" dirty="0"/>
              <a:t>Estás louco Jesus? Marcos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pt-BR" sz="2000" b="1" dirty="0">
                <a:solidFill>
                  <a:schemeClr val="bg1"/>
                </a:solidFill>
                <a:effectLst>
                  <a:outerShdw blurRad="38100" dist="38100" dir="2700000" algn="tl">
                    <a:srgbClr val="000000">
                      <a:alpha val="43137"/>
                    </a:srgbClr>
                  </a:outerShdw>
                </a:effectLst>
              </a:rPr>
              <a:t>O comportamento de Jesus, seu modo de pregar e até mesmo suas curas estavam em conflito direto com as tradições das autoridades religiosas</a:t>
            </a:r>
            <a:r>
              <a:rPr lang="es-ES" sz="2000" b="1" dirty="0">
                <a:solidFill>
                  <a:schemeClr val="bg1"/>
                </a:solidFill>
                <a:effectLst>
                  <a:outerShdw blurRad="38100" dist="38100" dir="2700000" algn="tl">
                    <a:srgbClr val="000000">
                      <a:alpha val="43137"/>
                    </a:srgbClr>
                  </a:outerShdw>
                </a:effectLst>
              </a:rPr>
              <a:t>.</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973561"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973561"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973561"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973561"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77026"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56861"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pt-BR" sz="2000" b="1" dirty="0">
                <a:solidFill>
                  <a:schemeClr val="bg1"/>
                </a:solidFill>
                <a:effectLst>
                  <a:outerShdw blurRad="38100" dist="38100" dir="2700000" algn="tl">
                    <a:srgbClr val="000000">
                      <a:alpha val="43137"/>
                    </a:srgbClr>
                  </a:outerShdw>
                </a:effectLst>
              </a:rPr>
              <a:t>Sem dúvida, a vida de Jesus foi controversa</a:t>
            </a:r>
            <a:r>
              <a:rPr lang="es-ES" sz="2000" b="1" dirty="0">
                <a:solidFill>
                  <a:schemeClr val="bg1"/>
                </a:solidFill>
                <a:effectLst>
                  <a:outerShdw blurRad="38100" dist="38100" dir="2700000" algn="tl">
                    <a:srgbClr val="000000">
                      <a:alpha val="43137"/>
                    </a:srgbClr>
                  </a:outerShdw>
                </a:effectLst>
              </a:rPr>
              <a:t>.</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pt-BR" sz="2000" b="1" dirty="0">
                <a:solidFill>
                  <a:schemeClr val="bg1"/>
                </a:solidFill>
                <a:effectLst>
                  <a:outerShdw blurRad="38100" dist="38100" dir="2700000" algn="tl">
                    <a:srgbClr val="000000">
                      <a:alpha val="43137"/>
                    </a:srgbClr>
                  </a:outerShdw>
                </a:effectLst>
              </a:rPr>
              <a:t>Seus próprios parentes passaram a acreditar que Jesus havia perdido a cabeça por causa do excesso de trabalho</a:t>
            </a:r>
            <a:r>
              <a:rPr lang="es-ES" sz="2000" b="1" dirty="0">
                <a:solidFill>
                  <a:schemeClr val="bg1"/>
                </a:solidFill>
                <a:effectLst>
                  <a:outerShdw blurRad="38100" dist="38100" dir="2700000" algn="tl">
                    <a:srgbClr val="000000">
                      <a:alpha val="43137"/>
                    </a:srgbClr>
                  </a:outerShdw>
                </a:effectLst>
              </a:rPr>
              <a:t>.</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pt-BR" sz="2000" b="1" dirty="0">
                <a:solidFill>
                  <a:schemeClr val="bg1"/>
                </a:solidFill>
                <a:effectLst>
                  <a:outerShdw blurRad="38100" dist="38100" dir="2700000" algn="tl">
                    <a:srgbClr val="000000">
                      <a:alpha val="43137"/>
                    </a:srgbClr>
                  </a:outerShdw>
                </a:effectLst>
              </a:rPr>
              <a:t>Consideravam-no blasfemo; glutão e amigo dos pecadores, transgressor do sábado; Chegaram a acusá-lo de trabalhar para Belzebu</a:t>
            </a:r>
            <a:r>
              <a:rPr lang="es-ES"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a:r>
              <a:rPr lang="es-ES"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CONTROVÉRSIA SOBRE O PERDÃO</a:t>
            </a: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pt-BR" b="1" dirty="0">
                <a:solidFill>
                  <a:schemeClr val="bg1"/>
                </a:solidFill>
                <a:effectLst>
                  <a:outerShdw blurRad="38100" dist="38100" dir="2700000" algn="tl">
                    <a:srgbClr val="000000">
                      <a:alpha val="43137"/>
                    </a:srgbClr>
                  </a:outerShdw>
                </a:effectLst>
                <a:latin typeface="Comic Sans MS" panose="030F0702030302020204" pitchFamily="66" charset="0"/>
              </a:rPr>
              <a:t>Quando Jesus viu a fé deles, disse ao paralítico: "Filho, os teus pecados te são perdoados</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(Marcos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973157"/>
            <a:ext cx="7924801" cy="2246769"/>
          </a:xfrm>
          <a:prstGeom prst="rect">
            <a:avLst/>
          </a:prstGeom>
          <a:noFill/>
        </p:spPr>
        <p:txBody>
          <a:bodyPr wrap="square" rtlCol="0">
            <a:spAutoFit/>
          </a:bodyPr>
          <a:lstStyle/>
          <a:p>
            <a:pPr>
              <a:spcBef>
                <a:spcPts val="600"/>
              </a:spcBef>
            </a:pPr>
            <a:r>
              <a:rPr lang="pt-BR" sz="2000" b="1" dirty="0"/>
              <a:t>Quando Jesus voltou à casa de Pedro em Cafarnaum, muitas pessoas vieram ouvi-lo (Marcos 2:1-2). Quatro amigos se aproximaram de Jesus para curar seu amigo paralisado, mas não conseguiram se aproximar dele. Dispostos a trazê-lo diante de Jesus, subiram ao telhado e fizeram uma abertura para que pudessem baixá-lo. O discurso de Jesus foi interrompido, e todos ficaram em silêncio, esperando para ver o que Jesus faria</a:t>
            </a:r>
            <a:r>
              <a:rPr lang="es-ES" sz="2000" b="1" dirty="0"/>
              <a:t> (Mr. 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528250"/>
            <a:ext cx="7924800" cy="1323439"/>
          </a:xfrm>
          <a:prstGeom prst="rect">
            <a:avLst/>
          </a:prstGeom>
          <a:noFill/>
        </p:spPr>
        <p:txBody>
          <a:bodyPr wrap="square">
            <a:spAutoFit/>
          </a:bodyPr>
          <a:lstStyle/>
          <a:p>
            <a:pPr>
              <a:spcBef>
                <a:spcPts val="600"/>
              </a:spcBef>
            </a:pPr>
            <a:r>
              <a:rPr lang="pt-BR" sz="2000" b="1" dirty="0"/>
              <a:t>As pessoas louvaram a Deus por dar a Jesus o poder de perdoar pecados (Marcos 2:12; </a:t>
            </a:r>
            <a:r>
              <a:rPr lang="pt-BR" sz="2000" b="1" dirty="0" err="1"/>
              <a:t>Mt</a:t>
            </a:r>
            <a:r>
              <a:rPr lang="pt-BR" sz="2000" b="1" dirty="0"/>
              <a:t>. 9:8). O paralítico andou; mas os escribas eram cegos, incapazes de ver que Jesus podia ler suas mentes, perdoar o pecador e conceder-lhe a cura</a:t>
            </a:r>
            <a:r>
              <a:rPr lang="es-ES" sz="2000" b="1" dirty="0"/>
              <a:t>.</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161923" y="4527976"/>
            <a:ext cx="7924799" cy="1015663"/>
          </a:xfrm>
          <a:prstGeom prst="rect">
            <a:avLst/>
          </a:prstGeom>
          <a:noFill/>
        </p:spPr>
        <p:txBody>
          <a:bodyPr wrap="square">
            <a:spAutoFit/>
          </a:bodyPr>
          <a:lstStyle/>
          <a:p>
            <a:pPr>
              <a:spcBef>
                <a:spcPts val="600"/>
              </a:spcBef>
            </a:pPr>
            <a:r>
              <a:rPr lang="pt-BR" sz="2000" b="1" dirty="0"/>
              <a:t>Para os escribas, isso era blasfêmia (algo verdadeiro, se Jesus não fosse Deus). Para provar que Ele tinha o poder de dar perdão, Jesus curou o paralítico</a:t>
            </a:r>
            <a:r>
              <a:rPr lang="es-ES" sz="2000" b="1" dirty="0"/>
              <a:t> (Mr. 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61920" y="3219926"/>
            <a:ext cx="7924799" cy="1323439"/>
          </a:xfrm>
          <a:prstGeom prst="rect">
            <a:avLst/>
          </a:prstGeom>
          <a:noFill/>
        </p:spPr>
        <p:txBody>
          <a:bodyPr wrap="square">
            <a:spAutoFit/>
          </a:bodyPr>
          <a:lstStyle/>
          <a:p>
            <a:pPr>
              <a:spcBef>
                <a:spcPts val="600"/>
              </a:spcBef>
            </a:pPr>
            <a:r>
              <a:rPr lang="pt-BR" sz="2000" b="1" dirty="0"/>
              <a:t>"Os teus pecados estão perdoados" (Marcos 2:5). O paralítico poderia ter afirmado: "O que eu preciso é andar". Mas não o fez. Jesus curou a raiz de sua doença. Ele não se importava em nunca mais andar, mas com o perdão que lhe dava paz à alma</a:t>
            </a:r>
            <a:r>
              <a:rPr lang="es-ES" sz="2000" b="1" dirty="0"/>
              <a:t>.</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CONTROVÉRSIA SOBRE A COMIDA</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es-E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t>
            </a:r>
            <a:r>
              <a:rPr lang="pt-BR"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E, ao passar, viu Levi, filho de Alfeu, sentado no banco de impostos, e disse-lhe: "Segue-me". E ele se levantou, e o seguiu</a:t>
            </a:r>
            <a:r>
              <a:rPr lang="es-E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s-ES" sz="14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(Marcos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323439"/>
          </a:xfrm>
          <a:prstGeom prst="rect">
            <a:avLst/>
          </a:prstGeom>
          <a:noFill/>
        </p:spPr>
        <p:txBody>
          <a:bodyPr wrap="square" rtlCol="0">
            <a:spAutoFit/>
          </a:bodyPr>
          <a:lstStyle/>
          <a:p>
            <a:pPr>
              <a:spcBef>
                <a:spcPts val="600"/>
              </a:spcBef>
            </a:pPr>
            <a:r>
              <a:rPr lang="pt-BR" sz="2000" b="1" dirty="0"/>
              <a:t>Não é difícil imaginar a controvérsia que o chamado de Levi levantou (Marcos 2:13-14). Para um judeu ortodoxo, um publicano era pior do que um gentio. Era um judeu renegado, vendido aos seus inimigos. Não podiam comer com ele, nem tocá-lo</a:t>
            </a:r>
            <a:r>
              <a:rPr lang="es-ES" sz="2000" b="1" dirty="0"/>
              <a:t>.</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507570"/>
            <a:ext cx="3605213" cy="4189788"/>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667000" y="5127603"/>
            <a:ext cx="5529265" cy="1631216"/>
          </a:xfrm>
          <a:prstGeom prst="rect">
            <a:avLst/>
          </a:prstGeom>
          <a:noFill/>
        </p:spPr>
        <p:txBody>
          <a:bodyPr wrap="square">
            <a:spAutoFit/>
          </a:bodyPr>
          <a:lstStyle/>
          <a:p>
            <a:pPr>
              <a:spcBef>
                <a:spcPts val="600"/>
              </a:spcBef>
            </a:pPr>
            <a:r>
              <a:rPr lang="pt-BR" sz="2000" b="1" dirty="0"/>
              <a:t>Jesus logicamente os refutou: onde melhor do que aqui encontrarei pecadores para salvar? (Marcos 2:17). Ele também os confrontou para examinar seus próprios sentimentos. Eles tiveram que aprender a amar</a:t>
            </a:r>
            <a:r>
              <a:rPr lang="es-ES" sz="2000" b="1" dirty="0"/>
              <a:t> (Mt. 9:12-13).</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246769"/>
          </a:xfrm>
          <a:prstGeom prst="rect">
            <a:avLst/>
          </a:prstGeom>
          <a:noFill/>
        </p:spPr>
        <p:txBody>
          <a:bodyPr wrap="square">
            <a:spAutoFit/>
          </a:bodyPr>
          <a:lstStyle/>
          <a:p>
            <a:pPr>
              <a:spcBef>
                <a:spcPts val="600"/>
              </a:spcBef>
            </a:pPr>
            <a:r>
              <a:rPr lang="pt-BR" sz="2000" b="1" dirty="0"/>
              <a:t>Mas as coisas pioraram. Ele não só comia na casa do publicano, mas se cercava de muitos como ele (Marcos 2:15). Os críticos não desperdiçaram a oportunidade: "O que é isso, que ele come e bebe com publicanos e pecadores?“ </a:t>
            </a:r>
            <a:r>
              <a:rPr lang="es-ES" sz="2000" b="1" dirty="0"/>
              <a:t>(Mr. 2:16).</a:t>
            </a: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s-ES" dirty="0">
                <a:effectLst>
                  <a:glow rad="88900">
                    <a:srgbClr val="B83608"/>
                  </a:glow>
                  <a:outerShdw blurRad="38100" dist="38100" dir="2700000" algn="tl">
                    <a:srgbClr val="000000">
                      <a:alpha val="43137"/>
                    </a:srgbClr>
                  </a:outerShdw>
                </a:effectLst>
              </a:rPr>
              <a:t>“</a:t>
            </a:r>
            <a:r>
              <a:rPr lang="pt-BR" dirty="0">
                <a:effectLst>
                  <a:glow rad="88900">
                    <a:srgbClr val="B83608"/>
                  </a:glow>
                  <a:outerShdw blurRad="38100" dist="38100" dir="2700000" algn="tl">
                    <a:srgbClr val="000000">
                      <a:alpha val="43137"/>
                    </a:srgbClr>
                  </a:outerShdw>
                </a:effectLst>
              </a:rPr>
              <a:t>Jesus lhes disse: "Podem os que estão de bodas jejuar enquanto o noivo está com eles?" Enquanto tiverem o esposo com eles, não podem jejuar</a:t>
            </a:r>
            <a:r>
              <a:rPr lang="es-ES" dirty="0">
                <a:effectLst>
                  <a:glow rad="88900">
                    <a:srgbClr val="B83608"/>
                  </a:glow>
                  <a:outerShdw blurRad="38100" dist="38100" dir="2700000" algn="tl">
                    <a:srgbClr val="000000">
                      <a:alpha val="43137"/>
                    </a:srgbClr>
                  </a:outerShdw>
                </a:effectLst>
              </a:rPr>
              <a:t>” (Marcos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00674" cy="1631216"/>
          </a:xfrm>
          <a:prstGeom prst="rect">
            <a:avLst/>
          </a:prstGeom>
          <a:noFill/>
        </p:spPr>
        <p:txBody>
          <a:bodyPr wrap="square" rtlCol="0">
            <a:spAutoFit/>
          </a:bodyPr>
          <a:lstStyle/>
          <a:p>
            <a:pPr>
              <a:spcBef>
                <a:spcPts val="600"/>
              </a:spcBef>
            </a:pPr>
            <a:r>
              <a:rPr lang="pt-BR" sz="2000" b="1" dirty="0"/>
              <a:t>Longe de aprenderem a amar, os fariseus instigaram os discípulos de João a se juntarem às suas críticas: "Por que os discípulos de João e os dos fariseus jejuam, e seus discípulos não jejuam?“ </a:t>
            </a:r>
            <a:r>
              <a:rPr lang="es-ES" sz="2000" b="1" dirty="0"/>
              <a:t>(Mr. 2:18).</a:t>
            </a: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1637556184"/>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s-ES"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CONTROVÉRSIA SOBRE A COMIDA (2)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057791"/>
            <a:ext cx="5400674" cy="707886"/>
          </a:xfrm>
          <a:prstGeom prst="rect">
            <a:avLst/>
          </a:prstGeom>
          <a:noFill/>
        </p:spPr>
        <p:txBody>
          <a:bodyPr wrap="square">
            <a:spAutoFit/>
          </a:bodyPr>
          <a:lstStyle/>
          <a:p>
            <a:pPr>
              <a:spcBef>
                <a:spcPts val="600"/>
              </a:spcBef>
            </a:pPr>
            <a:r>
              <a:rPr lang="pt-BR" sz="2000" b="1" dirty="0"/>
              <a:t>A resposta de Jesus veio na forma de parábolas</a:t>
            </a:r>
            <a:r>
              <a:rPr lang="es-ES" sz="2000" b="1" dirty="0"/>
              <a:t>:</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CONTROVÉRSIA SOBRE O SÁBADO</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69332"/>
          </a:xfrm>
          <a:prstGeom prst="rect">
            <a:avLst/>
          </a:prstGeom>
          <a:noFill/>
        </p:spPr>
        <p:txBody>
          <a:bodyPr wrap="square">
            <a:spAutoFit/>
          </a:bodyPr>
          <a:lstStyle/>
          <a:p>
            <a:pPr algn="ctr"/>
            <a:r>
              <a:rPr lang="es-ES" b="1" dirty="0">
                <a:solidFill>
                  <a:schemeClr val="accent6">
                    <a:lumMod val="75000"/>
                  </a:schemeClr>
                </a:solidFill>
                <a:latin typeface="Comic Sans MS" panose="030F0702030302020204" pitchFamily="66" charset="0"/>
              </a:rPr>
              <a:t>“</a:t>
            </a:r>
            <a:r>
              <a:rPr lang="pt-BR" b="1" dirty="0">
                <a:solidFill>
                  <a:schemeClr val="accent6">
                    <a:lumMod val="75000"/>
                  </a:schemeClr>
                </a:solidFill>
                <a:latin typeface="Comic Sans MS" panose="030F0702030302020204" pitchFamily="66" charset="0"/>
              </a:rPr>
              <a:t>Então os fariseus lhe disseram: "Olha, por que fazeis o que não é lícito no sábado?"</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(Marcos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285750" y="1063109"/>
            <a:ext cx="6838950" cy="707886"/>
          </a:xfrm>
          <a:prstGeom prst="rect">
            <a:avLst/>
          </a:prstGeom>
          <a:noFill/>
        </p:spPr>
        <p:txBody>
          <a:bodyPr wrap="square" rtlCol="0">
            <a:spAutoFit/>
          </a:bodyPr>
          <a:lstStyle/>
          <a:p>
            <a:pPr>
              <a:spcBef>
                <a:spcPts val="600"/>
              </a:spcBef>
            </a:pPr>
            <a:r>
              <a:rPr lang="pt-BR" sz="2000" b="1" dirty="0"/>
              <a:t>Os fariseus ensinavam 39 formas de trabalhar que transgrediam o descanso sabático ordenado por Deus</a:t>
            </a:r>
            <a:r>
              <a:rPr lang="es-ES" sz="2000" b="1" dirty="0"/>
              <a:t>.</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1015663"/>
          </a:xfrm>
          <a:prstGeom prst="rect">
            <a:avLst/>
          </a:prstGeom>
          <a:noFill/>
        </p:spPr>
        <p:txBody>
          <a:bodyPr wrap="square">
            <a:spAutoFit/>
          </a:bodyPr>
          <a:lstStyle/>
          <a:p>
            <a:pPr>
              <a:spcBef>
                <a:spcPts val="600"/>
              </a:spcBef>
            </a:pPr>
            <a:r>
              <a:rPr lang="pt-BR" sz="2000" b="1" dirty="0"/>
              <a:t>Mais tarde, Jesus realizou uma "obra" não incluída entre os 39, mas que também foi considerada uma transgressão do sábado: a cura</a:t>
            </a:r>
            <a:r>
              <a:rPr lang="es-ES" sz="2000" b="1" dirty="0"/>
              <a:t> (Mr.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285749" y="2771269"/>
            <a:ext cx="6838950" cy="1015663"/>
          </a:xfrm>
          <a:prstGeom prst="rect">
            <a:avLst/>
          </a:prstGeom>
          <a:noFill/>
        </p:spPr>
        <p:txBody>
          <a:bodyPr wrap="square">
            <a:spAutoFit/>
          </a:bodyPr>
          <a:lstStyle/>
          <a:p>
            <a:pPr>
              <a:spcBef>
                <a:spcPts val="600"/>
              </a:spcBef>
            </a:pPr>
            <a:r>
              <a:rPr lang="pt-BR" sz="2000" b="1" dirty="0"/>
              <a:t>Resposta de Jesus: Não vos lembrais de que Davi, quando estava com fome, comeu do pão que só os sacerdotes podiam comer?</a:t>
            </a:r>
            <a:r>
              <a:rPr lang="es-ES" sz="2000" b="1" dirty="0"/>
              <a:t> (Mr. 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285748" y="1750843"/>
            <a:ext cx="6838950" cy="1015663"/>
          </a:xfrm>
          <a:prstGeom prst="rect">
            <a:avLst/>
          </a:prstGeom>
          <a:noFill/>
        </p:spPr>
        <p:txBody>
          <a:bodyPr wrap="square">
            <a:spAutoFit/>
          </a:bodyPr>
          <a:lstStyle/>
          <a:p>
            <a:pPr>
              <a:spcBef>
                <a:spcPts val="600"/>
              </a:spcBef>
            </a:pPr>
            <a:r>
              <a:rPr lang="pt-BR" sz="2000" b="1" dirty="0"/>
              <a:t>Tomando o grão e retirando sua casca para comê-lo, os discípulos realizaram três obras proibidas no sábado: colheita; debulhar; e limpar o grão. (Mr. 2:23-24; </a:t>
            </a:r>
            <a:r>
              <a:rPr lang="pt-BR" sz="2000" b="1" dirty="0" err="1"/>
              <a:t>Mt</a:t>
            </a:r>
            <a:r>
              <a:rPr lang="pt-BR" sz="2000" b="1" dirty="0"/>
              <a:t>. 12:1-2).</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707886"/>
          </a:xfrm>
          <a:prstGeom prst="rect">
            <a:avLst/>
          </a:prstGeom>
          <a:noFill/>
        </p:spPr>
        <p:txBody>
          <a:bodyPr wrap="square">
            <a:spAutoFit/>
          </a:bodyPr>
          <a:lstStyle/>
          <a:p>
            <a:pPr>
              <a:spcBef>
                <a:spcPts val="600"/>
              </a:spcBef>
            </a:pPr>
            <a:r>
              <a:rPr lang="pt-BR" sz="2000" b="1" dirty="0"/>
              <a:t>Curiosamente, os zelosos guardadores do sábado estavam planejando um assassinato</a:t>
            </a:r>
            <a:r>
              <a:rPr lang="es-ES" sz="2000" b="1" dirty="0"/>
              <a:t> (Mr. 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707886"/>
          </a:xfrm>
          <a:prstGeom prst="rect">
            <a:avLst/>
          </a:prstGeom>
          <a:noFill/>
        </p:spPr>
        <p:txBody>
          <a:bodyPr wrap="square">
            <a:spAutoFit/>
          </a:bodyPr>
          <a:lstStyle/>
          <a:p>
            <a:pPr>
              <a:spcBef>
                <a:spcPts val="600"/>
              </a:spcBef>
            </a:pPr>
            <a:r>
              <a:rPr lang="pt-BR" sz="2000" b="1" dirty="0"/>
              <a:t>Em suma, Jesus é o Senhor do sábado, e deu-nos para o nosso próprio bem</a:t>
            </a:r>
            <a:r>
              <a:rPr lang="es-ES" sz="2000" b="1" dirty="0"/>
              <a:t> (Mr.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2" y="4765804"/>
            <a:ext cx="6619873" cy="707886"/>
          </a:xfrm>
          <a:prstGeom prst="rect">
            <a:avLst/>
          </a:prstGeom>
          <a:noFill/>
        </p:spPr>
        <p:txBody>
          <a:bodyPr wrap="square">
            <a:spAutoFit/>
          </a:bodyPr>
          <a:lstStyle/>
          <a:p>
            <a:pPr>
              <a:spcBef>
                <a:spcPts val="600"/>
              </a:spcBef>
            </a:pPr>
            <a:r>
              <a:rPr lang="pt-BR" sz="2000" b="1" dirty="0"/>
              <a:t>A resposta de Jesus: "É lícito no sábado fazer o bem, ou fazer o mal; salvar uma vida ou matar?"</a:t>
            </a:r>
            <a:r>
              <a:rPr lang="es-ES" sz="2000" b="1" dirty="0"/>
              <a:t>(Mr. 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538163" y="2136338"/>
            <a:ext cx="8639175" cy="25853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rgbClr val="9E2909"/>
                </a:solidFill>
              </a:rPr>
              <a:t>PREGUNTAS CONTROVERTIDAS ACERCA DE JESUS</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69441"/>
          </a:xfrm>
          <a:prstGeom prst="rect">
            <a:avLst/>
          </a:prstGeom>
          <a:noFill/>
        </p:spPr>
        <p:txBody>
          <a:bodyPr wrap="square">
            <a:spAutoFit/>
          </a:bodyPr>
          <a:lstStyle/>
          <a:p>
            <a:pPr algn="ctr"/>
            <a:r>
              <a:rPr lang="pt-B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COM QUE PODER FAZ MILAGRES?</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t>
            </a:r>
            <a:r>
              <a:rPr lang="pt-BR"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Mas os escribas que tinham vindo de Jerusalém disseram que ele tinha Belzebu, e que pelo príncipe dos demônios ele expulsava demônios</a:t>
            </a:r>
            <a:r>
              <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(Marcos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631216"/>
          </a:xfrm>
          <a:prstGeom prst="rect">
            <a:avLst/>
          </a:prstGeom>
          <a:noFill/>
        </p:spPr>
        <p:txBody>
          <a:bodyPr wrap="square" rtlCol="0">
            <a:spAutoFit/>
          </a:bodyPr>
          <a:lstStyle/>
          <a:p>
            <a:pPr>
              <a:spcBef>
                <a:spcPts val="600"/>
              </a:spcBef>
            </a:pPr>
            <a:r>
              <a:rPr lang="pt-BR" sz="2000" b="1" dirty="0"/>
              <a:t>Marcos começa uma história sobre a família de Jesus, mas a interrompe para narrar uma polêmica com os fariseus. Mais tarde, ele voltará à primeira história. Esse padrão é usado por Marcos em várias ocasiões para juntar duas histórias semelhantes, destacando a central como a mais importante</a:t>
            </a:r>
            <a:r>
              <a:rPr lang="es-ES" sz="2000" b="1" dirty="0"/>
              <a:t>.</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pt-BR" sz="2000" b="1" dirty="0">
                  <a:effectLst>
                    <a:outerShdw blurRad="38100" dist="38100" dir="2700000" algn="tl">
                      <a:srgbClr val="000000">
                        <a:alpha val="43137"/>
                      </a:srgbClr>
                    </a:outerShdw>
                  </a:effectLst>
                </a:rPr>
                <a:t>A família de Jesus o procura</a:t>
              </a:r>
              <a:endParaRPr lang="es-ES" sz="20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pt-BR" sz="2000" b="1">
                  <a:effectLst>
                    <a:outerShdw blurRad="38100" dist="38100" dir="2700000" algn="tl">
                      <a:srgbClr val="000000">
                        <a:alpha val="43137"/>
                      </a:srgbClr>
                    </a:outerShdw>
                  </a:effectLst>
                </a:rPr>
                <a:t>Acusação dos fariseus</a:t>
              </a: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pt-BR" sz="2000" b="1" dirty="0">
                  <a:effectLst>
                    <a:outerShdw blurRad="38100" dist="38100" dir="2700000" algn="tl">
                      <a:srgbClr val="000000">
                        <a:alpha val="43137"/>
                      </a:srgbClr>
                    </a:outerShdw>
                  </a:effectLst>
                </a:rPr>
                <a:t>A família de Jesus o procura</a:t>
              </a:r>
              <a:endParaRPr lang="es-ES" sz="20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Marcos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194096"/>
            <a:ext cx="5943600" cy="1631216"/>
          </a:xfrm>
          <a:prstGeom prst="rect">
            <a:avLst/>
          </a:prstGeom>
          <a:noFill/>
        </p:spPr>
        <p:txBody>
          <a:bodyPr wrap="square">
            <a:spAutoFit/>
          </a:bodyPr>
          <a:lstStyle/>
          <a:p>
            <a:pPr>
              <a:spcBef>
                <a:spcPts val="600"/>
              </a:spcBef>
            </a:pPr>
            <a:r>
              <a:rPr lang="pt-BR" sz="2000" b="1" dirty="0"/>
              <a:t>Novamente, Jesus usa uma parábola para demonstrar o absurdo das acusações contra ele (Marcos 3:23-27). Jesus entra na casa do homem forte (Satanás), o amarra e, assim, pode saquear seus bens (libertar os endemoniados).</a:t>
            </a:r>
            <a:endParaRPr lang="es-ES" sz="2000" b="1" dirty="0"/>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707886"/>
          </a:xfrm>
          <a:prstGeom prst="rect">
            <a:avLst/>
          </a:prstGeom>
          <a:noFill/>
        </p:spPr>
        <p:txBody>
          <a:bodyPr wrap="square">
            <a:spAutoFit/>
          </a:bodyPr>
          <a:lstStyle/>
          <a:p>
            <a:pPr>
              <a:spcBef>
                <a:spcPts val="600"/>
              </a:spcBef>
            </a:pPr>
            <a:r>
              <a:rPr lang="pt-BR" sz="2000" b="1" dirty="0"/>
              <a:t>Neste caso, a história importante é a acusação dos escribas sobre que poder foi que permitiu a Jesus expulsar demônios</a:t>
            </a:r>
            <a:r>
              <a:rPr lang="es-ES" sz="2000" b="1" dirty="0"/>
              <a:t> (Mr. 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1015663"/>
          </a:xfrm>
          <a:prstGeom prst="rect">
            <a:avLst/>
          </a:prstGeom>
          <a:noFill/>
        </p:spPr>
        <p:txBody>
          <a:bodyPr wrap="square">
            <a:spAutoFit/>
          </a:bodyPr>
          <a:lstStyle/>
          <a:p>
            <a:pPr>
              <a:spcBef>
                <a:spcPts val="600"/>
              </a:spcBef>
            </a:pPr>
            <a:r>
              <a:rPr lang="pt-BR" sz="2000" b="1" dirty="0"/>
              <a:t>Ele também aproveita para alertar sobre o perigo de atribuir a obra do Espírito Santo ao diabo</a:t>
            </a:r>
            <a:br>
              <a:rPr lang="es-ES" sz="2000" b="1" dirty="0"/>
            </a:br>
            <a:r>
              <a:rPr lang="es-ES" sz="2000" b="1" dirty="0"/>
              <a:t>(Mr. 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440</TotalTime>
  <Words>1541</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 Fustero Carreras</cp:lastModifiedBy>
  <cp:revision>75</cp:revision>
  <dcterms:created xsi:type="dcterms:W3CDTF">2024-06-22T14:42:36Z</dcterms:created>
  <dcterms:modified xsi:type="dcterms:W3CDTF">2024-07-08T05:08:13Z</dcterms:modified>
</cp:coreProperties>
</file>