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01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143"/>
    <a:srgbClr val="653E33"/>
    <a:srgbClr val="186C7A"/>
    <a:srgbClr val="AFE6EF"/>
    <a:srgbClr val="6308DE"/>
    <a:srgbClr val="9F5FCF"/>
    <a:srgbClr val="B98B69"/>
    <a:srgbClr val="E0A4A6"/>
    <a:srgbClr val="8B5299"/>
    <a:srgbClr val="825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896099" y="356116"/>
            <a:ext cx="482806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LEALDADE SUPREMA: ADORAÇÃO EM ZONA DE GUERRA</a:t>
            </a:r>
            <a:endParaRPr lang="pt-BR" sz="5400" b="1" noProof="0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797525"/>
                </a:solidFill>
              </a:rPr>
              <a:t>Lição 7 para 15 de novembro de 2025</a:t>
            </a:r>
            <a:endParaRPr lang="pt-BR" sz="1600" b="1" noProof="0" dirty="0">
              <a:solidFill>
                <a:srgbClr val="797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08362" y="87050"/>
            <a:ext cx="824299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6600" b="1" noProof="0" dirty="0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UM LUGAR ESPECIAL PARA ADORAR</a:t>
            </a: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LEVANTANDO O SANTUARIO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538288" y="648085"/>
            <a:ext cx="911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“Toda a congregação dos filhos de Israel se reuniu em </a:t>
            </a:r>
            <a:r>
              <a:rPr lang="pt-B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Siló</a:t>
            </a:r>
            <a:r>
              <a:rPr lang="pt-B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 ali ergueram o tabernáculo da revelação, depois que a terra lhes foi submetida” </a:t>
            </a:r>
            <a:r>
              <a:rPr lang="pt-BR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(Josué 18:1)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33140"/>
            <a:ext cx="7108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terra havia sido subjugada por Israel. O território havia sido dividido entre as tribos mais proeminentes, embora sete tribos ainda não tivessem recebido sua parte. Os guerreiros de Rúben, Gade e a meia tribo de Manassés seriam enviados para suas possessões além do Jordão.</a:t>
            </a:r>
            <a:endParaRPr lang="pt-BR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1" y="4199175"/>
            <a:ext cx="5959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Santuário, como morada visível de Deus, era o ponto de coesão, onde todos estavam unidos em adoração. Sem a presença de Deus, a posse da terra não tinha sentido.</a:t>
            </a:r>
            <a:endParaRPr lang="pt-BR" sz="2000" b="1" noProof="0" dirty="0"/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164356"/>
            <a:ext cx="7108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Antes da separação das tribos, ocorreu um ato especial e essencial: a construção do Tabernáculo, o centro de adoração de Israel </a:t>
            </a:r>
            <a:r>
              <a:rPr lang="pt-BR" sz="2000" b="1" noProof="0" dirty="0"/>
              <a:t>(Jos. 18:1).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1" y="5522614"/>
            <a:ext cx="62769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Hoje, quando ainda há gigantes modernos e pós-modernos a vencer, é de vital importância que concentremos nosso olhar no Santuário Celestial, onde Jesus intercede por nós.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568932" y="1108018"/>
            <a:ext cx="905413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onstantia" panose="02030602050306030303" pitchFamily="18" charset="0"/>
              </a:rPr>
              <a:t>“Não se passaram muitas semanas desde que Moisés lhes dera todo o livro de Deuteronômio em discursos; no entanto, agora Josué leu a lei novamente.
Não apenas os homens de Israel, mas também as mulheres e as crianças, ouviram a leitura da lei; pois era importante que todos conhecessem seu dever e o cumprissem. […]
Cada capítulo e cada versículo da Bíblia é uma comunicação direta de Deus para os homens. […] Se estudados e obedecidos, eles guiarão o povo de Deus, como os israelitas foram guiados pela coluna de nuvem durante o dia e pela coluna de fogo à noite”</a:t>
            </a:r>
            <a:endParaRPr lang="pt-BR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6386004" y="5580705"/>
            <a:ext cx="4390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W. (Patriarcas e profetas, págs. 477-478) 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254883" y="3174699"/>
            <a:ext cx="3682234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3200" b="1" dirty="0">
                <a:ln w="12700" cmpd="sng">
                  <a:noFill/>
                  <a:prstDash val="solid"/>
                </a:ln>
                <a:solidFill>
                  <a:srgbClr val="F2601E"/>
                </a:solidFill>
                <a:latin typeface="Comic Sans MS" panose="030F0702030302020204" pitchFamily="66" charset="0"/>
              </a:rPr>
              <a:t>“Busque primeiro o Reino de Deus e Sua justiça, e todas essas coisas vos serão acrescentadas”</a:t>
            </a:r>
            <a:endParaRPr kumimoji="0" lang="pt-BR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2601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Mateus 6:33</a:t>
            </a:r>
          </a:p>
        </p:txBody>
      </p:sp>
    </p:spTree>
    <p:extLst>
      <p:ext uri="{BB962C8B-B14F-4D97-AF65-F5344CB8AC3E}">
        <p14:creationId xmlns:p14="http://schemas.microsoft.com/office/powerpoint/2010/main" val="28318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88030"/>
            <a:ext cx="640080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Adorar antes de conquistar:</a:t>
            </a:r>
          </a:p>
          <a:p>
            <a:pPr lvl="1"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renovação do pacto </a:t>
            </a:r>
            <a:r>
              <a:rPr lang="pt-BR" sz="20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(Josué 5:1-9)</a:t>
            </a:r>
          </a:p>
          <a:p>
            <a:pPr lvl="1"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Primeira Páscoa em Canaã </a:t>
            </a:r>
            <a:r>
              <a:rPr lang="pt-BR" sz="20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(Josué 5:10-12)</a:t>
            </a:r>
          </a:p>
          <a:p>
            <a:pPr>
              <a:spcBef>
                <a:spcPts val="1800"/>
              </a:spcBef>
            </a:pPr>
            <a:r>
              <a:rPr lang="pt-BR" sz="2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Adoração entre montes:</a:t>
            </a:r>
          </a:p>
          <a:p>
            <a:pPr lvl="1">
              <a:spcBef>
                <a:spcPts val="600"/>
              </a:spcBef>
            </a:pPr>
            <a:r>
              <a:rPr lang="pt-BR" sz="20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altar para adorar (Josué 8:30-31)</a:t>
            </a:r>
          </a:p>
          <a:p>
            <a:pPr lvl="1">
              <a:spcBef>
                <a:spcPts val="600"/>
              </a:spcBef>
            </a:pPr>
            <a:r>
              <a:rPr lang="pt-BR" sz="20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Recordar a lei (Josué 8:32-35)</a:t>
            </a:r>
          </a:p>
          <a:p>
            <a:pPr>
              <a:spcBef>
                <a:spcPts val="1800"/>
              </a:spcBef>
            </a:pPr>
            <a:r>
              <a:rPr lang="pt-BR" sz="2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Um lugar especial para adorar:</a:t>
            </a:r>
          </a:p>
          <a:p>
            <a:pPr lvl="1"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Erguendo o Santuário </a:t>
            </a:r>
            <a:r>
              <a:rPr lang="pt-BR" sz="20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(Josué 18:1)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25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Na travessia milagrosa do Jordão, todos os reis cananeus ficaram assustados (Josué 5:1). O terreno estava preparado para a conquista imediata.</a:t>
            </a:r>
            <a:endParaRPr lang="pt-BR" sz="2000" b="1" noProof="0" dirty="0"/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11024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3311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0154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7386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417284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98" y="2195931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Quase concluindo a conquista, eles fizeram um novo marco de adoração: construir o Santuário em </a:t>
            </a:r>
            <a:r>
              <a:rPr lang="pt-BR" sz="2000" b="1" dirty="0" err="1"/>
              <a:t>Siló</a:t>
            </a:r>
            <a:r>
              <a:rPr lang="pt-BR" sz="2000" b="1" dirty="0"/>
              <a:t>.</a:t>
            </a:r>
            <a:endParaRPr lang="pt-BR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96" y="1496593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meio à conquista, também decidiram fazer uma parada para se consagrar de novo ao Senhor em um magno encontro entre os montes Ebal e </a:t>
            </a:r>
            <a:r>
              <a:rPr lang="pt-BR" sz="2000" b="1" dirty="0" err="1"/>
              <a:t>Gerizim</a:t>
            </a:r>
            <a:r>
              <a:rPr lang="pt-BR" sz="2000" b="1" dirty="0"/>
              <a:t>.</a:t>
            </a:r>
            <a:endParaRPr lang="pt-BR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93" y="797256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No entanto, essa não era a prioridade para Israel. Eles deveriam buscar a primeira comunhão com Deus.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08362" y="229925"/>
            <a:ext cx="82429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8000" b="1" noProof="0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ADORAR ANTES DE CONQUISTAR</a:t>
            </a: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RENOVAÇÃO DO PACTO</a:t>
            </a:r>
            <a:endParaRPr lang="pt-BR" sz="4400" b="1" spc="30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“Naquela época, o Senhor disse a Josué: "Prepare facas de pederneiras e faça a circuncisão novamente entre os israelitas.»” </a:t>
            </a:r>
            <a:r>
              <a:rPr lang="pt-BR" sz="14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(Josué 5:2 </a:t>
            </a:r>
            <a:r>
              <a:rPr lang="pt-BR" sz="11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NVI</a:t>
            </a:r>
            <a:r>
              <a:rPr lang="pt-BR" sz="14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pt-BR" sz="1100" b="1" noProof="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 err="1"/>
              <a:t>Gilgal</a:t>
            </a:r>
            <a:r>
              <a:rPr lang="pt-BR" sz="2000" b="1" dirty="0"/>
              <a:t> é o nome dado ao acampamento israelita, o centro de comando na primeira parte da conquista. Que significado foi dado a esse nome (Josué 5:9)?</a:t>
            </a:r>
            <a:endParaRPr lang="pt-BR" sz="2000" b="1" noProof="0" dirty="0"/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3429" y="1520068"/>
            <a:ext cx="3167479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232339" y="4799274"/>
            <a:ext cx="57273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Para renovar a aliança, era necessário repetir esse sinal físico (</a:t>
            </a:r>
            <a:r>
              <a:rPr lang="pt-BR" sz="2000" b="1" dirty="0" err="1"/>
              <a:t>Gn</a:t>
            </a:r>
            <a:r>
              <a:rPr lang="pt-BR" sz="2000" b="1" dirty="0"/>
              <a:t> 17:10). Este ato colocou o importante em primeiro lugar. Para nós, é um exemplo a imitar: "Mas buscai primeiro o reino de Deus e a sua justiça, e todas estas coisas vos serão acrescentadas".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Mt</a:t>
            </a:r>
            <a:r>
              <a:rPr lang="pt-BR" sz="2000" b="1" noProof="0" dirty="0"/>
              <a:t>. 6:33).</a:t>
            </a: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833371"/>
            <a:ext cx="12030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Antes de comer a primeira Páscoa, os homens israelitas </a:t>
            </a:r>
            <a:r>
              <a:rPr lang="pt-BR" sz="2000" b="1" dirty="0" err="1"/>
              <a:t>foam</a:t>
            </a:r>
            <a:r>
              <a:rPr lang="pt-BR" sz="2000" b="1" dirty="0"/>
              <a:t> circuncidados, pois nenhum homem incircunciso podia participar dela (Êxodo 12:48). Mas porque ele se recusaram a entrar em Canaã pela primeira vez, a aliança foi quebrada e nenhum israelita foi circuncidado no deserto (Josué 5:5).</a:t>
            </a:r>
            <a:endParaRPr lang="pt-BR" sz="2000" b="1" noProof="0" dirty="0"/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10758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535731"/>
            <a:ext cx="8679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Embora já tivessem se passado mais de 40 anos desde que deixaram o Egito, Israel ainda não havia entrado na Terra Prometida. Agora, seus pés estavam pisando nela. Era hora de remover "o opróbrio do Egito" e renovar o pacto com Deus.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PRIMEIRA PÁSCOA EM CANAÃ </a:t>
            </a:r>
            <a:endParaRPr lang="pt-BR" sz="44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os filhos de Israel acamparam em </a:t>
            </a:r>
            <a:r>
              <a:rPr lang="pt-BR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Gilgal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 celebraram a Páscoa no dia catorze do mês, à tarde, nas planícies de Jericó” </a:t>
            </a:r>
            <a:r>
              <a:rPr lang="pt-BR" sz="14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(Josué 5:10)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87381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Egito</a:t>
            </a: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800522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Canaã</a:t>
            </a:r>
            <a:endParaRPr lang="pt-BR" b="1" noProof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645132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Circuncisão e Páscoa</a:t>
            </a:r>
            <a:endPara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4425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583883" y="1970016"/>
            <a:ext cx="1538081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Cruzar o Mar Vermelho</a:t>
            </a:r>
            <a:endParaRPr lang="pt-BR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381270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355740" y="1970016"/>
            <a:ext cx="1714500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Deserto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153127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61767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Circuncisão e Páscoa</a:t>
            </a:r>
            <a:endPara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97905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304016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Cruzar o Jordão</a:t>
            </a:r>
            <a:endPara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65915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101403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85724" y="1433304"/>
            <a:ext cx="12020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Do Egito a Canaã, Israel seguiu um processo "</a:t>
            </a:r>
            <a:r>
              <a:rPr lang="pt-BR" sz="2000" b="1" dirty="0" err="1"/>
              <a:t>quiástico</a:t>
            </a:r>
            <a:r>
              <a:rPr lang="pt-BR" sz="2000" b="1" dirty="0"/>
              <a:t>", repetindo eventos na ordem inversa:</a:t>
            </a:r>
            <a:endParaRPr lang="pt-BR" sz="2000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1" y="2931477"/>
            <a:ext cx="584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primeira Páscoa foi um símbolo de libertação do Egito. A segunda Páscoa, celebrada pela nova geração, foi um símbolo de sua posse da Terra Prometida.</a:t>
            </a:r>
            <a:endParaRPr lang="pt-BR" sz="2000" b="1" noProof="0" dirty="0"/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5762" y="5359965"/>
            <a:ext cx="58413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Eles agora são símbolos do corpo e sangue de nosso Redentor, que nos tira do Egito (ou seja, do nosso pecado) e nos leva para a Terra Prometida </a:t>
            </a:r>
            <a:r>
              <a:rPr lang="pt-BR" sz="2000" b="1" noProof="0" dirty="0"/>
              <a:t>(1Co. 11:23-26).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1" y="4162449"/>
            <a:ext cx="58413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Pouco antes de sua crucificação, Jesus deu a esse rito um novo significado, com novos símbolos: o cordeiro se tornou pão e o sangue se tornou vinho.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12637" y="39425"/>
            <a:ext cx="82429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8000" b="1" dirty="0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ADORAÇÃO ENTRE MONTES</a:t>
            </a:r>
            <a:endParaRPr lang="pt-BR" sz="8000" b="1" noProof="0" dirty="0">
              <a:ln/>
              <a:solidFill>
                <a:srgbClr val="A75A2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-9939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UM ALTAR PARA ADORAR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947737" y="582332"/>
            <a:ext cx="1029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“Então Josué construiu um altar ao Senhor, Deus de Israel, no monte Ebal” </a:t>
            </a:r>
            <a:r>
              <a:rPr lang="pt-BR" sz="1400" b="1" noProof="0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(Josué 8:30)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Moisés ordenou que, ao entrar em Canaã, um altar fosse construído no Monte Ebal, e louvado fosse a Deus (Deut. 27:5-7). Por que no Monte Ebal e não em </a:t>
            </a:r>
            <a:r>
              <a:rPr lang="pt-BR" sz="2000" b="1" dirty="0" err="1"/>
              <a:t>Gerizim</a:t>
            </a:r>
            <a:r>
              <a:rPr lang="pt-BR" sz="2000" b="1" dirty="0"/>
              <a:t>?</a:t>
            </a:r>
            <a:endParaRPr lang="pt-BR" sz="2000" b="1" noProof="0" dirty="0"/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3" y="5529479"/>
            <a:ext cx="8023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meio à conquista, Israel buscou um tempo para se consagrar novamente a Deus. Este é um convite para imitarmos seu exemplo, consagrando-nos a Deus, não apenas individualmente, mas também como povo escolhido de Deus.</a:t>
            </a:r>
            <a:endParaRPr lang="pt-BR" sz="2000" b="1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326258"/>
            <a:ext cx="37267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se tornou uma maldição por nós, para que pudéssemos receber a bênção (Gálatas 3:13-14). Este altar é, para nós, uma imagem clara do sacrifício de Jesus em nosso favor.</a:t>
            </a:r>
            <a:endParaRPr lang="pt-BR" sz="2000" b="1" noProof="0" dirty="0"/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423328" y="2046368"/>
            <a:ext cx="7768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Tanto o altar quanto as leis que deveriam ser escritas em um monumento e lidas diante do povo estavam relacionadas a bênçãos e maldições (Deut. 27:12-13). Em </a:t>
            </a:r>
            <a:r>
              <a:rPr lang="pt-BR" sz="2000" b="1" dirty="0" err="1"/>
              <a:t>Gerizim</a:t>
            </a:r>
            <a:r>
              <a:rPr lang="pt-BR" sz="2000" b="1" dirty="0"/>
              <a:t> a bênção foi pronunciada, em Ebal, a maldição.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1" y="-69573"/>
            <a:ext cx="70400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RECORDAR A LEI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rgbClr val="855143"/>
                </a:solidFill>
                <a:latin typeface="Comic Sans MS" panose="030F0702030302020204" pitchFamily="66" charset="0"/>
              </a:rPr>
              <a:t>“Também escreveu nas pedras uma cópia da lei de Moisés, que ele escreveu diante dos filhos de Israel” </a:t>
            </a:r>
            <a:r>
              <a:rPr lang="pt-BR" sz="1400" b="1" noProof="0" dirty="0">
                <a:solidFill>
                  <a:srgbClr val="855143"/>
                </a:solidFill>
                <a:latin typeface="Comic Sans MS" panose="030F0702030302020204" pitchFamily="66" charset="0"/>
              </a:rPr>
              <a:t>(Josué 8:32)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197955" y="1486597"/>
            <a:ext cx="6742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Após construir o altar no monte Ebal, Josué ergueu algumas pedras e as rebocou com cal. Então escreveu sobre eles uma cópia da lei [Deuteronômio, que incluía os Dez Mandamentos e várias leis, juntamente com bênçãos e maldições] </a:t>
            </a:r>
            <a:r>
              <a:rPr lang="pt-BR" sz="2000" b="1" noProof="0" dirty="0"/>
              <a:t>(Jos. 8:32; </a:t>
            </a:r>
            <a:r>
              <a:rPr lang="pt-BR" sz="2000" b="1" noProof="0" dirty="0" err="1"/>
              <a:t>Dt</a:t>
            </a:r>
            <a:r>
              <a:rPr lang="pt-BR" sz="2000" b="1" noProof="0" dirty="0"/>
              <a:t>. 27:2-3).</a:t>
            </a:r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084" y="157452"/>
            <a:ext cx="5043412" cy="5043412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40084" y="5377109"/>
            <a:ext cx="5151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Além de nossa renovação pessoal, a Santa Ceia também nos proporciona esse tempo especial de renovação como povo de Deus.</a:t>
            </a:r>
            <a:endParaRPr lang="pt-BR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197955" y="4149531"/>
            <a:ext cx="42304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Este é um apelo para nós também. Como povo remanescente de Deus, devemos renovar periodicamente nossa aliança com Ele, lembrando-nos de como Ele nos trouxe até aqui e das bênçãos que Ele tem derramado sobre nós.</a:t>
            </a:r>
            <a:endParaRPr lang="pt-BR" sz="2000" b="1" noProof="0" dirty="0"/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437" y="4253948"/>
            <a:ext cx="2238375" cy="23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97954" y="3117813"/>
            <a:ext cx="6742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Finalmente, a lei foi lida diante do povo, dividida em duas partes - uma na encosta de cada monte (Jos. 8:33-35). Assim se renovou a aliança entre Deus e o seu povo.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1263</Words>
  <Application>Microsoft Office PowerPoint</Application>
  <PresentationFormat>Panorámica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67</cp:revision>
  <dcterms:created xsi:type="dcterms:W3CDTF">2025-10-14T06:18:54Z</dcterms:created>
  <dcterms:modified xsi:type="dcterms:W3CDTF">2025-10-31T07:21:40Z</dcterms:modified>
</cp:coreProperties>
</file>