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7" r:id="rId2"/>
    <p:sldId id="314" r:id="rId3"/>
    <p:sldId id="257" r:id="rId4"/>
    <p:sldId id="318" r:id="rId5"/>
    <p:sldId id="259" r:id="rId6"/>
    <p:sldId id="260" r:id="rId7"/>
    <p:sldId id="319" r:id="rId8"/>
    <p:sldId id="265" r:id="rId9"/>
    <p:sldId id="320" r:id="rId10"/>
    <p:sldId id="266" r:id="rId11"/>
    <p:sldId id="263" r:id="rId12"/>
    <p:sldId id="315" r:id="rId13"/>
    <p:sldId id="31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088"/>
    <a:srgbClr val="BC41B6"/>
    <a:srgbClr val="C06000"/>
    <a:srgbClr val="EA7500"/>
    <a:srgbClr val="AB3B39"/>
    <a:srgbClr val="960000"/>
    <a:srgbClr val="21B288"/>
    <a:srgbClr val="186662"/>
    <a:srgbClr val="2AB2AC"/>
    <a:srgbClr val="777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8" d="100"/>
          <a:sy n="28" d="100"/>
        </p:scale>
        <p:origin x="72" y="14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pt-BR" sz="1800" b="1" noProof="0" dirty="0"/>
            <a:t>Paulo foi para a Frígia (6a)</a:t>
          </a:r>
          <a:endParaRPr lang="pt-BR" sz="1800" noProof="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pt-BR" sz="1800" b="1" noProof="0" dirty="0"/>
            <a:t>Nem lá nem na Galácia ele pôde pregar (6b)</a:t>
          </a:r>
          <a:endParaRPr lang="pt-BR" sz="1800" noProof="0"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pt-BR" sz="1800" b="1" noProof="0" dirty="0"/>
            <a:t>Ele chegou a </a:t>
          </a:r>
          <a:r>
            <a:rPr lang="pt-BR" sz="1800" b="1" noProof="0" dirty="0" err="1"/>
            <a:t>Misia</a:t>
          </a:r>
          <a:r>
            <a:rPr lang="pt-BR" sz="1800" b="1" noProof="0" dirty="0"/>
            <a:t> (7a)</a:t>
          </a:r>
          <a:endParaRPr lang="pt-BR" sz="1800" noProof="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pt-BR" sz="1800" b="1" noProof="0" dirty="0"/>
            <a:t>Tentou ir para a Bitínia, mas não conseguiu (7b)</a:t>
          </a:r>
          <a:endParaRPr lang="pt-BR" sz="1800" noProof="0"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pt-BR" sz="1800" b="1" noProof="0" dirty="0"/>
            <a:t>Ele foi para Troas, onde teve uma visão (8-10)</a:t>
          </a:r>
          <a:endParaRPr lang="pt-BR" sz="1800" noProof="0"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pt-BR" sz="1800" b="1" noProof="0" dirty="0"/>
            <a:t>Ele navegou para Samotrácia (11a)</a:t>
          </a:r>
          <a:endParaRPr lang="pt-BR" sz="1800" noProof="0"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pt-BR" sz="1800" b="1" noProof="0" dirty="0"/>
            <a:t>De lá até </a:t>
          </a:r>
          <a:r>
            <a:rPr lang="pt-BR" sz="1800" b="1" noProof="0" dirty="0" err="1"/>
            <a:t>Neápolis</a:t>
          </a:r>
          <a:r>
            <a:rPr lang="pt-BR" sz="1800" b="1" noProof="0" dirty="0"/>
            <a:t> (11b)</a:t>
          </a:r>
          <a:endParaRPr lang="pt-BR" sz="1800" noProof="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pt-BR" sz="1800" b="1" noProof="0" dirty="0"/>
            <a:t>Finalmente, chegou a Filipos (12)</a:t>
          </a:r>
          <a:endParaRPr lang="pt-BR" sz="1800" noProof="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A introdução das cartas aos Filipenses e aos Colossenses, que são muito semelhantes, nos mostram dois aspectos importantes (</a:t>
          </a:r>
          <a:r>
            <a:rPr lang="pt-BR" sz="2000" b="1" noProof="0" dirty="0" err="1">
              <a:effectLst>
                <a:outerShdw blurRad="38100" dist="38100" dir="2700000" algn="tl">
                  <a:srgbClr val="000000">
                    <a:alpha val="43137"/>
                  </a:srgbClr>
                </a:outerShdw>
              </a:effectLst>
            </a:rPr>
            <a:t>Flp</a:t>
          </a:r>
          <a:r>
            <a:rPr lang="pt-BR" sz="2000" b="1" noProof="0" dirty="0">
              <a:effectLst>
                <a:outerShdw blurRad="38100" dist="38100" dir="2700000" algn="tl">
                  <a:srgbClr val="000000">
                    <a:alpha val="43137"/>
                  </a:srgbClr>
                </a:outerShdw>
              </a:effectLst>
            </a:rPr>
            <a:t>. 1:1; Col. 1:1-2)</a:t>
          </a:r>
          <a:endParaRPr lang="pt-BR" sz="2000" noProof="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pt-BR" sz="2000" b="1" noProof="0" dirty="0">
              <a:effectLst>
                <a:outerShdw blurRad="38100" dist="38100" dir="2700000" algn="tl">
                  <a:srgbClr val="000000">
                    <a:alpha val="43137"/>
                  </a:srgbClr>
                </a:outerShdw>
              </a:effectLst>
            </a:rPr>
            <a:t>Para Deus, os membros da igreja são santos e fiéis, apesar de seus erros</a:t>
          </a:r>
          <a:endParaRPr lang="pt-BR" sz="2000" noProof="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Existe uma ordem na igreja, onde alguns de seus membros têm mais autoridade e responsabilidade do que outros:</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Paulo é um apóstolo, o líder de mais alto nível</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Timóteo é seu colaborador (pastor)</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Os bispos são dirigentes locais (anciãos)</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Os diáconos administram a igreja</a:t>
          </a: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597867"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Paulo foi para a Frígia (6a)</a:t>
          </a:r>
          <a:endParaRPr lang="pt-BR" sz="1800" kern="1200" noProof="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Nem lá nem na Galácia ele pôde pregar (6b)</a:t>
          </a:r>
          <a:endParaRPr lang="pt-BR" sz="1800" kern="1200" noProof="0" dirty="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Ele chegou a </a:t>
          </a:r>
          <a:r>
            <a:rPr lang="pt-BR" sz="1800" b="1" kern="1200" noProof="0" dirty="0" err="1"/>
            <a:t>Misia</a:t>
          </a:r>
          <a:r>
            <a:rPr lang="pt-BR" sz="1800" b="1" kern="1200" noProof="0" dirty="0"/>
            <a:t> (7a)</a:t>
          </a:r>
          <a:endParaRPr lang="pt-BR" sz="1800" kern="1200" noProof="0" dirty="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Tentou ir para a Bitínia, mas não conseguiu (7b)</a:t>
          </a:r>
          <a:endParaRPr lang="pt-BR" sz="1800" kern="1200" noProof="0" dirty="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Ele foi para Troas, onde teve uma visão (8-10)</a:t>
          </a:r>
          <a:endParaRPr lang="pt-BR" sz="1800" kern="1200" noProof="0" dirty="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Ele navegou para Samotrácia (11a)</a:t>
          </a:r>
          <a:endParaRPr lang="pt-BR" sz="1800" kern="1200" noProof="0" dirty="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De lá até </a:t>
          </a:r>
          <a:r>
            <a:rPr lang="pt-BR" sz="1800" b="1" kern="1200" noProof="0" dirty="0" err="1"/>
            <a:t>Neápolis</a:t>
          </a:r>
          <a:r>
            <a:rPr lang="pt-BR" sz="1800" b="1" kern="1200" noProof="0" dirty="0"/>
            <a:t> (11b)</a:t>
          </a:r>
          <a:endParaRPr lang="pt-BR" sz="1800" kern="1200" noProof="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pt-BR" sz="1800" b="1" kern="1200" noProof="0" dirty="0"/>
            <a:t>Finalmente, chegou a Filipos (12)</a:t>
          </a:r>
          <a:endParaRPr lang="pt-BR" sz="1800" kern="1200" noProof="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16377" y="1684020"/>
          <a:ext cx="585969" cy="1928248"/>
        </a:xfrm>
        <a:custGeom>
          <a:avLst/>
          <a:gdLst/>
          <a:ahLst/>
          <a:cxnLst/>
          <a:rect l="0" t="0" r="0" b="0"/>
          <a:pathLst>
            <a:path>
              <a:moveTo>
                <a:pt x="0" y="0"/>
              </a:moveTo>
              <a:lnTo>
                <a:pt x="0" y="1928248"/>
              </a:lnTo>
              <a:lnTo>
                <a:pt x="585969" y="192824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16377" y="1684020"/>
          <a:ext cx="585969" cy="1389718"/>
        </a:xfrm>
        <a:custGeom>
          <a:avLst/>
          <a:gdLst/>
          <a:ahLst/>
          <a:cxnLst/>
          <a:rect l="0" t="0" r="0" b="0"/>
          <a:pathLst>
            <a:path>
              <a:moveTo>
                <a:pt x="0" y="0"/>
              </a:moveTo>
              <a:lnTo>
                <a:pt x="0" y="1389718"/>
              </a:lnTo>
              <a:lnTo>
                <a:pt x="585969" y="138971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16377" y="1684020"/>
          <a:ext cx="585969" cy="851188"/>
        </a:xfrm>
        <a:custGeom>
          <a:avLst/>
          <a:gdLst/>
          <a:ahLst/>
          <a:cxnLst/>
          <a:rect l="0" t="0" r="0" b="0"/>
          <a:pathLst>
            <a:path>
              <a:moveTo>
                <a:pt x="0" y="0"/>
              </a:moveTo>
              <a:lnTo>
                <a:pt x="0" y="851188"/>
              </a:lnTo>
              <a:lnTo>
                <a:pt x="585969" y="85118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16377" y="1684020"/>
          <a:ext cx="585969" cy="312658"/>
        </a:xfrm>
        <a:custGeom>
          <a:avLst/>
          <a:gdLst/>
          <a:ahLst/>
          <a:cxnLst/>
          <a:rect l="0" t="0" r="0" b="0"/>
          <a:pathLst>
            <a:path>
              <a:moveTo>
                <a:pt x="0" y="0"/>
              </a:moveTo>
              <a:lnTo>
                <a:pt x="0" y="312658"/>
              </a:lnTo>
              <a:lnTo>
                <a:pt x="585969" y="31265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492" y="739280"/>
          <a:ext cx="2347031" cy="279359"/>
        </a:xfrm>
        <a:custGeom>
          <a:avLst/>
          <a:gdLst/>
          <a:ahLst/>
          <a:cxnLst/>
          <a:rect l="0" t="0" r="0" b="0"/>
          <a:pathLst>
            <a:path>
              <a:moveTo>
                <a:pt x="0" y="0"/>
              </a:moveTo>
              <a:lnTo>
                <a:pt x="0" y="199717"/>
              </a:lnTo>
              <a:lnTo>
                <a:pt x="2347031" y="199717"/>
              </a:lnTo>
              <a:lnTo>
                <a:pt x="2347031"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272167" y="739280"/>
          <a:ext cx="3667325" cy="279359"/>
        </a:xfrm>
        <a:custGeom>
          <a:avLst/>
          <a:gdLst/>
          <a:ahLst/>
          <a:cxnLst/>
          <a:rect l="0" t="0" r="0" b="0"/>
          <a:pathLst>
            <a:path>
              <a:moveTo>
                <a:pt x="3667325" y="0"/>
              </a:moveTo>
              <a:lnTo>
                <a:pt x="3667325" y="199717"/>
              </a:lnTo>
              <a:lnTo>
                <a:pt x="0" y="199717"/>
              </a:lnTo>
              <a:lnTo>
                <a:pt x="0"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45197" y="0"/>
          <a:ext cx="8788590" cy="73928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A introdução das cartas aos Filipenses e aos Colossenses, que são muito semelhantes, nos mostram dois aspectos importantes (</a:t>
          </a:r>
          <a:r>
            <a:rPr lang="pt-BR" sz="2000" b="1" kern="1200" noProof="0" dirty="0" err="1">
              <a:effectLst>
                <a:outerShdw blurRad="38100" dist="38100" dir="2700000" algn="tl">
                  <a:srgbClr val="000000">
                    <a:alpha val="43137"/>
                  </a:srgbClr>
                </a:outerShdw>
              </a:effectLst>
            </a:rPr>
            <a:t>Flp</a:t>
          </a:r>
          <a:r>
            <a:rPr lang="pt-BR" sz="2000" b="1" kern="1200" noProof="0" dirty="0">
              <a:effectLst>
                <a:outerShdw blurRad="38100" dist="38100" dir="2700000" algn="tl">
                  <a:srgbClr val="000000">
                    <a:alpha val="43137"/>
                  </a:srgbClr>
                </a:outerShdw>
              </a:effectLst>
            </a:rPr>
            <a:t>. 1:1; Col. 1:1-2)</a:t>
          </a:r>
          <a:endParaRPr lang="pt-BR" sz="2000" kern="1200" noProof="0" dirty="0">
            <a:effectLst>
              <a:outerShdw blurRad="38100" dist="38100" dir="2700000" algn="tl">
                <a:srgbClr val="000000">
                  <a:alpha val="43137"/>
                </a:srgbClr>
              </a:outerShdw>
            </a:effectLst>
          </a:endParaRPr>
        </a:p>
      </dsp:txBody>
      <dsp:txXfrm>
        <a:off x="1545197" y="0"/>
        <a:ext cx="8788590" cy="739280"/>
      </dsp:txXfrm>
    </dsp:sp>
    <dsp:sp modelId="{F9AE677E-BA85-49CB-9D3B-953F8417212C}">
      <dsp:nvSpPr>
        <dsp:cNvPr id="0" name=""/>
        <dsp:cNvSpPr/>
      </dsp:nvSpPr>
      <dsp:spPr>
        <a:xfrm>
          <a:off x="4777" y="1018639"/>
          <a:ext cx="4534779" cy="68632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pt-BR" sz="2000" b="1" kern="1200" noProof="0" dirty="0">
              <a:effectLst>
                <a:outerShdw blurRad="38100" dist="38100" dir="2700000" algn="tl">
                  <a:srgbClr val="000000">
                    <a:alpha val="43137"/>
                  </a:srgbClr>
                </a:outerShdw>
              </a:effectLst>
            </a:rPr>
            <a:t>Para Deus, os membros da igreja são santos e fiéis, apesar de seus erros</a:t>
          </a:r>
          <a:endParaRPr lang="pt-BR" sz="2000" kern="1200" noProof="0" dirty="0">
            <a:effectLst>
              <a:outerShdw blurRad="38100" dist="38100" dir="2700000" algn="tl">
                <a:srgbClr val="000000">
                  <a:alpha val="43137"/>
                </a:srgbClr>
              </a:outerShdw>
            </a:effectLst>
          </a:endParaRPr>
        </a:p>
      </dsp:txBody>
      <dsp:txXfrm>
        <a:off x="4777" y="1018639"/>
        <a:ext cx="4534779" cy="686329"/>
      </dsp:txXfrm>
    </dsp:sp>
    <dsp:sp modelId="{EA48EA70-2FFB-4370-BD91-D187F270BA36}">
      <dsp:nvSpPr>
        <dsp:cNvPr id="0" name=""/>
        <dsp:cNvSpPr/>
      </dsp:nvSpPr>
      <dsp:spPr>
        <a:xfrm>
          <a:off x="4698840" y="1018639"/>
          <a:ext cx="7175366" cy="6653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Existe uma ordem na igreja, onde alguns de seus membros têm mais autoridade e responsabilidade do que outros:</a:t>
          </a:r>
        </a:p>
      </dsp:txBody>
      <dsp:txXfrm>
        <a:off x="4698840" y="1018639"/>
        <a:ext cx="7175366" cy="665380"/>
      </dsp:txXfrm>
    </dsp:sp>
    <dsp:sp modelId="{51582FC8-24F4-4E65-BCC8-1BF7E8A4CD5F}">
      <dsp:nvSpPr>
        <dsp:cNvPr id="0" name=""/>
        <dsp:cNvSpPr/>
      </dsp:nvSpPr>
      <dsp:spPr>
        <a:xfrm>
          <a:off x="6002346" y="1807055"/>
          <a:ext cx="5408790" cy="379246"/>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Paulo é um apóstolo, o líder de mais alto nível</a:t>
          </a:r>
        </a:p>
      </dsp:txBody>
      <dsp:txXfrm>
        <a:off x="6002346" y="1807055"/>
        <a:ext cx="5408790" cy="379246"/>
      </dsp:txXfrm>
    </dsp:sp>
    <dsp:sp modelId="{428C67BA-E862-48DD-9CD9-BBA0A0D7B395}">
      <dsp:nvSpPr>
        <dsp:cNvPr id="0" name=""/>
        <dsp:cNvSpPr/>
      </dsp:nvSpPr>
      <dsp:spPr>
        <a:xfrm>
          <a:off x="6002346" y="2345585"/>
          <a:ext cx="5408790" cy="379246"/>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Timóteo é seu colaborador (pastor)</a:t>
          </a:r>
        </a:p>
      </dsp:txBody>
      <dsp:txXfrm>
        <a:off x="6002346" y="2345585"/>
        <a:ext cx="5408790" cy="379246"/>
      </dsp:txXfrm>
    </dsp:sp>
    <dsp:sp modelId="{BE6EF37F-EF03-4052-934A-E646F749B2C0}">
      <dsp:nvSpPr>
        <dsp:cNvPr id="0" name=""/>
        <dsp:cNvSpPr/>
      </dsp:nvSpPr>
      <dsp:spPr>
        <a:xfrm>
          <a:off x="6002346" y="2884115"/>
          <a:ext cx="5408790" cy="379246"/>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Os bispos são dirigentes locais (anciãos)</a:t>
          </a:r>
        </a:p>
      </dsp:txBody>
      <dsp:txXfrm>
        <a:off x="6002346" y="2884115"/>
        <a:ext cx="5408790" cy="379246"/>
      </dsp:txXfrm>
    </dsp:sp>
    <dsp:sp modelId="{9B3CE791-AD26-43CE-82AE-A54337EA1F93}">
      <dsp:nvSpPr>
        <dsp:cNvPr id="0" name=""/>
        <dsp:cNvSpPr/>
      </dsp:nvSpPr>
      <dsp:spPr>
        <a:xfrm>
          <a:off x="6002346" y="3422645"/>
          <a:ext cx="5408790" cy="379246"/>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Os diáconos administram a igreja</a:t>
          </a:r>
        </a:p>
      </dsp:txBody>
      <dsp:txXfrm>
        <a:off x="6002346" y="3422645"/>
        <a:ext cx="5408790" cy="37924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139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26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359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57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768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456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577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70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7422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509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fld id="{13DFE215-1E50-4781-8C0D-76CB2190409F}" type="datetimeFigureOut">
              <a:rPr lang="es-ES" smtClean="0"/>
              <a:t>13/01/2026</a:t>
            </a:fld>
            <a:endParaRPr lang="es-ES"/>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10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DFE215-1E50-4781-8C0D-76CB2190409F}" type="datetimeFigureOut">
              <a:rPr lang="es-ES" smtClean="0"/>
              <a:t>13/01/2026</a:t>
            </a:fld>
            <a:endParaRPr lang="es-ES"/>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A8125-4337-4EA4-9578-464376432D60}" type="slidenum">
              <a:rPr lang="es-ES" smtClean="0"/>
              <a:t>‹Nº›</a:t>
            </a:fld>
            <a:endParaRPr lang="es-ES"/>
          </a:p>
        </p:txBody>
      </p:sp>
    </p:spTree>
    <p:extLst>
      <p:ext uri="{BB962C8B-B14F-4D97-AF65-F5344CB8AC3E}">
        <p14:creationId xmlns:p14="http://schemas.microsoft.com/office/powerpoint/2010/main" val="355828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algn="ctr"/>
            <a:r>
              <a:rPr lang="pt-BR" sz="4400" b="1" spc="50" noProof="0" dirty="0">
                <a:ln w="41275">
                  <a:noFill/>
                </a:ln>
                <a:solidFill>
                  <a:schemeClr val="accent5">
                    <a:lumMod val="75000"/>
                  </a:schemeClr>
                </a:solidFill>
                <a:effectLst>
                  <a:glow rad="152400">
                    <a:srgbClr val="F6F7B3"/>
                  </a:glow>
                </a:effectLst>
              </a:rPr>
              <a:t>PERSEGUIDOS,</a:t>
            </a:r>
            <a:r>
              <a:rPr lang="pt-BR" sz="4400" b="1" spc="50" noProof="0" dirty="0">
                <a:ln w="41275">
                  <a:noFill/>
                </a:ln>
                <a:solidFill>
                  <a:schemeClr val="accent5">
                    <a:lumMod val="75000"/>
                  </a:schemeClr>
                </a:solidFill>
                <a:effectLst>
                  <a:glow rad="127000">
                    <a:srgbClr val="F6F7B3"/>
                  </a:glow>
                </a:effectLst>
              </a:rPr>
              <a:t> MAS NÃO ABANDONADOS</a:t>
            </a:r>
            <a:endParaRPr lang="pt-BR" sz="4400" b="1" spc="50" noProof="0" dirty="0">
              <a:ln w="41275">
                <a:noFill/>
              </a:ln>
              <a:solidFill>
                <a:schemeClr val="accent5">
                  <a:lumMod val="75000"/>
                </a:schemeClr>
              </a:solidFill>
              <a:effectLst>
                <a:glow rad="152400">
                  <a:srgbClr val="F6F7B3"/>
                </a:glow>
              </a:effectLst>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515474" y="6153150"/>
            <a:ext cx="2486025" cy="584775"/>
          </a:xfrm>
          <a:prstGeom prst="rect">
            <a:avLst/>
          </a:prstGeom>
          <a:noFill/>
        </p:spPr>
        <p:txBody>
          <a:bodyPr wrap="square" rtlCol="0">
            <a:spAutoFit/>
          </a:bodyPr>
          <a:lstStyle/>
          <a:p>
            <a:pPr algn="ctr"/>
            <a:r>
              <a:rPr lang="pt-BR" sz="1600" b="1" noProof="0" dirty="0">
                <a:solidFill>
                  <a:srgbClr val="F9F7C2"/>
                </a:solidFill>
                <a:effectLst>
                  <a:outerShdw blurRad="38100" dist="38100" dir="2700000" algn="tl">
                    <a:srgbClr val="000000">
                      <a:alpha val="43137"/>
                    </a:srgbClr>
                  </a:outerShdw>
                </a:effectLst>
              </a:rPr>
              <a:t>Lição 1 para 3 de janeiro de 2026</a:t>
            </a:r>
          </a:p>
        </p:txBody>
      </p:sp>
    </p:spTree>
    <p:extLst>
      <p:ext uri="{BB962C8B-B14F-4D97-AF65-F5344CB8AC3E}">
        <p14:creationId xmlns:p14="http://schemas.microsoft.com/office/powerpoint/2010/main" val="41571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pt-BR" sz="4400" b="1" spc="300" noProof="0" dirty="0">
                <a:ln w="22225">
                  <a:solidFill>
                    <a:schemeClr val="accent2"/>
                  </a:solidFill>
                  <a:prstDash val="solid"/>
                </a:ln>
                <a:solidFill>
                  <a:schemeClr val="accent2">
                    <a:lumMod val="40000"/>
                    <a:lumOff val="60000"/>
                  </a:schemeClr>
                </a:solidFill>
                <a:effectLst>
                  <a:outerShdw blurRad="38100" dir="2700000" algn="tl">
                    <a:srgbClr val="000000"/>
                  </a:outerShdw>
                </a:effectLst>
              </a:rPr>
              <a:t>HISTORIA DE FILIPOS</a:t>
            </a: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960000"/>
                </a:solidFill>
                <a:latin typeface="Comic Sans MS" panose="030F0702030302020204" pitchFamily="66" charset="0"/>
              </a:rPr>
              <a:t>“E Paulo teve uma visão à noite: um macedônio estava implorando, dizendo: "Venham para a Macedônia e nos ajudem” </a:t>
            </a:r>
            <a:r>
              <a:rPr lang="pt-BR" sz="1400" b="1" noProof="0" dirty="0">
                <a:solidFill>
                  <a:srgbClr val="960000"/>
                </a:solidFill>
                <a:latin typeface="Comic Sans MS" panose="030F0702030302020204" pitchFamily="66" charset="0"/>
              </a:rPr>
              <a:t>(Atos 16:9)</a:t>
            </a:r>
            <a:endParaRPr lang="pt-BR" b="1" noProof="0" dirty="0">
              <a:solidFill>
                <a:srgbClr val="96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1015663"/>
          </a:xfrm>
          <a:prstGeom prst="rect">
            <a:avLst/>
          </a:prstGeom>
          <a:noFill/>
        </p:spPr>
        <p:txBody>
          <a:bodyPr wrap="square" rtlCol="0">
            <a:spAutoFit/>
          </a:bodyPr>
          <a:lstStyle/>
          <a:p>
            <a:pPr>
              <a:spcBef>
                <a:spcPts val="600"/>
              </a:spcBef>
            </a:pPr>
            <a:r>
              <a:rPr lang="pt-BR" sz="2000" b="1" dirty="0"/>
              <a:t>O costume de Paulo, ao chegar a uma nova cidade, era visitar a sinagoga. Mas em Filipos não havia sinagoga! No sábado, encontraram um local de culto e lá pregavam às mulheres reunidas (Atos 16:13).</a:t>
            </a:r>
            <a:endParaRPr lang="pt-BR" sz="2000" b="1" noProof="0" dirty="0"/>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124196"/>
            <a:ext cx="5034232" cy="1938992"/>
          </a:xfrm>
          <a:prstGeom prst="rect">
            <a:avLst/>
          </a:prstGeom>
          <a:noFill/>
        </p:spPr>
        <p:txBody>
          <a:bodyPr wrap="square">
            <a:spAutoFit/>
          </a:bodyPr>
          <a:lstStyle/>
          <a:p>
            <a:pPr>
              <a:spcBef>
                <a:spcPts val="600"/>
              </a:spcBef>
            </a:pPr>
            <a:r>
              <a:rPr lang="pt-BR" sz="2000" b="1" dirty="0"/>
              <a:t>Mas o inimigo não ficou parado. Ele incentivou uma vidente a fingir apoiar Paulo e confundir as mentes das pessoas (Atos 16:16-17). Quando a menina foi libertada, começaram problemas para Paulo e Silas (Atos 16:18-24).</a:t>
            </a:r>
            <a:endParaRPr lang="pt-BR" sz="2000" b="1" noProof="0" dirty="0"/>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6" y="2413337"/>
            <a:ext cx="8945017" cy="707886"/>
          </a:xfrm>
          <a:prstGeom prst="rect">
            <a:avLst/>
          </a:prstGeom>
          <a:noFill/>
        </p:spPr>
        <p:txBody>
          <a:bodyPr wrap="square">
            <a:spAutoFit/>
          </a:bodyPr>
          <a:lstStyle/>
          <a:p>
            <a:pPr>
              <a:spcBef>
                <a:spcPts val="600"/>
              </a:spcBef>
            </a:pPr>
            <a:r>
              <a:rPr lang="pt-BR" sz="2000" b="1" dirty="0"/>
              <a:t>Dessa reunião emergiu o primeiro convertido europeu: </a:t>
            </a:r>
            <a:r>
              <a:rPr lang="pt-BR" sz="2000" b="1" dirty="0" err="1"/>
              <a:t>Lidia</a:t>
            </a:r>
            <a:r>
              <a:rPr lang="pt-BR" sz="2000" b="1" dirty="0"/>
              <a:t>. Ela foi batizada, junto com toda a sua família (Atos 16:14-15).</a:t>
            </a:r>
            <a:endParaRPr lang="pt-BR" sz="2000" b="1" noProof="0" dirty="0"/>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0" y="5063188"/>
            <a:ext cx="4901712" cy="1631216"/>
          </a:xfrm>
          <a:prstGeom prst="rect">
            <a:avLst/>
          </a:prstGeom>
          <a:noFill/>
        </p:spPr>
        <p:txBody>
          <a:bodyPr wrap="square">
            <a:spAutoFit/>
          </a:bodyPr>
          <a:lstStyle/>
          <a:p>
            <a:pPr>
              <a:spcBef>
                <a:spcPts val="600"/>
              </a:spcBef>
            </a:pPr>
            <a:r>
              <a:rPr lang="pt-BR" sz="2000" b="1" dirty="0"/>
              <a:t>O resultado: a conversão do carcereiro e sua família (Atos 16: 25-33). Não há dúvida de que o evangelho entrou na Europa com o poder e a direção do Espírito Santo.</a:t>
            </a:r>
            <a:endParaRPr lang="pt-BR" sz="2000" b="1" noProof="0" dirty="0"/>
          </a:p>
        </p:txBody>
      </p:sp>
    </p:spTree>
    <p:extLst>
      <p:ext uri="{BB962C8B-B14F-4D97-AF65-F5344CB8AC3E}">
        <p14:creationId xmlns:p14="http://schemas.microsoft.com/office/powerpoint/2010/main" val="40649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algn="ctr"/>
            <a:r>
              <a:rPr lang="pt-BR" sz="4400" b="1" spc="30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HISTORIA DE COLOSSOS</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AB3B39"/>
                </a:solidFill>
                <a:latin typeface="Comic Sans MS" panose="030F0702030302020204" pitchFamily="66" charset="0"/>
              </a:rPr>
              <a:t>“como aprenderam com </a:t>
            </a:r>
            <a:r>
              <a:rPr lang="pt-BR" b="1" dirty="0" err="1">
                <a:solidFill>
                  <a:srgbClr val="AB3B39"/>
                </a:solidFill>
                <a:latin typeface="Comic Sans MS" panose="030F0702030302020204" pitchFamily="66" charset="0"/>
              </a:rPr>
              <a:t>Epafras</a:t>
            </a:r>
            <a:r>
              <a:rPr lang="pt-BR" b="1" dirty="0">
                <a:solidFill>
                  <a:srgbClr val="AB3B39"/>
                </a:solidFill>
                <a:latin typeface="Comic Sans MS" panose="030F0702030302020204" pitchFamily="66" charset="0"/>
              </a:rPr>
              <a:t>, nosso amado conservo, que é um ministro fiel de Cristo para vocês” </a:t>
            </a:r>
            <a:r>
              <a:rPr lang="pt-BR" sz="1400" b="1" noProof="0" dirty="0">
                <a:solidFill>
                  <a:srgbClr val="AB3B39"/>
                </a:solidFill>
                <a:latin typeface="Comic Sans MS" panose="030F0702030302020204" pitchFamily="66" charset="0"/>
              </a:rPr>
              <a:t>(Colossenses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289147" cy="1323439"/>
          </a:xfrm>
          <a:prstGeom prst="rect">
            <a:avLst/>
          </a:prstGeom>
          <a:noFill/>
        </p:spPr>
        <p:txBody>
          <a:bodyPr wrap="square" rtlCol="0">
            <a:spAutoFit/>
          </a:bodyPr>
          <a:lstStyle/>
          <a:p>
            <a:pPr>
              <a:spcBef>
                <a:spcPts val="600"/>
              </a:spcBef>
            </a:pPr>
            <a:r>
              <a:rPr lang="pt-BR" sz="2000" b="1" dirty="0" err="1"/>
              <a:t>Epafras</a:t>
            </a:r>
            <a:r>
              <a:rPr lang="pt-BR" sz="2000" b="1" dirty="0"/>
              <a:t> foi companheiro de Paulo durante seu cativeiro em Roma (Files. 23). Natural de Colossos (Col. 4:12), foi ele quem introduziu o evangelho naquela cidade (Col. 1:7).</a:t>
            </a:r>
            <a:endParaRPr lang="pt-BR" sz="2000" b="1" noProof="0" dirty="0"/>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907587" y="1389653"/>
            <a:ext cx="3177320"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7588" y="3210539"/>
            <a:ext cx="3177323"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07585" y="5031426"/>
            <a:ext cx="3177321"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940843"/>
            <a:ext cx="5450294" cy="1938992"/>
          </a:xfrm>
          <a:prstGeom prst="rect">
            <a:avLst/>
          </a:prstGeom>
          <a:noFill/>
        </p:spPr>
        <p:txBody>
          <a:bodyPr wrap="square">
            <a:spAutoFit/>
          </a:bodyPr>
          <a:lstStyle/>
          <a:p>
            <a:pPr>
              <a:spcBef>
                <a:spcPts val="600"/>
              </a:spcBef>
            </a:pPr>
            <a:r>
              <a:rPr lang="pt-BR" sz="2000" b="1" dirty="0"/>
              <a:t>Um dos escravos de Filemon, Onésimo, fugiu para Roma, onde aceitou Jesus por meio de Paulo (</a:t>
            </a:r>
            <a:r>
              <a:rPr lang="pt-BR" sz="2000" b="1" dirty="0" err="1"/>
              <a:t>Film</a:t>
            </a:r>
            <a:r>
              <a:rPr lang="pt-BR" sz="2000" b="1" dirty="0"/>
              <a:t>. 10-11). Ao devolver Onésimo ao seu senhor, Paulo mostrou como deveria ser a relação entre senhores e escravos, ou chefes e subordinados, </a:t>
            </a:r>
            <a:r>
              <a:rPr lang="pt-BR" sz="2000" b="1" noProof="0" dirty="0"/>
              <a:t>(</a:t>
            </a:r>
            <a:r>
              <a:rPr lang="pt-BR" sz="2000" b="1" noProof="0" dirty="0" err="1"/>
              <a:t>Flm</a:t>
            </a:r>
            <a:r>
              <a:rPr lang="pt-BR" sz="2000" b="1" noProof="0" dirty="0"/>
              <a:t>.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09463"/>
            <a:ext cx="5289147" cy="2246769"/>
          </a:xfrm>
          <a:prstGeom prst="rect">
            <a:avLst/>
          </a:prstGeom>
          <a:noFill/>
        </p:spPr>
        <p:txBody>
          <a:bodyPr wrap="square">
            <a:spAutoFit/>
          </a:bodyPr>
          <a:lstStyle/>
          <a:p>
            <a:pPr>
              <a:spcBef>
                <a:spcPts val="600"/>
              </a:spcBef>
            </a:pPr>
            <a:r>
              <a:rPr lang="pt-BR" sz="2000" b="1" dirty="0"/>
              <a:t>Colossos era uma cidade na província da Frígia, perto de Laodiceia e </a:t>
            </a:r>
            <a:r>
              <a:rPr lang="pt-BR" sz="2000" b="1" dirty="0" err="1"/>
              <a:t>Heriápolis</a:t>
            </a:r>
            <a:r>
              <a:rPr lang="pt-BR" sz="2000" b="1" dirty="0"/>
              <a:t>, onde </a:t>
            </a:r>
            <a:r>
              <a:rPr lang="pt-BR" sz="2000" b="1" dirty="0" err="1"/>
              <a:t>Epafras</a:t>
            </a:r>
            <a:r>
              <a:rPr lang="pt-BR" sz="2000" b="1" dirty="0"/>
              <a:t> também pregou (Col. 4:13). Havia uma grande população judaica nela. Um dos judeus mais importantes que viveram lá era Filemon, colega de Paulo, na casa de quem havia uma igreja </a:t>
            </a:r>
            <a:r>
              <a:rPr lang="pt-BR" sz="2000" b="1" noProof="0" dirty="0"/>
              <a:t>(</a:t>
            </a:r>
            <a:r>
              <a:rPr lang="pt-BR" sz="2000" b="1" noProof="0" dirty="0" err="1"/>
              <a:t>Flm</a:t>
            </a:r>
            <a:r>
              <a:rPr lang="pt-BR" sz="2000" b="1" noProof="0" dirty="0"/>
              <a:t>. 1-2).</a:t>
            </a:r>
          </a:p>
        </p:txBody>
      </p:sp>
    </p:spTree>
    <p:extLst>
      <p:ext uri="{BB962C8B-B14F-4D97-AF65-F5344CB8AC3E}">
        <p14:creationId xmlns:p14="http://schemas.microsoft.com/office/powerpoint/2010/main" val="5692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t-BR" sz="4400" b="1" dirty="0">
                <a:ln/>
                <a:solidFill>
                  <a:schemeClr val="accent2">
                    <a:lumMod val="60000"/>
                    <a:lumOff val="40000"/>
                  </a:schemeClr>
                </a:solidFill>
                <a:effectLst>
                  <a:outerShdw blurRad="38100" dist="38100" dir="2700000" algn="tl">
                    <a:srgbClr val="000000">
                      <a:alpha val="43137"/>
                    </a:srgbClr>
                  </a:outerShdw>
                </a:effectLst>
              </a:rPr>
              <a:t>AS IGREJAS </a:t>
            </a:r>
            <a:r>
              <a:rPr lang="pt-BR" sz="4400" b="1" noProof="0" dirty="0">
                <a:ln/>
                <a:solidFill>
                  <a:schemeClr val="accent2">
                    <a:lumMod val="60000"/>
                    <a:lumOff val="40000"/>
                  </a:schemeClr>
                </a:solidFill>
                <a:effectLst>
                  <a:outerShdw blurRad="38100" dist="38100" dir="2700000" algn="tl">
                    <a:srgbClr val="000000">
                      <a:alpha val="43137"/>
                    </a:srgbClr>
                  </a:outerShdw>
                </a:effectLst>
              </a:rPr>
              <a:t>DE </a:t>
            </a:r>
            <a:r>
              <a:rPr lang="pt-BR" sz="4400" b="1" dirty="0">
                <a:ln/>
                <a:solidFill>
                  <a:schemeClr val="accent2">
                    <a:lumMod val="60000"/>
                    <a:lumOff val="40000"/>
                  </a:schemeClr>
                </a:solidFill>
                <a:effectLst>
                  <a:outerShdw blurRad="38100" dist="38100" dir="2700000" algn="tl">
                    <a:srgbClr val="000000">
                      <a:alpha val="43137"/>
                    </a:srgbClr>
                  </a:outerShdw>
                </a:effectLst>
              </a:rPr>
              <a:t>FILIPOS E COLOSSOS</a:t>
            </a:r>
            <a:endParaRPr lang="pt-BR" sz="4400" b="1" noProof="0" dirty="0">
              <a:ln/>
              <a:solidFill>
                <a:schemeClr val="accent2">
                  <a:lumMod val="60000"/>
                  <a:lumOff val="4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algn="ctr"/>
            <a:r>
              <a:rPr lang="pt-BR"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“Paulo e Timóteo, servos de Jesus Cristo, de todos os santos em Cristo Jesus que estão em Filipos, com os bispos e diáconos” </a:t>
            </a:r>
            <a:r>
              <a:rPr lang="pt-BR" sz="1400" b="1" noProof="0"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(Filipenses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2621893101"/>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a:spcBef>
                <a:spcPts val="600"/>
              </a:spcBef>
            </a:pPr>
            <a:r>
              <a:rPr lang="pt-BR" sz="2000" b="1" dirty="0"/>
              <a:t>Da prisão, Paulo agradece aos filipenses pela ajuda que lhe enviaram </a:t>
            </a:r>
            <a:r>
              <a:rPr lang="pt-BR" sz="2000" b="1" noProof="0" dirty="0"/>
              <a:t>(</a:t>
            </a:r>
            <a:r>
              <a:rPr lang="pt-BR" sz="2000" b="1" noProof="0" dirty="0" err="1"/>
              <a:t>Flp</a:t>
            </a:r>
            <a:r>
              <a:rPr lang="pt-BR" sz="2000" b="1" noProof="0" dirty="0"/>
              <a:t>.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a:spcBef>
                <a:spcPts val="600"/>
              </a:spcBef>
            </a:pPr>
            <a:r>
              <a:rPr lang="pt-BR" sz="2000" b="1" noProof="0" dirty="0"/>
              <a:t>Aos colossenses, os envia seus colaboradores para confortá-los (Col. 4:7-9).</a:t>
            </a:r>
          </a:p>
        </p:txBody>
      </p:sp>
    </p:spTree>
    <p:extLst>
      <p:ext uri="{BB962C8B-B14F-4D97-AF65-F5344CB8AC3E}">
        <p14:creationId xmlns:p14="http://schemas.microsoft.com/office/powerpoint/2010/main" val="42733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370701"/>
          </a:xfrm>
          <a:prstGeom prst="rect">
            <a:avLst/>
          </a:prstGeom>
          <a:noFill/>
        </p:spPr>
        <p:txBody>
          <a:bodyPr wrap="square">
            <a:spAutoFit/>
          </a:bodyPr>
          <a:lstStyle/>
          <a:p>
            <a:pPr>
              <a:spcBef>
                <a:spcPts val="600"/>
              </a:spcBef>
            </a:pPr>
            <a:r>
              <a:rPr lang="pt-BR" sz="2600" b="1" dirty="0">
                <a:latin typeface="Constantia" panose="02030602050306030303" pitchFamily="18" charset="0"/>
              </a:rPr>
              <a:t>“Considere a experiência de Paulo por um momento. O apóstolo foi aprisionado e acorrentado no momento em que parecia que seu trabalho era mais necessário para fortalecer a igreja sofredora e perseguida. Mas esse foi o momento em que o Senhor trabalhou, e as vitórias que Ele conquistou foram preciosas.
Quando Paulo aparentemente podia fazer menos, a verdade chegava ao palácio real. Não foram os sermões magistrais de Paulo diante desses homens notáveis, mas suas correntes que chamaram sua atenção. Durante seu cativeiro, o apóstolo tornou-se conquistador de Cristo. A paciência e humildade com que se submeteu ao seu prolongado e injusto confinamento impulsionaram esses homens, apesar do caráter do apóstolo”</a:t>
            </a:r>
            <a:endParaRPr lang="pt-BR" sz="26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7862644" y="6519446"/>
            <a:ext cx="4172040" cy="338554"/>
          </a:xfrm>
          <a:prstGeom prst="rect">
            <a:avLst/>
          </a:prstGeom>
          <a:noFill/>
        </p:spPr>
        <p:txBody>
          <a:bodyPr wrap="none" rtlCol="0">
            <a:spAutoFit/>
          </a:bodyPr>
          <a:lstStyle/>
          <a:p>
            <a:pPr algn="r"/>
            <a:r>
              <a:rPr lang="pt-BR" sz="1600" b="1" noProof="0" dirty="0"/>
              <a:t>E. G. W</a:t>
            </a:r>
            <a:r>
              <a:rPr lang="pt-BR" sz="1600" b="1" dirty="0"/>
              <a:t>. (Refletindo Jesus, </a:t>
            </a:r>
            <a:r>
              <a:rPr lang="pt-BR" sz="1600" b="1" noProof="0" dirty="0"/>
              <a:t>10 </a:t>
            </a:r>
            <a:r>
              <a:rPr lang="pt-BR" sz="1600" b="1" dirty="0"/>
              <a:t>de Dezembro)</a:t>
            </a:r>
            <a:endParaRPr lang="pt-BR" sz="1600" b="1" noProof="0" dirty="0"/>
          </a:p>
        </p:txBody>
      </p:sp>
    </p:spTree>
    <p:extLst>
      <p:ext uri="{BB962C8B-B14F-4D97-AF65-F5344CB8AC3E}">
        <p14:creationId xmlns:p14="http://schemas.microsoft.com/office/powerpoint/2010/main" val="34388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ChangeAspect="1"/>
          </p:cNvPicPr>
          <p:nvPr/>
        </p:nvPicPr>
        <p:blipFill>
          <a:blip r:embed="rId4" cstate="print">
            <a:extLst>
              <a:ext uri="{28A0092B-C50C-407E-A947-70E740481C1C}">
                <a14:useLocalDpi xmlns:a14="http://schemas.microsoft.com/office/drawing/2010/main"/>
              </a:ext>
            </a:extLst>
          </a:blip>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pt-BR" sz="4000" b="1" noProof="0" dirty="0">
                <a:ln w="12700" cmpd="sng">
                  <a:noFill/>
                  <a:prstDash val="solid"/>
                </a:ln>
                <a:solidFill>
                  <a:srgbClr val="A02B93"/>
                </a:solidFill>
                <a:latin typeface="Comic Sans MS" panose="030F0702030302020204" pitchFamily="66" charset="0"/>
              </a:rPr>
              <a:t>"Alegrem-se sempre no Senhor! Repito: Alegrem-se!</a:t>
            </a:r>
            <a:r>
              <a:rPr kumimoji="0" lang="pt-BR"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pt-BR"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Filipenses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191374" y="3800475"/>
            <a:ext cx="483870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pt-BR" sz="2000" b="1" noProof="0" dirty="0">
                <a:solidFill>
                  <a:srgbClr val="AA0069"/>
                </a:solidFill>
              </a:rPr>
              <a:t>O autor das epístolas:</a:t>
            </a:r>
          </a:p>
          <a:p>
            <a:pPr lvl="1">
              <a:spcBef>
                <a:spcPts val="600"/>
              </a:spcBef>
            </a:pPr>
            <a:r>
              <a:rPr lang="pt-BR" sz="2000" b="1" noProof="0" dirty="0"/>
              <a:t>Paulo aprisionado.</a:t>
            </a:r>
          </a:p>
          <a:p>
            <a:pPr lvl="1">
              <a:spcBef>
                <a:spcPts val="600"/>
              </a:spcBef>
            </a:pPr>
            <a:r>
              <a:rPr lang="pt-BR" sz="2000" b="1" noProof="0" dirty="0"/>
              <a:t>Embaixador acorrentado.</a:t>
            </a:r>
          </a:p>
          <a:p>
            <a:pPr>
              <a:spcBef>
                <a:spcPts val="1800"/>
              </a:spcBef>
            </a:pPr>
            <a:r>
              <a:rPr lang="pt-BR" sz="2000" b="1" noProof="0" dirty="0">
                <a:solidFill>
                  <a:srgbClr val="00AA6B"/>
                </a:solidFill>
              </a:rPr>
              <a:t>Os destinatários:</a:t>
            </a:r>
          </a:p>
          <a:p>
            <a:pPr lvl="1">
              <a:spcBef>
                <a:spcPts val="600"/>
              </a:spcBef>
            </a:pPr>
            <a:r>
              <a:rPr lang="pt-BR" sz="2000" b="1" noProof="0" dirty="0"/>
              <a:t>História de Filipos.</a:t>
            </a:r>
          </a:p>
          <a:p>
            <a:pPr lvl="1">
              <a:spcBef>
                <a:spcPts val="600"/>
              </a:spcBef>
            </a:pPr>
            <a:r>
              <a:rPr lang="pt-BR" sz="2000" b="1" noProof="0" dirty="0"/>
              <a:t>História de Colossos.</a:t>
            </a:r>
          </a:p>
          <a:p>
            <a:pPr lvl="1">
              <a:spcBef>
                <a:spcPts val="600"/>
              </a:spcBef>
            </a:pPr>
            <a:r>
              <a:rPr lang="pt-BR" sz="2000" b="1" noProof="0" dirty="0"/>
              <a:t>As igrejas de Filipos e Colossos.</a:t>
            </a: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50" y="195203"/>
            <a:ext cx="6534150" cy="1015663"/>
          </a:xfrm>
          <a:prstGeom prst="rect">
            <a:avLst/>
          </a:prstGeom>
          <a:noFill/>
        </p:spPr>
        <p:txBody>
          <a:bodyPr wrap="square" rtlCol="0">
            <a:spAutoFit/>
          </a:bodyPr>
          <a:lstStyle/>
          <a:p>
            <a:pPr>
              <a:spcBef>
                <a:spcPts val="600"/>
              </a:spcBef>
            </a:pPr>
            <a:r>
              <a:rPr lang="pt-BR" sz="2000" b="1" noProof="0" dirty="0"/>
              <a:t>Ao longo de seu ministério, Paulo se propôs a apresentar a todos que quisessem ouvi-lo o único capaz de unir Céu e Terra: Jesus Cristo, o Salvador.</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91374"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191374"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191374"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191374"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191374"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407653"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407653"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015663"/>
          </a:xfrm>
          <a:prstGeom prst="rect">
            <a:avLst/>
          </a:prstGeom>
          <a:noFill/>
        </p:spPr>
        <p:txBody>
          <a:bodyPr wrap="square">
            <a:spAutoFit/>
          </a:bodyPr>
          <a:lstStyle/>
          <a:p>
            <a:pPr>
              <a:spcBef>
                <a:spcPts val="600"/>
              </a:spcBef>
            </a:pPr>
            <a:r>
              <a:rPr lang="pt-BR" sz="2000" b="1" noProof="0" dirty="0"/>
              <a:t>Ao fazer isso, Ele nos mostrou como a igreja presente de Deus pode se unir ao Céu para cumprir a Comissão que Jesus nos deu na Terra.</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8" y="1518642"/>
            <a:ext cx="6534151" cy="1015663"/>
          </a:xfrm>
          <a:prstGeom prst="rect">
            <a:avLst/>
          </a:prstGeom>
          <a:noFill/>
        </p:spPr>
        <p:txBody>
          <a:bodyPr wrap="square">
            <a:spAutoFit/>
          </a:bodyPr>
          <a:lstStyle/>
          <a:p>
            <a:pPr>
              <a:spcBef>
                <a:spcPts val="600"/>
              </a:spcBef>
            </a:pPr>
            <a:r>
              <a:rPr lang="pt-BR" sz="2000" b="1" noProof="0" dirty="0"/>
              <a:t>Ao escrever suas cartas aos Filipenses e aos Colossenses, fez tudo o que pôde para aproximar a igreja do Céu e aproximar os cristãos uns dos outros.</a:t>
            </a:r>
          </a:p>
        </p:txBody>
      </p:sp>
    </p:spTree>
    <p:extLst>
      <p:ext uri="{BB962C8B-B14F-4D97-AF65-F5344CB8AC3E}">
        <p14:creationId xmlns:p14="http://schemas.microsoft.com/office/powerpoint/2010/main" val="34378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pt-BR"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algn="ctr">
              <a:spcBef>
                <a:spcPts val="600"/>
              </a:spcBef>
            </a:pPr>
            <a:r>
              <a:rPr lang="pt-BR" sz="3600" b="1" dirty="0">
                <a:solidFill>
                  <a:srgbClr val="5A3011"/>
                </a:solidFill>
                <a:latin typeface="+mj-lt"/>
                <a:ea typeface="+mj-ea"/>
                <a:cs typeface="+mj-cs"/>
              </a:rPr>
              <a:t>O AUTOR DAS EPÍSTOLAS</a:t>
            </a:r>
            <a:endParaRPr lang="pt-BR" sz="3600" b="1" noProof="0" dirty="0">
              <a:solidFill>
                <a:srgbClr val="5A3011"/>
              </a:solidFill>
              <a:latin typeface="+mj-lt"/>
              <a:ea typeface="+mj-ea"/>
              <a:cs typeface="+mj-cs"/>
            </a:endParaRPr>
          </a:p>
        </p:txBody>
      </p:sp>
    </p:spTree>
    <p:extLst>
      <p:ext uri="{BB962C8B-B14F-4D97-AF65-F5344CB8AC3E}">
        <p14:creationId xmlns:p14="http://schemas.microsoft.com/office/powerpoint/2010/main" val="1070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0"/>
            <a:ext cx="12191999" cy="769441"/>
          </a:xfrm>
          <a:prstGeom prst="rect">
            <a:avLst/>
          </a:prstGeom>
          <a:noFill/>
        </p:spPr>
        <p:txBody>
          <a:bodyPr wrap="square">
            <a:spAutoFit/>
          </a:bodyPr>
          <a:lstStyle/>
          <a:p>
            <a:pPr algn="ctr"/>
            <a:r>
              <a:rPr lang="pt-BR" sz="44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PAULO APRISIONADO</a:t>
            </a:r>
          </a:p>
        </p:txBody>
      </p:sp>
      <p:sp>
        <p:nvSpPr>
          <p:cNvPr id="5" name="CuadroTexto 4">
            <a:extLst>
              <a:ext uri="{FF2B5EF4-FFF2-40B4-BE49-F238E27FC236}">
                <a16:creationId xmlns:a16="http://schemas.microsoft.com/office/drawing/2014/main" id="{7055A856-0CE9-C83F-0B57-153FA7EBBF02}"/>
              </a:ext>
            </a:extLst>
          </p:cNvPr>
          <p:cNvSpPr txBox="1"/>
          <p:nvPr/>
        </p:nvSpPr>
        <p:spPr>
          <a:xfrm>
            <a:off x="1" y="663286"/>
            <a:ext cx="12191998" cy="369332"/>
          </a:xfrm>
          <a:prstGeom prst="rect">
            <a:avLst/>
          </a:prstGeom>
          <a:noFill/>
        </p:spPr>
        <p:txBody>
          <a:bodyPr wrap="square">
            <a:spAutoFit/>
          </a:bodyPr>
          <a:lstStyle/>
          <a:p>
            <a:pPr algn="ctr"/>
            <a:r>
              <a:rPr lang="pt-BR"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“Paulo, prisioneiro de Jesus Cristo, e Timóteo, irmão, ao amado Filemon, nosso colaborador” </a:t>
            </a:r>
            <a:r>
              <a:rPr lang="pt-BR"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(Filemon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a:spcBef>
                <a:spcPts val="600"/>
              </a:spcBef>
            </a:pPr>
            <a:r>
              <a:rPr lang="pt-BR" sz="2000" b="1" dirty="0"/>
              <a:t>Durante seu primeiro cativeiro em Roma, entre 60 e 62 d.C., Paulo escreveu pelo menos cinco epístolas: aos Efésios, aos Filipenses, aos Colossenses, a Filemon e à igreja de Laodiceia (que não chegou até nós).</a:t>
            </a:r>
            <a:endParaRPr lang="pt-BR" sz="2000" b="1" noProof="0" dirty="0"/>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4871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295648" y="3501271"/>
            <a:ext cx="5915028" cy="1631216"/>
          </a:xfrm>
          <a:prstGeom prst="rect">
            <a:avLst/>
          </a:prstGeom>
          <a:noFill/>
        </p:spPr>
        <p:txBody>
          <a:bodyPr wrap="square">
            <a:spAutoFit/>
          </a:bodyPr>
          <a:lstStyle/>
          <a:p>
            <a:pPr>
              <a:spcBef>
                <a:spcPts val="600"/>
              </a:spcBef>
            </a:pPr>
            <a:r>
              <a:rPr lang="pt-BR" sz="2000" b="1" dirty="0"/>
              <a:t>Na ausência de acusações sérias contra ele, se lhe permitiu viver em uma casa alugada, vigiado por um soldado romano (At. 28:16). Isso  permitiu que continuasse pregando o evangelho, até para a própria Guarda Pretoriana </a:t>
            </a:r>
            <a:r>
              <a:rPr lang="pt-BR" sz="2000" b="1" noProof="0" dirty="0"/>
              <a:t>(</a:t>
            </a:r>
            <a:r>
              <a:rPr lang="pt-BR" sz="2000" b="1" noProof="0" dirty="0" err="1"/>
              <a:t>Flp</a:t>
            </a:r>
            <a:r>
              <a:rPr lang="pt-BR" sz="2000" b="1" noProof="0" dirty="0"/>
              <a:t>.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295645" y="5079955"/>
            <a:ext cx="8896353" cy="1015663"/>
          </a:xfrm>
          <a:prstGeom prst="rect">
            <a:avLst/>
          </a:prstGeom>
          <a:noFill/>
        </p:spPr>
        <p:txBody>
          <a:bodyPr wrap="square">
            <a:spAutoFit/>
          </a:bodyPr>
          <a:lstStyle/>
          <a:p>
            <a:pPr>
              <a:spcBef>
                <a:spcPts val="600"/>
              </a:spcBef>
            </a:pPr>
            <a:r>
              <a:rPr lang="pt-BR" sz="2000" b="1" dirty="0"/>
              <a:t>Ao examinarmos as epístolas, podemos ver que Paulo teve muitos colaboradores (Col. 4:7-14; Fil. 23-24). Ele também mantinha contato com a casa de Cesar </a:t>
            </a:r>
            <a:r>
              <a:rPr lang="pt-BR" sz="2000" b="1" noProof="0" dirty="0"/>
              <a:t>(</a:t>
            </a:r>
            <a:r>
              <a:rPr lang="pt-BR" sz="2000" b="1" noProof="0" dirty="0" err="1"/>
              <a:t>Flp</a:t>
            </a:r>
            <a:r>
              <a:rPr lang="pt-BR" sz="2000" b="1" noProof="0" dirty="0"/>
              <a:t>.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295645" y="6090527"/>
            <a:ext cx="8896352" cy="707886"/>
          </a:xfrm>
          <a:prstGeom prst="rect">
            <a:avLst/>
          </a:prstGeom>
          <a:noFill/>
        </p:spPr>
        <p:txBody>
          <a:bodyPr wrap="square">
            <a:spAutoFit/>
          </a:bodyPr>
          <a:lstStyle/>
          <a:p>
            <a:pPr>
              <a:spcBef>
                <a:spcPts val="600"/>
              </a:spcBef>
            </a:pPr>
            <a:r>
              <a:rPr lang="pt-BR" sz="2000" b="1" dirty="0"/>
              <a:t>Paulo tinha esperança de ser libertado em breve (</a:t>
            </a:r>
            <a:r>
              <a:rPr lang="pt-BR" sz="2000" b="1" dirty="0" err="1"/>
              <a:t>Film</a:t>
            </a:r>
            <a:r>
              <a:rPr lang="pt-BR" sz="2000" b="1" dirty="0"/>
              <a:t>. 22), uma esperança que ele ainda não tinha em sua segunda prisão </a:t>
            </a:r>
            <a:r>
              <a:rPr lang="pt-BR" sz="2000" b="1" noProof="0" dirty="0"/>
              <a:t>(2Tim. 4:6).</a:t>
            </a:r>
          </a:p>
        </p:txBody>
      </p:sp>
    </p:spTree>
    <p:extLst>
      <p:ext uri="{BB962C8B-B14F-4D97-AF65-F5344CB8AC3E}">
        <p14:creationId xmlns:p14="http://schemas.microsoft.com/office/powerpoint/2010/main" val="12240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983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algn="ctr"/>
            <a:r>
              <a:rPr lang="pt-BR" sz="4400" b="1" spc="300" dirty="0">
                <a:ln w="13462">
                  <a:solidFill>
                    <a:schemeClr val="bg1"/>
                  </a:solidFill>
                  <a:prstDash val="solid"/>
                </a:ln>
                <a:solidFill>
                  <a:schemeClr val="accent5"/>
                </a:solidFill>
                <a:effectLst>
                  <a:outerShdw dist="12700" dir="2700000" algn="bl" rotWithShape="0">
                    <a:schemeClr val="accent4"/>
                  </a:outerShdw>
                </a:effectLst>
              </a:rPr>
              <a:t>EMBAIXADOR ACORRENTADO</a:t>
            </a:r>
            <a:endParaRPr lang="pt-BR" sz="4400" b="1" spc="300" noProof="0" dirty="0">
              <a:ln w="13462">
                <a:solidFill>
                  <a:schemeClr val="bg1"/>
                </a:solidFill>
                <a:prstDash val="solid"/>
              </a:ln>
              <a:solidFill>
                <a:schemeClr val="accent5"/>
              </a:solidFill>
              <a:effectLst>
                <a:outerShdw dist="12700" dir="2700000" algn="bl" rotWithShape="0">
                  <a:schemeClr val="accent4"/>
                </a:outerShdw>
              </a:effectLst>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691864"/>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536E69"/>
                </a:solidFill>
                <a:latin typeface="Comic Sans MS" panose="030F0702030302020204" pitchFamily="66" charset="0"/>
              </a:rPr>
              <a:t>“pelo qual sou embaixador acorrentado; que eu fale dele com ousadia como devo falar” </a:t>
            </a:r>
            <a:r>
              <a:rPr lang="pt-BR" sz="1400" b="1" noProof="0" dirty="0">
                <a:solidFill>
                  <a:srgbClr val="536E69"/>
                </a:solidFill>
                <a:latin typeface="Comic Sans MS" panose="030F0702030302020204" pitchFamily="66" charset="0"/>
              </a:rPr>
              <a:t>(Efésios 6:20)</a:t>
            </a:r>
            <a:endParaRPr lang="pt-BR" b="1" noProof="0" dirty="0">
              <a:solidFill>
                <a:srgbClr val="536E69"/>
              </a:solidFill>
              <a:latin typeface="Comic Sans MS" panose="030F0702030302020204" pitchFamily="66" charset="0"/>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707886"/>
          </a:xfrm>
          <a:prstGeom prst="rect">
            <a:avLst/>
          </a:prstGeom>
          <a:noFill/>
        </p:spPr>
        <p:txBody>
          <a:bodyPr wrap="square" rtlCol="0">
            <a:spAutoFit/>
          </a:bodyPr>
          <a:lstStyle/>
          <a:p>
            <a:pPr>
              <a:spcBef>
                <a:spcPts val="600"/>
              </a:spcBef>
            </a:pPr>
            <a:r>
              <a:rPr lang="pt-BR" sz="2000" b="1" dirty="0"/>
              <a:t>Desde o momento em que decidiu ser embaixador de Cristo, a vida de Paulo não foi fácil </a:t>
            </a:r>
            <a:r>
              <a:rPr lang="pt-BR" sz="2000" b="1" noProof="0" dirty="0"/>
              <a:t>(2Co.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626346"/>
            <a:ext cx="6751588" cy="1015663"/>
          </a:xfrm>
          <a:prstGeom prst="rect">
            <a:avLst/>
          </a:prstGeom>
          <a:noFill/>
        </p:spPr>
        <p:txBody>
          <a:bodyPr wrap="square">
            <a:spAutoFit/>
          </a:bodyPr>
          <a:lstStyle/>
          <a:p>
            <a:pPr>
              <a:spcBef>
                <a:spcPts val="600"/>
              </a:spcBef>
            </a:pPr>
            <a:r>
              <a:rPr lang="pt-BR" sz="2000" b="1" dirty="0"/>
              <a:t>Em todas essas dificuldades, Paulo nunca se considerou desamparado (2 Cor. 4:7-9). Ao não pregar livremente, tornou-se um "embaixador acorrentado” </a:t>
            </a:r>
            <a:r>
              <a:rPr lang="pt-BR" sz="2000" b="1" noProof="0" dirty="0"/>
              <a:t>(</a:t>
            </a:r>
            <a:r>
              <a:rPr lang="pt-BR" sz="2000" b="1" noProof="0" dirty="0" err="1"/>
              <a:t>Ef</a:t>
            </a:r>
            <a:r>
              <a:rPr lang="pt-BR" sz="2000" b="1" noProof="0" dirty="0"/>
              <a:t>.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642009"/>
            <a:ext cx="5850195" cy="2246769"/>
          </a:xfrm>
          <a:prstGeom prst="rect">
            <a:avLst/>
          </a:prstGeom>
          <a:noFill/>
        </p:spPr>
        <p:txBody>
          <a:bodyPr wrap="square">
            <a:spAutoFit/>
          </a:bodyPr>
          <a:lstStyle/>
          <a:p>
            <a:pPr>
              <a:spcBef>
                <a:spcPts val="600"/>
              </a:spcBef>
            </a:pPr>
            <a:r>
              <a:rPr lang="pt-BR" sz="2000" b="1" dirty="0"/>
              <a:t>A atitude de Paulo nos ensina que, quando sofremos dificuldades pela pregação do evangelho, devemos depositar nossa total confiança em Deus; ter sempre a Sua Palavra em mente (2 Tim. 2:15); e nos apegar ao Espírito Santo, o Consolador que nos dá força e coragem </a:t>
            </a:r>
            <a:r>
              <a:rPr lang="pt-BR" sz="2000" b="1" noProof="0" dirty="0"/>
              <a:t>(Zac.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10519"/>
            <a:ext cx="6026712" cy="1631216"/>
          </a:xfrm>
          <a:prstGeom prst="rect">
            <a:avLst/>
          </a:prstGeom>
          <a:noFill/>
        </p:spPr>
        <p:txBody>
          <a:bodyPr wrap="square">
            <a:spAutoFit/>
          </a:bodyPr>
          <a:lstStyle/>
          <a:p>
            <a:pPr>
              <a:spcBef>
                <a:spcPts val="600"/>
              </a:spcBef>
            </a:pPr>
            <a:r>
              <a:rPr lang="pt-BR" sz="2000" b="1" dirty="0"/>
              <a:t>A Bíblia registra apenas três prisões de Paulo antes de ele ser levado para Roma: em Filipos (Atos 16:22-24); em Jerusalém (Atos 23:10); e em Cesareia (Atos 23:33-35). Mas, certamente, havia vários outras </a:t>
            </a:r>
            <a:r>
              <a:rPr lang="pt-BR" sz="2000" b="1" noProof="0" dirty="0"/>
              <a:t>(2Co. 11:23).</a:t>
            </a:r>
          </a:p>
        </p:txBody>
      </p:sp>
    </p:spTree>
    <p:extLst>
      <p:ext uri="{BB962C8B-B14F-4D97-AF65-F5344CB8AC3E}">
        <p14:creationId xmlns:p14="http://schemas.microsoft.com/office/powerpoint/2010/main" val="15940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pt-BR"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80314" y="2588031"/>
            <a:ext cx="3628082" cy="1200329"/>
          </a:xfrm>
          <a:prstGeom prst="rect">
            <a:avLst/>
          </a:prstGeom>
          <a:noFill/>
        </p:spPr>
        <p:txBody>
          <a:bodyPr wrap="square">
            <a:spAutoFit/>
          </a:bodyPr>
          <a:lstStyle/>
          <a:p>
            <a:pPr algn="ctr">
              <a:spcBef>
                <a:spcPts val="600"/>
              </a:spcBef>
            </a:pPr>
            <a:r>
              <a:rPr lang="pt-BR" sz="3600" b="1" noProof="0" dirty="0">
                <a:solidFill>
                  <a:srgbClr val="2F5882"/>
                </a:solidFill>
                <a:latin typeface="+mj-lt"/>
                <a:ea typeface="+mj-ea"/>
                <a:cs typeface="+mj-cs"/>
              </a:rPr>
              <a:t>OS DESTINATARIOS</a:t>
            </a:r>
          </a:p>
        </p:txBody>
      </p:sp>
    </p:spTree>
    <p:extLst>
      <p:ext uri="{BB962C8B-B14F-4D97-AF65-F5344CB8AC3E}">
        <p14:creationId xmlns:p14="http://schemas.microsoft.com/office/powerpoint/2010/main" val="3078046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262979"/>
          </a:xfrm>
          <a:prstGeom prst="rect">
            <a:avLst/>
          </a:prstGeom>
          <a:noFill/>
        </p:spPr>
        <p:txBody>
          <a:bodyPr wrap="square">
            <a:spAutoFit/>
          </a:bodyPr>
          <a:lstStyle/>
          <a:p>
            <a:pPr>
              <a:spcBef>
                <a:spcPts val="600"/>
              </a:spcBef>
            </a:pPr>
            <a:r>
              <a:rPr lang="pt-BR" sz="2800" b="1" dirty="0">
                <a:latin typeface="Constantia" panose="02030602050306030303" pitchFamily="18" charset="0"/>
              </a:rPr>
              <a:t>“O apóstolo Paulo sentia uma profunda responsabilidade por aqueles que se converteram por seus esforços. Acima de tudo, ele desejava que fossem fiéis, "para que eu possa me gabar no dia de Cristo", disse ele, "de não ter corrido em vão, nem trabalhado em vão." Filipenses 2:6. Ele temia com o resultado de seu ministério. Ele sentia que até sua própria salvação poderia estar em risco se não cumprisse seu dever e a igreja não cooperasse com ele no trabalho de salvar almas”</a:t>
            </a:r>
            <a:endParaRPr lang="pt-BR"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4FA48121-E136-5424-DACB-3357810C70FA}"/>
              </a:ext>
            </a:extLst>
          </p:cNvPr>
          <p:cNvSpPr txBox="1"/>
          <p:nvPr/>
        </p:nvSpPr>
        <p:spPr>
          <a:xfrm>
            <a:off x="6129555" y="5954762"/>
            <a:ext cx="3703386" cy="338554"/>
          </a:xfrm>
          <a:prstGeom prst="rect">
            <a:avLst/>
          </a:prstGeom>
          <a:noFill/>
        </p:spPr>
        <p:txBody>
          <a:bodyPr wrap="none" rtlCol="0">
            <a:spAutoFit/>
          </a:bodyPr>
          <a:lstStyle/>
          <a:p>
            <a:pPr algn="r"/>
            <a:r>
              <a:rPr lang="pt-BR" sz="1600" b="1" noProof="0" dirty="0"/>
              <a:t>E. G. W. (Atos dos apóstolos, pág. 168)</a:t>
            </a:r>
          </a:p>
        </p:txBody>
      </p:sp>
    </p:spTree>
    <p:extLst>
      <p:ext uri="{BB962C8B-B14F-4D97-AF65-F5344CB8AC3E}">
        <p14:creationId xmlns:p14="http://schemas.microsoft.com/office/powerpoint/2010/main" val="221781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69441"/>
          </a:xfrm>
          <a:prstGeom prst="rect">
            <a:avLst/>
          </a:prstGeom>
          <a:noFill/>
        </p:spPr>
        <p:txBody>
          <a:bodyPr wrap="square">
            <a:spAutoFit/>
          </a:bodyPr>
          <a:lstStyle/>
          <a:p>
            <a:pPr algn="ctr"/>
            <a:r>
              <a:rPr lang="pt-BR" sz="44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rPr>
              <a:t>HISTORIA DE FILIPOS</a:t>
            </a: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39231"/>
            <a:ext cx="6162675" cy="923330"/>
          </a:xfrm>
          <a:prstGeom prst="rect">
            <a:avLst/>
          </a:prstGeom>
          <a:noFill/>
        </p:spPr>
        <p:txBody>
          <a:bodyPr wrap="square">
            <a:spAutoFit/>
          </a:bodyPr>
          <a:lstStyle/>
          <a:p>
            <a:pPr algn="ctr"/>
            <a:r>
              <a:rPr lang="pt-BR"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“E Paulo teve uma visão à noite: um macedônio estava implorando, dizendo: "Venham para a Macedônia e nos ajudem” </a:t>
            </a:r>
            <a:r>
              <a:rPr lang="pt-BR"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(Atos </a:t>
            </a:r>
            <a:r>
              <a:rPr lang="pt-BR" sz="1400" b="1" noProof="0"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16:9)</a:t>
            </a:r>
            <a:endParaRPr lang="pt-BR" b="1" noProof="0"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r>
              <a:rPr lang="pt-BR" sz="2400" b="1" noProof="0" dirty="0">
                <a:solidFill>
                  <a:srgbClr val="C00000"/>
                </a:solidFill>
                <a:effectLst>
                  <a:outerShdw blurRad="38100" dist="38100" dir="2700000" algn="tl">
                    <a:srgbClr val="000000">
                      <a:alpha val="43137"/>
                    </a:srgbClr>
                  </a:outerShdw>
                </a:effectLst>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1593962" cy="400110"/>
          </a:xfrm>
          <a:prstGeom prst="rect">
            <a:avLst/>
          </a:prstGeom>
          <a:noFill/>
        </p:spPr>
        <p:txBody>
          <a:bodyPr wrap="none" rtlCol="0">
            <a:spAutoFit/>
          </a:bodyPr>
          <a:lstStyle/>
          <a:p>
            <a:r>
              <a:rPr lang="pt-BR" sz="2000" b="1" noProof="0" dirty="0">
                <a:solidFill>
                  <a:srgbClr val="002060"/>
                </a:solidFill>
              </a:rPr>
              <a:t>Atos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31413" y="3401497"/>
            <a:ext cx="761875" cy="369332"/>
          </a:xfrm>
          <a:prstGeom prst="rect">
            <a:avLst/>
          </a:prstGeom>
          <a:noFill/>
        </p:spPr>
        <p:txBody>
          <a:bodyPr wrap="none" rtlCol="0">
            <a:spAutoFit/>
          </a:bodyPr>
          <a:lstStyle/>
          <a:p>
            <a:pPr algn="ctr"/>
            <a:r>
              <a:rPr lang="pt-BR" b="1" noProof="0" dirty="0"/>
              <a:t>Frigia</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93288" y="3087172"/>
            <a:ext cx="987771" cy="369332"/>
          </a:xfrm>
          <a:prstGeom prst="rect">
            <a:avLst/>
          </a:prstGeom>
          <a:noFill/>
        </p:spPr>
        <p:txBody>
          <a:bodyPr wrap="none" rtlCol="0">
            <a:spAutoFit/>
          </a:bodyPr>
          <a:lstStyle/>
          <a:p>
            <a:pPr algn="ctr"/>
            <a:r>
              <a:rPr lang="pt-BR" b="1" noProof="0" dirty="0" err="1"/>
              <a:t>Galacia</a:t>
            </a:r>
            <a:endParaRPr lang="pt-BR" b="1" noProof="0" dirty="0"/>
          </a:p>
        </p:txBody>
      </p:sp>
      <p:sp>
        <p:nvSpPr>
          <p:cNvPr id="44" name="CuadroTexto 43">
            <a:extLst>
              <a:ext uri="{FF2B5EF4-FFF2-40B4-BE49-F238E27FC236}">
                <a16:creationId xmlns:a16="http://schemas.microsoft.com/office/drawing/2014/main" id="{D0049C06-DB73-9A60-B70E-ABDAE3F1EFC1}"/>
              </a:ext>
            </a:extLst>
          </p:cNvPr>
          <p:cNvSpPr txBox="1"/>
          <p:nvPr/>
        </p:nvSpPr>
        <p:spPr>
          <a:xfrm>
            <a:off x="9406854" y="3066662"/>
            <a:ext cx="744114" cy="369332"/>
          </a:xfrm>
          <a:prstGeom prst="rect">
            <a:avLst/>
          </a:prstGeom>
          <a:noFill/>
        </p:spPr>
        <p:txBody>
          <a:bodyPr wrap="none" rtlCol="0">
            <a:spAutoFit/>
          </a:bodyPr>
          <a:lstStyle/>
          <a:p>
            <a:pPr algn="ctr"/>
            <a:r>
              <a:rPr lang="pt-BR" b="1" noProof="0" dirty="0" err="1"/>
              <a:t>Misia</a:t>
            </a:r>
            <a:endParaRPr lang="pt-BR" b="1" noProof="0" dirty="0"/>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59875" y="2601099"/>
            <a:ext cx="856325" cy="369332"/>
          </a:xfrm>
          <a:prstGeom prst="rect">
            <a:avLst/>
          </a:prstGeom>
          <a:noFill/>
        </p:spPr>
        <p:txBody>
          <a:bodyPr wrap="none" rtlCol="0">
            <a:spAutoFit/>
          </a:bodyPr>
          <a:lstStyle/>
          <a:p>
            <a:pPr algn="ctr"/>
            <a:r>
              <a:rPr lang="pt-BR" b="1" noProof="0" dirty="0" err="1"/>
              <a:t>Bitinia</a:t>
            </a:r>
            <a:endParaRPr lang="pt-BR" b="1" noProof="0" dirty="0"/>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80940" y="3151316"/>
            <a:ext cx="752001" cy="369332"/>
          </a:xfrm>
          <a:prstGeom prst="rect">
            <a:avLst/>
          </a:prstGeom>
          <a:noFill/>
        </p:spPr>
        <p:txBody>
          <a:bodyPr wrap="none" rtlCol="0">
            <a:spAutoFit/>
          </a:bodyPr>
          <a:lstStyle/>
          <a:p>
            <a:pPr algn="ctr"/>
            <a:r>
              <a:rPr lang="pt-BR" b="1" noProof="0" dirty="0"/>
              <a:t>Troas</a:t>
            </a: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32941"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111236" y="1559684"/>
            <a:ext cx="2676695" cy="369332"/>
          </a:xfrm>
          <a:prstGeom prst="rect">
            <a:avLst/>
          </a:prstGeom>
          <a:noFill/>
        </p:spPr>
        <p:txBody>
          <a:bodyPr wrap="none" rtlCol="0">
            <a:spAutoFit/>
          </a:bodyPr>
          <a:lstStyle/>
          <a:p>
            <a:pPr algn="ctr"/>
            <a:r>
              <a:rPr lang="pt-BR" b="1" noProof="0" dirty="0"/>
              <a:t>Provincia de Macedônia</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66635" y="2861667"/>
            <a:ext cx="1389676" cy="369332"/>
          </a:xfrm>
          <a:prstGeom prst="rect">
            <a:avLst/>
          </a:prstGeom>
          <a:noFill/>
        </p:spPr>
        <p:txBody>
          <a:bodyPr wrap="none" rtlCol="0">
            <a:spAutoFit/>
          </a:bodyPr>
          <a:lstStyle/>
          <a:p>
            <a:pPr algn="ctr"/>
            <a:r>
              <a:rPr lang="pt-BR" b="1" noProof="0" dirty="0" err="1"/>
              <a:t>Samotracia</a:t>
            </a:r>
            <a:endParaRPr lang="pt-BR" b="1" noProof="0" dirty="0"/>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56311"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algn="ctr"/>
            <a:r>
              <a:rPr lang="pt-BR" b="1" noProof="0" dirty="0" err="1"/>
              <a:t>Neápolis</a:t>
            </a:r>
            <a:endParaRPr lang="pt-BR" b="1" noProof="0" dirty="0"/>
          </a:p>
        </p:txBody>
      </p:sp>
      <p:sp>
        <p:nvSpPr>
          <p:cNvPr id="58" name="CuadroTexto 57">
            <a:extLst>
              <a:ext uri="{FF2B5EF4-FFF2-40B4-BE49-F238E27FC236}">
                <a16:creationId xmlns:a16="http://schemas.microsoft.com/office/drawing/2014/main" id="{B8E07078-6039-03E9-7974-629836712418}"/>
              </a:ext>
            </a:extLst>
          </p:cNvPr>
          <p:cNvSpPr txBox="1"/>
          <p:nvPr/>
        </p:nvSpPr>
        <p:spPr>
          <a:xfrm>
            <a:off x="7849382" y="2258514"/>
            <a:ext cx="887166" cy="369332"/>
          </a:xfrm>
          <a:prstGeom prst="rect">
            <a:avLst/>
          </a:prstGeom>
          <a:noFill/>
        </p:spPr>
        <p:txBody>
          <a:bodyPr wrap="none" rtlCol="0">
            <a:spAutoFit/>
          </a:bodyPr>
          <a:lstStyle/>
          <a:p>
            <a:pPr algn="ctr"/>
            <a:r>
              <a:rPr lang="pt-BR" b="1" noProof="0" dirty="0">
                <a:solidFill>
                  <a:schemeClr val="accent2">
                    <a:lumMod val="75000"/>
                  </a:schemeClr>
                </a:solidFill>
              </a:rPr>
              <a:t>Filipos</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a:spcBef>
                <a:spcPts val="600"/>
              </a:spcBef>
            </a:pPr>
            <a:r>
              <a:rPr lang="pt-BR" sz="2000" b="1" dirty="0"/>
              <a:t>Durante sua segunda viagem missionária, seus planos deram errado, mas Espírito Santo estava guiando seus passos (Atos 16:6-12):</a:t>
            </a:r>
            <a:endParaRPr lang="pt-BR" sz="2000" b="1" noProof="0" dirty="0"/>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3576760364"/>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631216"/>
          </a:xfrm>
          <a:prstGeom prst="rect">
            <a:avLst/>
          </a:prstGeom>
          <a:noFill/>
        </p:spPr>
        <p:txBody>
          <a:bodyPr wrap="square" rtlCol="0">
            <a:spAutoFit/>
          </a:bodyPr>
          <a:lstStyle/>
          <a:p>
            <a:pPr>
              <a:spcBef>
                <a:spcPts val="600"/>
              </a:spcBef>
            </a:pPr>
            <a:r>
              <a:rPr lang="pt-BR" sz="2000" b="1" dirty="0"/>
              <a:t>Filipos foi o ponto escolhido pelo Espírito Santo para iniciar a pregação do Evangelho na Europa. Como cidade romana de pleno direito, os filipenses eram isentos do pagamento de impostos e tinham nacionalidade romana por nascimento.</a:t>
            </a:r>
            <a:endParaRPr lang="pt-BR" sz="2000" b="1" noProof="0" dirty="0"/>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48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668</TotalTime>
  <Words>1455</Words>
  <Application>Microsoft Office PowerPoint</Application>
  <PresentationFormat>Panorámica</PresentationFormat>
  <Paragraphs>77</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Constantia</vt:lpstr>
      <vt:lpstr>Aptos</vt:lpstr>
      <vt:lpstr>Arial</vt:lpstr>
      <vt:lpstr>Comic Sans MS</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2025-12-14T15:19:42Z</dcterms:created>
  <dcterms:modified xsi:type="dcterms:W3CDTF">2026-01-13T08:17:07Z</dcterms:modified>
</cp:coreProperties>
</file>