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pt-BR" sz="2000" b="1" noProof="0" dirty="0"/>
            <a:t>Que o amor abunde em você</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pt-BR" sz="2000" b="1" noProof="0" dirty="0"/>
            <a:t>te tornará mais sábio</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pt-BR" sz="2000" b="1" noProof="0" dirty="0"/>
            <a:t>Discernirás o melhor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pt-BR" sz="2000" b="1" noProof="0" dirty="0"/>
            <a:t>Serás puros e íntegros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pt-BR" sz="2000" b="1" noProof="0" dirty="0"/>
            <a:t>Dará frutos por Jesus Cristo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pt-BR" sz="2000" b="1" noProof="0" dirty="0"/>
            <a:t>Isso resultará em glória e louvor a Deus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pt-BR" sz="1800" b="1" noProof="0" dirty="0">
              <a:effectLst>
                <a:outerShdw blurRad="38100" dist="38100" dir="2700000" algn="tl">
                  <a:srgbClr val="000000">
                    <a:alpha val="43137"/>
                  </a:srgbClr>
                </a:outerShdw>
              </a:effectLst>
            </a:rPr>
            <a:t>Que recebam o conhecimento de Deus que lhes dará sabedoria e inteligência espiritual</a:t>
          </a:r>
          <a:endParaRPr lang="pt-BR"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pt-BR" sz="1800" b="1" noProof="0" dirty="0">
              <a:effectLst>
                <a:outerShdw blurRad="38100" dist="38100" dir="2700000" algn="tl">
                  <a:srgbClr val="000000">
                    <a:alpha val="43137"/>
                  </a:srgbClr>
                </a:outerShdw>
              </a:effectLst>
            </a:rPr>
            <a:t>Que andem como filhos dignos de Deus, agradando-O  em tudo</a:t>
          </a:r>
          <a:endParaRPr lang="pt-BR"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pt-BR" sz="1800" b="1" noProof="0" dirty="0">
              <a:effectLst>
                <a:outerShdw blurRad="38100" dist="38100" dir="2700000" algn="tl">
                  <a:srgbClr val="000000">
                    <a:alpha val="43137"/>
                  </a:srgbClr>
                </a:outerShdw>
              </a:effectLst>
            </a:rPr>
            <a:t>Que deem frutos e cresçam em conhecimento</a:t>
          </a:r>
          <a:endParaRPr lang="pt-BR"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pt-BR" sz="1800" b="1" noProof="0" dirty="0">
              <a:effectLst>
                <a:outerShdw blurRad="38100" dist="38100" dir="2700000" algn="tl">
                  <a:srgbClr val="000000">
                    <a:alpha val="43137"/>
                  </a:srgbClr>
                </a:outerShdw>
              </a:effectLst>
            </a:rPr>
            <a:t>Que sejam fortalecidos com o poder de Deus para serem pacientes</a:t>
          </a:r>
          <a:endParaRPr lang="pt-BR"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pt-BR" sz="1800" b="1" noProof="0" dirty="0">
              <a:effectLst>
                <a:outerShdw blurRad="38100" dist="38100" dir="2700000" algn="tl">
                  <a:srgbClr val="000000">
                    <a:alpha val="43137"/>
                  </a:srgbClr>
                </a:outerShdw>
              </a:effectLst>
            </a:rPr>
            <a:t>A Bíblia</a:t>
          </a:r>
          <a:br>
            <a:rPr lang="pt-BR" sz="1800" b="1" noProof="0" dirty="0">
              <a:effectLst>
                <a:outerShdw blurRad="38100" dist="38100" dir="2700000" algn="tl">
                  <a:srgbClr val="000000">
                    <a:alpha val="43137"/>
                  </a:srgbClr>
                </a:outerShdw>
              </a:effectLst>
            </a:rPr>
          </a:br>
          <a:r>
            <a:rPr lang="pt-BR" sz="1800" b="1" noProof="0" dirty="0">
              <a:effectLst>
                <a:outerShdw blurRad="38100" dist="38100" dir="2700000" algn="tl">
                  <a:srgbClr val="000000">
                    <a:alpha val="43137"/>
                  </a:srgbClr>
                </a:outerShdw>
              </a:effectLst>
            </a:rPr>
            <a:t>(Sal. 119:105)</a:t>
          </a:r>
          <a:endParaRPr lang="pt-BR"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pt-BR" sz="1800" b="1" noProof="0" dirty="0">
              <a:effectLst>
                <a:outerShdw blurRad="38100" dist="38100" dir="2700000" algn="tl">
                  <a:srgbClr val="000000">
                    <a:alpha val="43137"/>
                  </a:srgbClr>
                </a:outerShdw>
              </a:effectLst>
            </a:rPr>
            <a:t>O Espírito da Profecia(Ap. 19:10), </a:t>
          </a:r>
          <a:r>
            <a:rPr lang="es-ES" sz="1800" b="1" noProof="0" dirty="0">
              <a:effectLst>
                <a:outerShdw blurRad="38100" dist="38100" dir="2700000" algn="tl">
                  <a:srgbClr val="000000">
                    <a:alpha val="43137"/>
                  </a:srgbClr>
                </a:outerShdw>
              </a:effectLst>
            </a:rPr>
            <a:t>manifestado por Ellen G. White</a:t>
          </a:r>
          <a:endParaRPr lang="pt-BR"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pt-BR" sz="1800" b="1" noProof="0" dirty="0">
              <a:effectLst>
                <a:outerShdw blurRad="38100" dist="38100" dir="2700000" algn="tl">
                  <a:srgbClr val="000000">
                    <a:alpha val="43137"/>
                  </a:srgbClr>
                </a:outerShdw>
              </a:effectLst>
            </a:rPr>
            <a:t>A orientação providencial de Deus (Col. 4:3)</a:t>
          </a:r>
          <a:endParaRPr lang="pt-BR"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pt-BR" sz="1800" b="1" noProof="0" dirty="0">
              <a:effectLst>
                <a:outerShdw blurRad="38100" dist="38100" dir="2700000" algn="tl">
                  <a:srgbClr val="000000">
                    <a:alpha val="43137"/>
                  </a:srgbClr>
                </a:outerShdw>
              </a:effectLst>
            </a:rPr>
            <a:t>O Espírito Santo (</a:t>
          </a:r>
          <a:r>
            <a:rPr lang="pt-BR" sz="1800" b="1" noProof="0" dirty="0" err="1">
              <a:effectLst>
                <a:outerShdw blurRad="38100" dist="38100" dir="2700000" algn="tl">
                  <a:srgbClr val="000000">
                    <a:alpha val="43137"/>
                  </a:srgbClr>
                </a:outerShdw>
              </a:effectLst>
            </a:rPr>
            <a:t>Is</a:t>
          </a:r>
          <a:r>
            <a:rPr lang="pt-BR" sz="1800" b="1" noProof="0" dirty="0">
              <a:effectLst>
                <a:outerShdw blurRad="38100" dist="38100" dir="2700000" algn="tl">
                  <a:srgbClr val="000000">
                    <a:alpha val="43137"/>
                  </a:srgbClr>
                </a:outerShdw>
              </a:effectLst>
            </a:rPr>
            <a:t>. 30:21)</a:t>
          </a:r>
          <a:endParaRPr lang="pt-BR"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Que o amor abunde em você</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te tornará mais sábio</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Discernirás o melhor</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Serás puros e íntegros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Dará frutos por Jesus Cristo</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b="1" kern="1200" noProof="0" dirty="0"/>
            <a:t>Isso resultará em glória e louvor a Deus</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81"/>
          <a:ext cx="5311303" cy="6773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Que recebam o conhecimento de Deus que lhes dará sabedoria e inteligência espiritual</a:t>
          </a:r>
          <a:endParaRPr lang="pt-BR" sz="1800" kern="1200" noProof="0" dirty="0">
            <a:effectLst>
              <a:outerShdw blurRad="38100" dist="38100" dir="2700000" algn="tl">
                <a:srgbClr val="000000">
                  <a:alpha val="43137"/>
                </a:srgbClr>
              </a:outerShdw>
            </a:effectLst>
          </a:endParaRPr>
        </a:p>
      </dsp:txBody>
      <dsp:txXfrm>
        <a:off x="33066" y="33147"/>
        <a:ext cx="5245171" cy="611225"/>
      </dsp:txXfrm>
    </dsp:sp>
    <dsp:sp modelId="{8ED814D4-24A7-4EE6-98D6-F5EF96E58A5E}">
      <dsp:nvSpPr>
        <dsp:cNvPr id="0" name=""/>
        <dsp:cNvSpPr/>
      </dsp:nvSpPr>
      <dsp:spPr>
        <a:xfrm>
          <a:off x="0" y="690966"/>
          <a:ext cx="5311303" cy="677357"/>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Que andem como filhos dignos de Deus, agradando-O  em tudo</a:t>
          </a:r>
          <a:endParaRPr lang="pt-BR" sz="1800" kern="1200" noProof="0" dirty="0">
            <a:effectLst>
              <a:outerShdw blurRad="38100" dist="38100" dir="2700000" algn="tl">
                <a:srgbClr val="000000">
                  <a:alpha val="43137"/>
                </a:srgbClr>
              </a:outerShdw>
            </a:effectLst>
          </a:endParaRPr>
        </a:p>
      </dsp:txBody>
      <dsp:txXfrm>
        <a:off x="33066" y="724032"/>
        <a:ext cx="5245171" cy="611225"/>
      </dsp:txXfrm>
    </dsp:sp>
    <dsp:sp modelId="{D6B98BC7-4DD1-46DD-9A75-7E74C926B220}">
      <dsp:nvSpPr>
        <dsp:cNvPr id="0" name=""/>
        <dsp:cNvSpPr/>
      </dsp:nvSpPr>
      <dsp:spPr>
        <a:xfrm>
          <a:off x="0" y="1381852"/>
          <a:ext cx="5311303" cy="677357"/>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Que deem frutos e cresçam em conhecimento</a:t>
          </a:r>
          <a:endParaRPr lang="pt-BR" sz="1800" kern="1200" noProof="0" dirty="0">
            <a:effectLst>
              <a:outerShdw blurRad="38100" dist="38100" dir="2700000" algn="tl">
                <a:srgbClr val="000000">
                  <a:alpha val="43137"/>
                </a:srgbClr>
              </a:outerShdw>
            </a:effectLst>
          </a:endParaRPr>
        </a:p>
      </dsp:txBody>
      <dsp:txXfrm>
        <a:off x="33066" y="1414918"/>
        <a:ext cx="5245171" cy="611225"/>
      </dsp:txXfrm>
    </dsp:sp>
    <dsp:sp modelId="{51C553D5-6DF9-4050-9DE4-1DCE1A8DC5FD}">
      <dsp:nvSpPr>
        <dsp:cNvPr id="0" name=""/>
        <dsp:cNvSpPr/>
      </dsp:nvSpPr>
      <dsp:spPr>
        <a:xfrm>
          <a:off x="0" y="2072738"/>
          <a:ext cx="5311303" cy="67735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Que sejam fortalecidos com o poder de Deus para serem pacientes</a:t>
          </a:r>
          <a:endParaRPr lang="pt-BR" sz="1800" kern="1200" noProof="0" dirty="0">
            <a:effectLst>
              <a:outerShdw blurRad="38100" dist="38100" dir="2700000" algn="tl">
                <a:srgbClr val="000000">
                  <a:alpha val="43137"/>
                </a:srgbClr>
              </a:outerShdw>
            </a:effectLst>
          </a:endParaRPr>
        </a:p>
      </dsp:txBody>
      <dsp:txXfrm>
        <a:off x="33066" y="2105804"/>
        <a:ext cx="5245171" cy="61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A Bíblia</a:t>
          </a:r>
          <a:br>
            <a:rPr lang="pt-BR" sz="1800" b="1" kern="1200" noProof="0" dirty="0">
              <a:effectLst>
                <a:outerShdw blurRad="38100" dist="38100" dir="2700000" algn="tl">
                  <a:srgbClr val="000000">
                    <a:alpha val="43137"/>
                  </a:srgbClr>
                </a:outerShdw>
              </a:effectLst>
            </a:rPr>
          </a:br>
          <a:r>
            <a:rPr lang="pt-BR" sz="1800" b="1" kern="1200" noProof="0" dirty="0">
              <a:effectLst>
                <a:outerShdw blurRad="38100" dist="38100" dir="2700000" algn="tl">
                  <a:srgbClr val="000000">
                    <a:alpha val="43137"/>
                  </a:srgbClr>
                </a:outerShdw>
              </a:effectLst>
            </a:rPr>
            <a:t>(Sal. 119:105)</a:t>
          </a:r>
          <a:endParaRPr lang="pt-BR" sz="1800" kern="1200" noProof="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O Espírito da Profecia(Ap. 19:10), </a:t>
          </a:r>
          <a:r>
            <a:rPr lang="es-ES" sz="1800" b="1" kern="1200" noProof="0" dirty="0">
              <a:effectLst>
                <a:outerShdw blurRad="38100" dist="38100" dir="2700000" algn="tl">
                  <a:srgbClr val="000000">
                    <a:alpha val="43137"/>
                  </a:srgbClr>
                </a:outerShdw>
              </a:effectLst>
            </a:rPr>
            <a:t>manifestado por Ellen G. White</a:t>
          </a:r>
          <a:endParaRPr lang="pt-BR" sz="1800" kern="1200" noProof="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A orientação providencial de Deus (Col. 4:3)</a:t>
          </a:r>
          <a:endParaRPr lang="pt-BR"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1" kern="1200" noProof="0" dirty="0">
              <a:effectLst>
                <a:outerShdw blurRad="38100" dist="38100" dir="2700000" algn="tl">
                  <a:srgbClr val="000000">
                    <a:alpha val="43137"/>
                  </a:srgbClr>
                </a:outerShdw>
              </a:effectLst>
            </a:rPr>
            <a:t>O Espírito Santo (</a:t>
          </a:r>
          <a:r>
            <a:rPr lang="pt-BR" sz="1800" b="1" kern="1200" noProof="0" dirty="0" err="1">
              <a:effectLst>
                <a:outerShdw blurRad="38100" dist="38100" dir="2700000" algn="tl">
                  <a:srgbClr val="000000">
                    <a:alpha val="43137"/>
                  </a:srgbClr>
                </a:outerShdw>
              </a:effectLst>
            </a:rPr>
            <a:t>Is</a:t>
          </a:r>
          <a:r>
            <a:rPr lang="pt-BR" sz="1800" b="1" kern="1200" noProof="0" dirty="0">
              <a:effectLst>
                <a:outerShdw blurRad="38100" dist="38100" dir="2700000" algn="tl">
                  <a:srgbClr val="000000">
                    <a:alpha val="43137"/>
                  </a:srgbClr>
                </a:outerShdw>
              </a:effectLst>
            </a:rPr>
            <a:t>. 30:21)</a:t>
          </a:r>
          <a:endParaRPr lang="pt-BR"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04/01/2026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14399" y="393023"/>
            <a:ext cx="10882860"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sz="42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RAZÕES PARA AÇÃO DE GRAÇAS E ORAÇÃO</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pt-BR" sz="1600" b="1" noProof="0" dirty="0">
                <a:solidFill>
                  <a:schemeClr val="accent5">
                    <a:lumMod val="60000"/>
                    <a:lumOff val="40000"/>
                  </a:schemeClr>
                </a:solidFill>
                <a:effectLst>
                  <a:outerShdw blurRad="38100" dist="38100" dir="2700000" algn="tl">
                    <a:srgbClr val="000000">
                      <a:alpha val="43137"/>
                    </a:srgbClr>
                  </a:outerShdw>
                </a:effectLst>
              </a:rPr>
              <a:t>Lição 2 para 10 de janeiro de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pt-BR"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MOTIVOS PARA SER GRATO</a:t>
            </a:r>
            <a:endParaRPr lang="pt-BR"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pt-BR" b="1" dirty="0">
                <a:solidFill>
                  <a:schemeClr val="accent3">
                    <a:lumMod val="40000"/>
                    <a:lumOff val="60000"/>
                  </a:schemeClr>
                </a:solidFill>
                <a:effectLst>
                  <a:glow rad="101600">
                    <a:srgbClr val="5D138B"/>
                  </a:glow>
                </a:effectLst>
                <a:latin typeface="Comic Sans MS" panose="030F0702030302020204" pitchFamily="66" charset="0"/>
              </a:rPr>
              <a:t>“Sempre orando por você, agradecemos a Deus, o Pai de nosso Senhor Jesus Cristo” </a:t>
            </a:r>
            <a:r>
              <a:rPr lang="pt-BR" sz="1400" b="1" noProof="0" dirty="0">
                <a:solidFill>
                  <a:schemeClr val="accent3">
                    <a:lumMod val="40000"/>
                    <a:lumOff val="60000"/>
                  </a:schemeClr>
                </a:solidFill>
                <a:effectLst>
                  <a:glow rad="101600">
                    <a:srgbClr val="5D138B"/>
                  </a:glow>
                </a:effectLst>
                <a:latin typeface="Comic Sans MS" panose="030F0702030302020204" pitchFamily="66" charset="0"/>
              </a:rPr>
              <a:t>(</a:t>
            </a:r>
            <a:r>
              <a:rPr lang="pt-BR" sz="1400" b="1" noProof="0" dirty="0" err="1">
                <a:solidFill>
                  <a:schemeClr val="accent3">
                    <a:lumMod val="40000"/>
                    <a:lumOff val="60000"/>
                  </a:schemeClr>
                </a:solidFill>
                <a:effectLst>
                  <a:glow rad="101600">
                    <a:srgbClr val="5D138B"/>
                  </a:glow>
                </a:effectLst>
                <a:latin typeface="Comic Sans MS" panose="030F0702030302020204" pitchFamily="66" charset="0"/>
              </a:rPr>
              <a:t>Colosensses</a:t>
            </a:r>
            <a:r>
              <a:rPr lang="pt-BR" sz="1400" b="1" noProof="0" dirty="0">
                <a:solidFill>
                  <a:schemeClr val="accent3">
                    <a:lumMod val="40000"/>
                    <a:lumOff val="60000"/>
                  </a:schemeClr>
                </a:solidFill>
                <a:effectLst>
                  <a:glow rad="101600">
                    <a:srgbClr val="5D138B"/>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pt-BR" sz="2000" b="1" dirty="0"/>
              <a:t>Ecoando as palavras de 1 Coríntios 13:13, Paulo agradece a Deus por os Colossenses terem essas três virtudes cristãs: fé, esperança e amor </a:t>
            </a:r>
            <a:r>
              <a:rPr lang="pt-BR" sz="2000" b="1" noProof="0" dirty="0"/>
              <a:t>(Col.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pt-BR" sz="2000" b="1" dirty="0"/>
              <a:t>Essas virtudes surgem "em Cristo Jesus", afetam nossas relações com "todos os santos" e nos foram transmitidas pela "verdadeira palavra do evangelho.".</a:t>
            </a:r>
            <a:endParaRPr lang="pt-BR" sz="2000"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096000" cy="1631216"/>
          </a:xfrm>
          <a:prstGeom prst="rect">
            <a:avLst/>
          </a:prstGeom>
          <a:noFill/>
        </p:spPr>
        <p:txBody>
          <a:bodyPr wrap="square">
            <a:spAutoFit/>
          </a:bodyPr>
          <a:lstStyle/>
          <a:p>
            <a:pPr>
              <a:spcBef>
                <a:spcPts val="600"/>
              </a:spcBef>
            </a:pPr>
            <a:r>
              <a:rPr lang="pt-BR" sz="2000" b="1" dirty="0"/>
              <a:t>O poder de Deus, que é transmitido pelo evangelho pela obra do Espírito Santo, faz da Bíblia "a palavra da vida" (Fil. 2:16). Isso significa que, ao aceitar o evangelho, temos a vida eterna e uma herança "armazenada no céu" </a:t>
            </a:r>
            <a:r>
              <a:rPr lang="pt-BR" sz="2000" b="1" noProof="0" dirty="0"/>
              <a:t>(Col.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pt-BR" sz="2000" b="1" dirty="0"/>
              <a:t>Paulo enfatiza que este evangelho não foi pregado apenas aos Colossenses, mas "ao mundo inteiro" (Col. 1:6) — e em apenas 30 anos!</a:t>
            </a:r>
            <a:endParaRPr lang="pt-BR" sz="2000" b="1" noProof="0" dirty="0"/>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pt-BR"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PEDIDOS DE ORAÇÃO </a:t>
            </a:r>
            <a:endParaRPr lang="pt-BR"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pt-BR" b="1" dirty="0">
                <a:solidFill>
                  <a:schemeClr val="accent5">
                    <a:lumMod val="75000"/>
                  </a:schemeClr>
                </a:solidFill>
                <a:latin typeface="Comic Sans MS" panose="030F0702030302020204" pitchFamily="66" charset="0"/>
              </a:rPr>
              <a:t>“Por isso, também nós, desde o dia em que ouvimos, não deixamos de orar por vocês e de pedir que sejam cheios com o conhecimento de sua vontade em toda sabedoria e entendimento espiritual” </a:t>
            </a:r>
            <a:r>
              <a:rPr lang="pt-BR" sz="1400" b="1" noProof="0" dirty="0">
                <a:solidFill>
                  <a:schemeClr val="accent5">
                    <a:lumMod val="75000"/>
                  </a:schemeClr>
                </a:solidFill>
                <a:latin typeface="Comic Sans MS" panose="030F0702030302020204" pitchFamily="66" charset="0"/>
              </a:rPr>
              <a:t>(Colossenses 1:9)</a:t>
            </a:r>
            <a:endParaRPr lang="pt-BR"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pt-BR" sz="2000" b="1" dirty="0"/>
              <a:t>O pedido de oração de Paulo inclui muitas coisas boas para os Colossenses </a:t>
            </a:r>
            <a:r>
              <a:rPr lang="pt-BR" sz="2000" b="1" noProof="0" dirty="0"/>
              <a:t>(Col. 1:9-11): </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663783072"/>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1861226" cy="1938992"/>
          </a:xfrm>
          <a:prstGeom prst="rect">
            <a:avLst/>
          </a:prstGeom>
          <a:noFill/>
        </p:spPr>
        <p:txBody>
          <a:bodyPr wrap="square" rtlCol="0">
            <a:spAutoFit/>
          </a:bodyPr>
          <a:lstStyle/>
          <a:p>
            <a:pPr>
              <a:spcBef>
                <a:spcPts val="600"/>
              </a:spcBef>
            </a:pPr>
            <a:r>
              <a:rPr lang="pt-BR" sz="2000" b="1" dirty="0"/>
              <a:t>Esta oração é feita "com alegria, agradecendo ao Pai”</a:t>
            </a:r>
            <a:br>
              <a:rPr lang="pt-BR" sz="2000" b="1" noProof="0" dirty="0"/>
            </a:br>
            <a:r>
              <a:rPr lang="pt-BR" sz="2000" b="1" noProof="0"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314266457"/>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1554514" cy="2554545"/>
          </a:xfrm>
          <a:prstGeom prst="rect">
            <a:avLst/>
          </a:prstGeom>
          <a:noFill/>
        </p:spPr>
        <p:txBody>
          <a:bodyPr wrap="square">
            <a:spAutoFit/>
          </a:bodyPr>
          <a:lstStyle/>
          <a:p>
            <a:pPr>
              <a:spcBef>
                <a:spcPts val="600"/>
              </a:spcBef>
            </a:pPr>
            <a:r>
              <a:rPr lang="pt-BR" sz="2000" b="1" dirty="0"/>
              <a:t>Há 4 canais pelos quais Deus age para tornar a oração de Paulo uma realidade em nós:</a:t>
            </a:r>
            <a:endParaRPr lang="pt-BR" sz="2000" b="1" noProof="0" dirty="0"/>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632311"/>
          </a:xfrm>
          <a:prstGeom prst="rect">
            <a:avLst/>
          </a:prstGeom>
          <a:noFill/>
        </p:spPr>
        <p:txBody>
          <a:bodyPr wrap="square">
            <a:spAutoFit/>
          </a:bodyPr>
          <a:lstStyle/>
          <a:p>
            <a:pPr>
              <a:spcBef>
                <a:spcPts val="600"/>
              </a:spcBef>
            </a:pPr>
            <a:r>
              <a:rPr lang="pt-BR" sz="2400" b="1" dirty="0">
                <a:latin typeface="Constantia" panose="02030602050306030303" pitchFamily="18" charset="0"/>
              </a:rPr>
              <a:t>“Nossa vida deve estar unida à de Cristo; Devemos receber constantemente dele, participando dele, o pão vivo que desceu do céu, bebendo de uma fonte que está sempre fresca, que sempre oferece seus abundantes tesouros. Se mantivermos o Senhor constantemente diante de nós, permitindo que nossos corações expressem a gratidão e o louvor que Ele é devido, teremos uma frescura duradoura em nossa vida religiosa. Nossas orações tomarão a forma de uma conversa com Deus, como se estivéssemos conversando com um amigo. Ele nos contará pessoalmente seus mistérios. Frequentemente, um sentimento doce e alegre da presença de Jesus vem até nós. Frequentemente, nossos corações ardem por dentro enquanto ele se aproxima para se comunicar conosco, assim como fez com Enoque. Quando essa é realmente a experiência do cristão, vê-se em sua vida uma simplicidade, humildade, mansidão e bondade de coração que mostram a todos com quem ele se relaciona que esteve com Jesus e aprendeu com ele”</a:t>
            </a:r>
            <a:endParaRPr lang="pt-BR"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8495026" y="6215971"/>
            <a:ext cx="3696974" cy="338554"/>
          </a:xfrm>
          <a:prstGeom prst="rect">
            <a:avLst/>
          </a:prstGeom>
          <a:noFill/>
        </p:spPr>
        <p:txBody>
          <a:bodyPr wrap="none" rtlCol="0">
            <a:spAutoFit/>
          </a:bodyPr>
          <a:lstStyle/>
          <a:p>
            <a:pPr algn="r"/>
            <a:r>
              <a:rPr lang="pt-BR" sz="1600" b="1" noProof="0" dirty="0"/>
              <a:t>E. G. W. (Parábolas de Jesus, pág. 100)</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816977"/>
          </a:xfrm>
          <a:prstGeom prst="rect">
            <a:avLst/>
          </a:prstGeom>
          <a:noFill/>
        </p:spPr>
        <p:txBody>
          <a:bodyPr wrap="square">
            <a:spAutoFit/>
          </a:bodyPr>
          <a:lstStyle/>
          <a:p>
            <a:pPr lvl="0" algn="ctr">
              <a:spcBef>
                <a:spcPts val="1200"/>
              </a:spcBef>
              <a:defRPr/>
            </a:pPr>
            <a:r>
              <a:rPr kumimoji="0" lang="pt-BR"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pt-BR" sz="3600" b="1" noProof="0"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Tenho certeza: aquele que iniciou em você a boa obra,</a:t>
            </a:r>
            <a:br>
              <a:rPr lang="pt-BR" sz="3600" b="1" noProof="0"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br>
            <a:r>
              <a:rPr lang="pt-BR" sz="3600" b="1" noProof="0"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ele a aperfeiçoará até o dia de Jesus Cristo</a:t>
            </a:r>
            <a:r>
              <a:rPr kumimoji="0" lang="pt-BR"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pt-BR"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Filipenses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pt-BR" sz="2000" b="1" noProof="0" dirty="0">
                <a:solidFill>
                  <a:srgbClr val="00BD53"/>
                </a:solidFill>
              </a:rPr>
              <a:t>Razões para ser grato e orar na carta aos Filipenses:</a:t>
            </a:r>
          </a:p>
          <a:p>
            <a:pPr lvl="1">
              <a:spcBef>
                <a:spcPts val="600"/>
              </a:spcBef>
            </a:pPr>
            <a:r>
              <a:rPr lang="pt-BR" sz="2000" b="1" noProof="0" dirty="0"/>
              <a:t>Motivos para ser grato (Filipenses 1:3-8)</a:t>
            </a:r>
          </a:p>
          <a:p>
            <a:pPr lvl="1">
              <a:spcBef>
                <a:spcPts val="600"/>
              </a:spcBef>
            </a:pPr>
            <a:r>
              <a:rPr lang="pt-BR" sz="2000" b="1" noProof="0" dirty="0"/>
              <a:t>Pedidos de oração (Filipenses 1:9-11)</a:t>
            </a:r>
          </a:p>
          <a:p>
            <a:pPr>
              <a:spcBef>
                <a:spcPts val="600"/>
              </a:spcBef>
            </a:pPr>
            <a:r>
              <a:rPr lang="pt-BR" sz="2000" b="1" noProof="0" dirty="0">
                <a:solidFill>
                  <a:srgbClr val="BA9B00"/>
                </a:solidFill>
              </a:rPr>
              <a:t>Agradecer e orar em tempos difíceis (Filipenses 1:12-18)</a:t>
            </a:r>
          </a:p>
          <a:p>
            <a:pPr>
              <a:spcBef>
                <a:spcPts val="600"/>
              </a:spcBef>
            </a:pPr>
            <a:r>
              <a:rPr lang="pt-BR" sz="2000" b="1" noProof="0" dirty="0">
                <a:solidFill>
                  <a:srgbClr val="A400B9"/>
                </a:solidFill>
              </a:rPr>
              <a:t>Razões para ser grato e orar na carta aos Colossenses:</a:t>
            </a:r>
          </a:p>
          <a:p>
            <a:pPr lvl="1">
              <a:spcBef>
                <a:spcPts val="600"/>
              </a:spcBef>
            </a:pPr>
            <a:r>
              <a:rPr lang="pt-BR" sz="2000" b="1" noProof="0" dirty="0"/>
              <a:t>Motivos para ser grato (Colossenses 1:3-8)</a:t>
            </a:r>
          </a:p>
          <a:p>
            <a:pPr lvl="1">
              <a:spcBef>
                <a:spcPts val="600"/>
              </a:spcBef>
            </a:pPr>
            <a:r>
              <a:rPr lang="pt-BR" sz="2000" b="1" noProof="0" dirty="0"/>
              <a:t>Pedidos de Oração (Colossenses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pt-BR" sz="2000" b="1" noProof="0" dirty="0"/>
              <a:t>Esses não foram tempos fáceis para Pablo. Teria sido fácil ceder ao desespero pela perda de sua liberdade.</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a:spcBef>
                <a:spcPts val="600"/>
              </a:spcBef>
            </a:pPr>
            <a:r>
              <a:rPr lang="pt-BR" sz="2000" b="1" noProof="0" dirty="0"/>
              <a:t>Sua prisão também não o impediu de continuar a se comunicar com seu Pai e de interceder pelos outros por meio da oração.</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a:spcBef>
                <a:spcPts val="600"/>
              </a:spcBef>
            </a:pPr>
            <a:r>
              <a:rPr lang="pt-BR" sz="2000" b="1" noProof="0" dirty="0"/>
              <a:t>No entanto, assim como cantava hinos em sua prisão sombria em Filipos, Paulo encontrou motivos para agradecimento a transmitir aos irmãos e irmãs que estavam em Filipos e Colossos.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pt-BR" sz="3600" b="1" dirty="0">
                <a:ln/>
                <a:solidFill>
                  <a:schemeClr val="accent4"/>
                </a:solidFill>
              </a:rPr>
              <a:t>RAZÕES PARA SER GRATO E ORAR NA CARTA AOS FILIPENSES</a:t>
            </a:r>
            <a:endParaRPr lang="pt-BR"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pt-BR" sz="4400" b="1" dirty="0">
                <a:ln/>
                <a:solidFill>
                  <a:schemeClr val="accent4"/>
                </a:solidFill>
              </a:rPr>
              <a:t>MOTIVOS PARA SER GRATO</a:t>
            </a:r>
            <a:endParaRPr lang="pt-BR" sz="4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pt-BR" b="1" dirty="0">
                <a:solidFill>
                  <a:schemeClr val="tx2">
                    <a:lumMod val="50000"/>
                    <a:lumOff val="50000"/>
                  </a:schemeClr>
                </a:solidFill>
                <a:latin typeface="Comic Sans MS" panose="030F0702030302020204" pitchFamily="66" charset="0"/>
              </a:rPr>
              <a:t>“sendo persuadidos disso, que Aquele que iniciou uma boa obra em ti a completará até o dia de Jesus Cristo” </a:t>
            </a:r>
            <a:r>
              <a:rPr lang="pt-BR" sz="1400" b="1" noProof="0" dirty="0">
                <a:solidFill>
                  <a:schemeClr val="tx2">
                    <a:lumMod val="50000"/>
                    <a:lumOff val="50000"/>
                  </a:schemeClr>
                </a:solidFill>
                <a:latin typeface="Comic Sans MS" panose="030F0702030302020204" pitchFamily="66" charset="0"/>
              </a:rPr>
              <a:t>(Filipenses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pt-BR" sz="2000" b="1" dirty="0"/>
              <a:t>Paulo começa sua carta agradecendo a Deus pelos crentes em Filipos (Filipos 1:3), a quem ele amava profundamente </a:t>
            </a:r>
            <a:r>
              <a:rPr lang="pt-BR" sz="2000" b="1" noProof="0" dirty="0"/>
              <a:t>(</a:t>
            </a:r>
            <a:r>
              <a:rPr lang="pt-BR" sz="2000" b="1" noProof="0" dirty="0" err="1"/>
              <a:t>Flp</a:t>
            </a:r>
            <a:r>
              <a:rPr lang="pt-BR" sz="2000" b="1" noProof="0" dirty="0"/>
              <a:t>.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598862" cy="2246769"/>
          </a:xfrm>
          <a:prstGeom prst="rect">
            <a:avLst/>
          </a:prstGeom>
          <a:noFill/>
        </p:spPr>
        <p:txBody>
          <a:bodyPr wrap="square">
            <a:spAutoFit/>
          </a:bodyPr>
          <a:lstStyle/>
          <a:p>
            <a:pPr>
              <a:spcBef>
                <a:spcPts val="600"/>
              </a:spcBef>
            </a:pPr>
            <a:r>
              <a:rPr lang="pt-BR" sz="2000" b="1" dirty="0"/>
              <a:t>Assim como o sumo sacerdote usava em seu peitoral, ao lado do coração, os nomes das tribos de Israel gravados em pedras preciosas quando estava diante de Deus, Paulo carregava "em seu coração" cada membro da igreja quando vinha em oração diante de Deus para interceder por eles </a:t>
            </a:r>
            <a:r>
              <a:rPr lang="pt-BR" sz="2000" b="1" noProof="0" dirty="0"/>
              <a:t>(</a:t>
            </a:r>
            <a:r>
              <a:rPr lang="pt-BR" sz="2000" b="1" noProof="0" dirty="0" err="1"/>
              <a:t>Flp</a:t>
            </a:r>
            <a:r>
              <a:rPr lang="pt-BR" sz="2000" b="1" noProof="0" dirty="0"/>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573702"/>
            <a:ext cx="5428952" cy="1323439"/>
          </a:xfrm>
          <a:prstGeom prst="rect">
            <a:avLst/>
          </a:prstGeom>
          <a:noFill/>
        </p:spPr>
        <p:txBody>
          <a:bodyPr wrap="square">
            <a:spAutoFit/>
          </a:bodyPr>
          <a:lstStyle/>
          <a:p>
            <a:pPr>
              <a:spcBef>
                <a:spcPts val="600"/>
              </a:spcBef>
            </a:pPr>
            <a:r>
              <a:rPr lang="pt-BR" sz="2000" b="1" dirty="0"/>
              <a:t>A terceira razão para agradecimento era que os Filipenses compartilhavam com ele "em minhas prisões, e na defesa e confirmação do evangelho." </a:t>
            </a:r>
            <a:r>
              <a:rPr lang="pt-BR" sz="2000" b="1" noProof="0" dirty="0"/>
              <a:t>(</a:t>
            </a:r>
            <a:r>
              <a:rPr lang="pt-BR" sz="2000" b="1" noProof="0" dirty="0" err="1"/>
              <a:t>Flp</a:t>
            </a:r>
            <a:r>
              <a:rPr lang="pt-BR" sz="2000" b="1" noProof="0" dirty="0"/>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5428952" cy="1323439"/>
          </a:xfrm>
          <a:prstGeom prst="rect">
            <a:avLst/>
          </a:prstGeom>
          <a:noFill/>
        </p:spPr>
        <p:txBody>
          <a:bodyPr wrap="square">
            <a:spAutoFit/>
          </a:bodyPr>
          <a:lstStyle/>
          <a:p>
            <a:pPr>
              <a:spcBef>
                <a:spcPts val="600"/>
              </a:spcBef>
            </a:pPr>
            <a:r>
              <a:rPr lang="pt-BR" sz="2000" b="1" dirty="0"/>
              <a:t>Sua gratidão incluía o fato de que os Filipenses permaneciam fiéis ao evangelho e que Deus os aperfeiçoava todos os dias </a:t>
            </a:r>
            <a:r>
              <a:rPr lang="pt-BR" sz="2000" b="1" noProof="0" dirty="0"/>
              <a:t>(</a:t>
            </a:r>
            <a:r>
              <a:rPr lang="pt-BR" sz="2000" b="1" noProof="0" dirty="0" err="1"/>
              <a:t>Flp</a:t>
            </a:r>
            <a:r>
              <a:rPr lang="pt-BR" sz="2000" b="1" noProof="0" dirty="0"/>
              <a:t>.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1795417412"/>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4400" b="1" spc="300" dirty="0">
                <a:ln/>
                <a:solidFill>
                  <a:schemeClr val="accent3"/>
                </a:solidFill>
                <a:effectLst>
                  <a:reflection blurRad="6350" stA="55000" endA="300" endPos="24000" dir="5400000" sy="-100000" algn="bl" rotWithShape="0"/>
                </a:effectLst>
              </a:rPr>
              <a:t>PEDIDOS DE ORAÇÃO </a:t>
            </a:r>
            <a:endParaRPr lang="pt-BR"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pt-BR" b="1" dirty="0">
                <a:solidFill>
                  <a:srgbClr val="7030A0"/>
                </a:solidFill>
                <a:latin typeface="Comic Sans MS" panose="030F0702030302020204" pitchFamily="66" charset="0"/>
              </a:rPr>
              <a:t>“É por isso que eu oro: para que seu amor se encha cada vez mais em conhecimento e bom juízo, para que você possa discernir o que é melhor, e ser puro e inocente para o dia de Cristo, cheio do fruto da justiça produzido por Jesus Cristo, para a glória e louvor de Deus."</a:t>
            </a:r>
            <a:endParaRPr lang="pt-BR" b="1" noProof="0" dirty="0">
              <a:solidFill>
                <a:srgbClr val="7030A0"/>
              </a:solidFill>
              <a:latin typeface="Comic Sans MS" panose="030F0702030302020204" pitchFamily="66" charset="0"/>
            </a:endParaRPr>
          </a:p>
          <a:p>
            <a:pPr algn="ctr"/>
            <a:r>
              <a:rPr lang="pt-BR" sz="1400" b="1" noProof="0" dirty="0">
                <a:solidFill>
                  <a:srgbClr val="7030A0"/>
                </a:solidFill>
                <a:latin typeface="Comic Sans MS" panose="030F0702030302020204" pitchFamily="66" charset="0"/>
              </a:rPr>
              <a:t>(Filipenses 1:9-11 </a:t>
            </a:r>
            <a:r>
              <a:rPr lang="pt-BR" sz="1100" b="1" noProof="0" dirty="0">
                <a:solidFill>
                  <a:srgbClr val="7030A0"/>
                </a:solidFill>
                <a:latin typeface="Comic Sans MS" panose="030F0702030302020204" pitchFamily="66" charset="0"/>
              </a:rPr>
              <a:t>NVI</a:t>
            </a:r>
            <a:r>
              <a:rPr lang="pt-BR"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pt-BR" sz="2000" b="1" dirty="0"/>
              <a:t>Podemos considerar o motivo de oração de Paulo como um "motivo acorrentado"” </a:t>
            </a:r>
            <a:r>
              <a:rPr lang="pt-BR" sz="2000" b="1" noProof="0" dirty="0"/>
              <a:t>(</a:t>
            </a:r>
            <a:r>
              <a:rPr lang="pt-BR" sz="2000" b="1" noProof="0" dirty="0" err="1"/>
              <a:t>Flp</a:t>
            </a:r>
            <a:r>
              <a:rPr lang="pt-BR" sz="2000" b="1" noProof="0" dirty="0"/>
              <a:t>. 1:9-11 </a:t>
            </a:r>
            <a:r>
              <a:rPr lang="pt-BR" sz="1600" b="1" noProof="0" dirty="0"/>
              <a:t>NVI</a:t>
            </a:r>
            <a:r>
              <a:rPr lang="pt-BR"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pt-BR" sz="2000" b="1" dirty="0"/>
              <a:t>Como nosso amor pode "abundar cada vez mais"? Por que isso é tão importante para a vida cristã?</a:t>
            </a:r>
            <a:endParaRPr lang="pt-BR" sz="2000" b="1" noProof="0"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pt-BR" sz="4800" b="1" dirty="0">
                <a:ln/>
                <a:solidFill>
                  <a:schemeClr val="accent3">
                    <a:lumMod val="75000"/>
                  </a:schemeClr>
                </a:solidFill>
              </a:rPr>
              <a:t>OBRIGADO</a:t>
            </a:r>
            <a:br>
              <a:rPr lang="pt-BR" sz="4800" b="1" dirty="0">
                <a:ln/>
                <a:solidFill>
                  <a:schemeClr val="accent3">
                    <a:lumMod val="75000"/>
                  </a:schemeClr>
                </a:solidFill>
              </a:rPr>
            </a:br>
            <a:r>
              <a:rPr lang="pt-BR" sz="4800" b="1" dirty="0">
                <a:ln/>
                <a:solidFill>
                  <a:schemeClr val="accent3">
                    <a:lumMod val="75000"/>
                  </a:schemeClr>
                </a:solidFill>
              </a:rPr>
              <a:t>E ORAR EM TEMPOS DIFÍCEIS</a:t>
            </a:r>
            <a:endParaRPr lang="pt-BR"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pt-BR" b="1" dirty="0">
                <a:effectLst>
                  <a:outerShdw blurRad="38100" dist="38100" dir="2700000" algn="tl">
                    <a:srgbClr val="000000">
                      <a:alpha val="43137"/>
                    </a:srgbClr>
                  </a:outerShdw>
                </a:effectLst>
                <a:latin typeface="Comic Sans MS" panose="030F0702030302020204" pitchFamily="66" charset="0"/>
              </a:rPr>
              <a:t>“Quero que saibam, irmãos, que as coisas que me aconteceram contribuíram mais para o avanço do evangelho." </a:t>
            </a:r>
            <a:r>
              <a:rPr lang="pt-BR" sz="1400" b="1" noProof="0" dirty="0">
                <a:effectLst>
                  <a:outerShdw blurRad="38100" dist="38100" dir="2700000" algn="tl">
                    <a:srgbClr val="000000">
                      <a:alpha val="43137"/>
                    </a:srgbClr>
                  </a:outerShdw>
                </a:effectLst>
                <a:latin typeface="Comic Sans MS" panose="030F0702030302020204" pitchFamily="66" charset="0"/>
              </a:rPr>
              <a:t>(Filipenses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pt-BR"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UMA OPORTUNIDADE PARA DEFENDER O EVANGELHO</a:t>
            </a:r>
            <a:endParaRPr lang="pt-BR"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pt-BR" sz="2000" b="1" dirty="0"/>
              <a:t>Quando os filipenses souberam que Paulo estava preso em Roma, ficaram muito perturbados e enviaram </a:t>
            </a:r>
            <a:r>
              <a:rPr lang="pt-BR" sz="2000" b="1" dirty="0" err="1"/>
              <a:t>Epafrodita</a:t>
            </a:r>
            <a:r>
              <a:rPr lang="pt-BR" sz="2000" b="1" dirty="0"/>
              <a:t> com ajuda ao apóstolo </a:t>
            </a:r>
            <a:r>
              <a:rPr lang="pt-BR" sz="2000" b="1" noProof="0" dirty="0"/>
              <a:t>(</a:t>
            </a:r>
            <a:r>
              <a:rPr lang="pt-BR" sz="2000" b="1" noProof="0" dirty="0" err="1"/>
              <a:t>Flp</a:t>
            </a:r>
            <a:r>
              <a:rPr lang="pt-BR" sz="2000" b="1" noProof="0" dirty="0"/>
              <a:t>.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01689"/>
            <a:ext cx="8640612" cy="1015663"/>
          </a:xfrm>
          <a:prstGeom prst="rect">
            <a:avLst/>
          </a:prstGeom>
          <a:noFill/>
        </p:spPr>
        <p:txBody>
          <a:bodyPr wrap="square">
            <a:spAutoFit/>
          </a:bodyPr>
          <a:lstStyle/>
          <a:p>
            <a:pPr>
              <a:spcBef>
                <a:spcPts val="600"/>
              </a:spcBef>
            </a:pPr>
            <a:r>
              <a:rPr lang="pt-BR" sz="2000" b="1" dirty="0"/>
              <a:t>Paulo, longe de estar angustiado, agradeceu a Deus por suas prisões. Por que agradecer? Porque assim ele podia pregar para o que, de outra forma, jamais teria alcançado </a:t>
            </a:r>
            <a:r>
              <a:rPr lang="pt-BR" sz="2000" b="1" noProof="0" dirty="0"/>
              <a:t>(</a:t>
            </a:r>
            <a:r>
              <a:rPr lang="pt-BR" sz="2000" b="1" noProof="0" dirty="0" err="1"/>
              <a:t>Flp</a:t>
            </a:r>
            <a:r>
              <a:rPr lang="pt-BR" sz="2000" b="1" noProof="0" dirty="0"/>
              <a:t>.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28467" y="3320685"/>
            <a:ext cx="3752136" cy="2246769"/>
          </a:xfrm>
          <a:prstGeom prst="rect">
            <a:avLst/>
          </a:prstGeom>
          <a:noFill/>
        </p:spPr>
        <p:txBody>
          <a:bodyPr wrap="square">
            <a:spAutoFit/>
          </a:bodyPr>
          <a:lstStyle/>
          <a:p>
            <a:pPr>
              <a:spcBef>
                <a:spcPts val="600"/>
              </a:spcBef>
            </a:pPr>
            <a:r>
              <a:rPr lang="pt-BR" sz="2000" b="1" dirty="0"/>
              <a:t>Além disso, vendo a atitude do apóstolo, outros irmãos fiéis ganharam ânimo e começaram a pregar o evangelho, independentemente das dificuldades envolvidas(</a:t>
            </a:r>
            <a:r>
              <a:rPr lang="pt-BR" sz="2000" b="1" noProof="0" dirty="0" err="1"/>
              <a:t>Flp</a:t>
            </a:r>
            <a:r>
              <a:rPr lang="pt-BR" sz="2000" b="1" noProof="0" dirty="0"/>
              <a:t>.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789636" cy="1323439"/>
          </a:xfrm>
          <a:prstGeom prst="rect">
            <a:avLst/>
          </a:prstGeom>
          <a:noFill/>
        </p:spPr>
        <p:txBody>
          <a:bodyPr wrap="square">
            <a:spAutoFit/>
          </a:bodyPr>
          <a:lstStyle/>
          <a:p>
            <a:pPr>
              <a:spcBef>
                <a:spcPts val="600"/>
              </a:spcBef>
            </a:pPr>
            <a:r>
              <a:rPr lang="pt-BR" sz="2000" b="1" dirty="0"/>
              <a:t>Outros também, achando que falar abertamente do evangelho traria dificuldades para Paulo, ajudaram, sem quere, a espalhá-lo </a:t>
            </a:r>
            <a:r>
              <a:rPr lang="pt-BR" sz="2000" b="1" noProof="0" dirty="0"/>
              <a:t>(</a:t>
            </a:r>
            <a:r>
              <a:rPr lang="pt-BR" sz="2000" b="1" noProof="0" dirty="0" err="1"/>
              <a:t>Flp</a:t>
            </a:r>
            <a:r>
              <a:rPr lang="pt-BR" sz="2000" b="1" noProof="0"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pt-BR" sz="3600" b="1" dirty="0">
                <a:ln/>
                <a:solidFill>
                  <a:schemeClr val="accent6">
                    <a:lumMod val="50000"/>
                  </a:schemeClr>
                </a:solidFill>
              </a:rPr>
              <a:t>RAZÕES PARA AGRADECER E ORAR NA CARTA AOS COLOSSENSES</a:t>
            </a:r>
            <a:endParaRPr lang="pt-BR"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684</TotalTime>
  <Words>1218</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58</cp:revision>
  <dcterms:created xsi:type="dcterms:W3CDTF">2025-12-29T07:58:33Z</dcterms:created>
  <dcterms:modified xsi:type="dcterms:W3CDTF">2026-01-04T08:34:45Z</dcterms:modified>
</cp:coreProperties>
</file>