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25" r:id="rId4"/>
    <p:sldId id="330" r:id="rId5"/>
    <p:sldId id="331" r:id="rId6"/>
    <p:sldId id="264" r:id="rId7"/>
    <p:sldId id="332" r:id="rId8"/>
    <p:sldId id="326" r:id="rId9"/>
    <p:sldId id="333" r:id="rId10"/>
    <p:sldId id="327" r:id="rId11"/>
    <p:sldId id="261" r:id="rId12"/>
    <p:sldId id="328" r:id="rId13"/>
    <p:sldId id="334" r:id="rId14"/>
    <p:sldId id="32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6" d="100"/>
          <a:sy n="26" d="100"/>
        </p:scale>
        <p:origin x="72"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pt-BR" sz="2000" b="1" noProof="0" dirty="0">
              <a:effectLst>
                <a:outerShdw blurRad="38100" dist="38100" dir="2700000" algn="tl">
                  <a:srgbClr val="000000">
                    <a:alpha val="43137"/>
                  </a:srgbClr>
                </a:outerShdw>
              </a:effectLst>
            </a:rPr>
            <a:t>As esposas estão sujeitas ao marido (Col. 3:18; </a:t>
          </a:r>
          <a:r>
            <a:rPr lang="pt-BR" sz="2000" b="1" noProof="0" dirty="0" err="1">
              <a:effectLst>
                <a:outerShdw blurRad="38100" dist="38100" dir="2700000" algn="tl">
                  <a:srgbClr val="000000">
                    <a:alpha val="43137"/>
                  </a:srgbClr>
                </a:outerShdw>
              </a:effectLst>
            </a:rPr>
            <a:t>Ef</a:t>
          </a:r>
          <a:r>
            <a:rPr lang="pt-BR" sz="2000" b="1" noProof="0" dirty="0">
              <a:effectLst>
                <a:outerShdw blurRad="38100" dist="38100" dir="2700000" algn="tl">
                  <a:srgbClr val="000000">
                    <a:alpha val="43137"/>
                  </a:srgbClr>
                </a:outerShdw>
              </a:effectLst>
            </a:rPr>
            <a:t>. 5:22-24)</a:t>
          </a:r>
          <a:endParaRPr lang="pt-BR" sz="2000" noProof="0"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pt-BR" sz="2000" b="1" noProof="0" dirty="0">
              <a:solidFill>
                <a:schemeClr val="tx1"/>
              </a:solidFill>
            </a:rPr>
            <a:t>Essa sujeição ocorre dentro de uma submissão mútua (</a:t>
          </a:r>
          <a:r>
            <a:rPr lang="pt-BR" sz="2000" b="1" noProof="0" dirty="0" err="1">
              <a:solidFill>
                <a:schemeClr val="tx1"/>
              </a:solidFill>
            </a:rPr>
            <a:t>Ef</a:t>
          </a:r>
          <a:r>
            <a:rPr lang="pt-BR" sz="2000" b="1" noProof="0" dirty="0">
              <a:solidFill>
                <a:schemeClr val="tx1"/>
              </a:solidFill>
            </a:rPr>
            <a:t>. 5:21), e deve ser "como convém ao Senhor"</a:t>
          </a:r>
          <a:endParaRPr lang="pt-BR" sz="2000" noProof="0" dirty="0">
            <a:solidFill>
              <a:schemeClr val="tx1"/>
            </a:solidFill>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pt-BR" sz="2000" b="1" noProof="0" dirty="0">
              <a:effectLst>
                <a:outerShdw blurRad="38100" dist="38100" dir="2700000" algn="tl">
                  <a:srgbClr val="000000">
                    <a:alpha val="43137"/>
                  </a:srgbClr>
                </a:outerShdw>
              </a:effectLst>
            </a:rPr>
            <a:t>Maridos devem amar suas esposas (Col. 3:19; </a:t>
          </a:r>
          <a:r>
            <a:rPr lang="pt-BR" sz="2000" b="1" noProof="0" dirty="0" err="1">
              <a:effectLst>
                <a:outerShdw blurRad="38100" dist="38100" dir="2700000" algn="tl">
                  <a:srgbClr val="000000">
                    <a:alpha val="43137"/>
                  </a:srgbClr>
                </a:outerShdw>
              </a:effectLst>
            </a:rPr>
            <a:t>Ef</a:t>
          </a:r>
          <a:r>
            <a:rPr lang="pt-BR" sz="2000" b="1" noProof="0" dirty="0">
              <a:effectLst>
                <a:outerShdw blurRad="38100" dist="38100" dir="2700000" algn="tl">
                  <a:srgbClr val="000000">
                    <a:alpha val="43137"/>
                  </a:srgbClr>
                </a:outerShdw>
              </a:effectLst>
            </a:rPr>
            <a:t>. 5:28)</a:t>
          </a:r>
          <a:endParaRPr lang="pt-BR" sz="2000" noProof="0" dirty="0">
            <a:effectLst>
              <a:outerShdw blurRad="38100" dist="38100" dir="2700000" algn="tl">
                <a:srgbClr val="000000">
                  <a:alpha val="43137"/>
                </a:srgbClr>
              </a:outerShdw>
            </a:effectLst>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pt-BR" sz="2000" b="1" noProof="0" dirty="0">
              <a:solidFill>
                <a:schemeClr val="tx1"/>
              </a:solidFill>
            </a:rPr>
            <a:t>Ame-os com o mesmo amor que Cristo nos amou (</a:t>
          </a:r>
          <a:r>
            <a:rPr lang="pt-BR" sz="2000" b="1" noProof="0" dirty="0" err="1">
              <a:solidFill>
                <a:schemeClr val="tx1"/>
              </a:solidFill>
            </a:rPr>
            <a:t>Ef</a:t>
          </a:r>
          <a:r>
            <a:rPr lang="pt-BR" sz="2000" b="1" noProof="0" dirty="0">
              <a:solidFill>
                <a:schemeClr val="tx1"/>
              </a:solidFill>
            </a:rPr>
            <a:t>. 5:25)</a:t>
          </a:r>
          <a:endParaRPr lang="pt-BR" sz="2000" noProof="0" dirty="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pt-BR" sz="2000" b="1" noProof="0" dirty="0">
              <a:solidFill>
                <a:schemeClr val="tx1"/>
              </a:solidFill>
            </a:rPr>
            <a:t>Eles são responsáveis pelo seu bem-estar (</a:t>
          </a:r>
          <a:r>
            <a:rPr lang="pt-BR" sz="2000" b="1" noProof="0" dirty="0" err="1">
              <a:solidFill>
                <a:schemeClr val="tx1"/>
              </a:solidFill>
            </a:rPr>
            <a:t>Ef</a:t>
          </a:r>
          <a:r>
            <a:rPr lang="pt-BR" sz="2000" b="1" noProof="0" dirty="0">
              <a:solidFill>
                <a:schemeClr val="tx1"/>
              </a:solidFill>
            </a:rPr>
            <a:t>. 5:29)</a:t>
          </a:r>
          <a:endParaRPr lang="pt-BR" sz="2000" noProof="0" dirty="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pt-BR" sz="2000" b="1" noProof="0" dirty="0">
              <a:solidFill>
                <a:schemeClr val="tx1"/>
              </a:solidFill>
            </a:rPr>
            <a:t>Não para ser "rude" (não para amargurá-los, para não agir de forma dura ou violenta, não ser tirânico)</a:t>
          </a:r>
          <a:endParaRPr lang="pt-BR" sz="2000" noProof="0" dirty="0">
            <a:solidFill>
              <a:schemeClr val="tx1"/>
            </a:solidFill>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175567" custScaleY="132334">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Y="132334">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Y="132334">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65242" custScaleY="132334">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Responsabilidades dos filhos</a:t>
          </a:r>
          <a:br>
            <a:rPr lang="pt-BR" sz="2000" b="1" noProof="0" dirty="0">
              <a:effectLst>
                <a:outerShdw blurRad="38100" dist="38100" dir="2700000" algn="tl">
                  <a:srgbClr val="000000">
                    <a:alpha val="43137"/>
                  </a:srgbClr>
                </a:outerShdw>
              </a:effectLst>
            </a:rPr>
          </a:br>
          <a:r>
            <a:rPr lang="pt-BR" sz="2000" b="1" noProof="0" dirty="0">
              <a:effectLst>
                <a:outerShdw blurRad="38100" dist="38100" dir="2700000" algn="tl">
                  <a:srgbClr val="000000">
                    <a:alpha val="43137"/>
                  </a:srgbClr>
                </a:outerShdw>
              </a:effectLst>
            </a:rPr>
            <a:t>(Col. 3:20; </a:t>
          </a:r>
          <a:r>
            <a:rPr lang="pt-BR" sz="2000" b="1" noProof="0" dirty="0" err="1">
              <a:effectLst>
                <a:outerShdw blurRad="38100" dist="38100" dir="2700000" algn="tl">
                  <a:srgbClr val="000000">
                    <a:alpha val="43137"/>
                  </a:srgbClr>
                </a:outerShdw>
              </a:effectLst>
            </a:rPr>
            <a:t>Ef</a:t>
          </a:r>
          <a:r>
            <a:rPr lang="pt-BR" sz="2000" b="1" noProof="0" dirty="0">
              <a:effectLst>
                <a:outerShdw blurRad="38100" dist="38100" dir="2700000" algn="tl">
                  <a:srgbClr val="000000">
                    <a:alpha val="43137"/>
                  </a:srgbClr>
                </a:outerShdw>
              </a:effectLst>
            </a:rPr>
            <a:t>. 6:1-3)</a:t>
          </a:r>
          <a:endParaRPr lang="pt-BR" sz="2000" noProof="0" dirty="0">
            <a:effectLst>
              <a:outerShdw blurRad="38100" dist="38100" dir="2700000" algn="tl">
                <a:srgbClr val="000000">
                  <a:alpha val="43137"/>
                </a:srgbClr>
              </a:outerShdw>
            </a:effectLst>
          </a:endParaRP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pt-BR" sz="2000" b="1" noProof="0" dirty="0"/>
            <a:t>A obediência das crianças não é opcional</a:t>
          </a:r>
          <a:endParaRPr lang="pt-BR" sz="2000" noProof="0" dirty="0"/>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pt-BR" sz="2000" b="1" noProof="0" dirty="0"/>
            <a:t>Essa obediência baseia-se no quinto mandamento</a:t>
          </a:r>
          <a:endParaRPr lang="pt-BR" sz="2000" noProof="0" dirty="0"/>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pt-BR" sz="2000" b="1" noProof="0" dirty="0"/>
            <a:t>Além disso, a obediência inclui a recompensa</a:t>
          </a:r>
          <a:endParaRPr lang="pt-BR" sz="2000" noProof="0" dirty="0"/>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Responsabilidades dos pais</a:t>
          </a:r>
          <a:br>
            <a:rPr lang="pt-BR" sz="2000" b="1" noProof="0" dirty="0">
              <a:effectLst>
                <a:outerShdw blurRad="38100" dist="38100" dir="2700000" algn="tl">
                  <a:srgbClr val="000000">
                    <a:alpha val="43137"/>
                  </a:srgbClr>
                </a:outerShdw>
              </a:effectLst>
            </a:rPr>
          </a:br>
          <a:r>
            <a:rPr lang="pt-BR" sz="2000" b="1" noProof="0" dirty="0">
              <a:effectLst>
                <a:outerShdw blurRad="38100" dist="38100" dir="2700000" algn="tl">
                  <a:srgbClr val="000000">
                    <a:alpha val="43137"/>
                  </a:srgbClr>
                </a:outerShdw>
              </a:effectLst>
            </a:rPr>
            <a:t>(Col. 3:21; </a:t>
          </a:r>
          <a:r>
            <a:rPr lang="pt-BR" sz="2000" b="1" noProof="0" dirty="0" err="1">
              <a:effectLst>
                <a:outerShdw blurRad="38100" dist="38100" dir="2700000" algn="tl">
                  <a:srgbClr val="000000">
                    <a:alpha val="43137"/>
                  </a:srgbClr>
                </a:outerShdw>
              </a:effectLst>
            </a:rPr>
            <a:t>Ef</a:t>
          </a:r>
          <a:r>
            <a:rPr lang="pt-BR" sz="2000" b="1" noProof="0" dirty="0">
              <a:effectLst>
                <a:outerShdw blurRad="38100" dist="38100" dir="2700000" algn="tl">
                  <a:srgbClr val="000000">
                    <a:alpha val="43137"/>
                  </a:srgbClr>
                </a:outerShdw>
              </a:effectLst>
            </a:rPr>
            <a:t>. 6:4)</a:t>
          </a:r>
          <a:endParaRPr lang="pt-BR" sz="2000" noProof="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pt-BR" sz="2000" b="1" noProof="0" dirty="0"/>
            <a:t>Eduque-os sem exasperá-los ou irritá-los, para não desencorajá-los</a:t>
          </a:r>
          <a:endParaRPr lang="pt-BR" sz="2000" noProof="0" dirty="0"/>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pt-BR" sz="2000" b="1" noProof="0" dirty="0"/>
            <a:t>Não os irrite agindo de forma impaciente ou caprichosa</a:t>
          </a:r>
          <a:endParaRPr lang="pt-BR" sz="2000" noProof="0" dirty="0"/>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pt-BR" sz="2000" b="1" noProof="0" dirty="0"/>
            <a:t>Eduque-os nos caminhos de Deus</a:t>
          </a:r>
          <a:br>
            <a:rPr lang="pt-BR" sz="2000" b="1" noProof="0" dirty="0"/>
          </a:br>
          <a:r>
            <a:rPr lang="pt-BR" sz="2000" b="1" noProof="0" dirty="0"/>
            <a:t>(</a:t>
          </a:r>
          <a:r>
            <a:rPr lang="pt-BR" sz="2000" b="1" noProof="0" dirty="0" err="1"/>
            <a:t>Dt</a:t>
          </a:r>
          <a:r>
            <a:rPr lang="pt-BR" sz="2000" b="1" noProof="0" dirty="0"/>
            <a:t>. 6:6-7; Pr. 22:6)</a:t>
          </a:r>
          <a:endParaRPr lang="pt-BR" sz="2000" noProof="0" dirty="0"/>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pt-BR" sz="2400" b="1" noProof="0" dirty="0">
              <a:solidFill>
                <a:schemeClr val="bg1"/>
              </a:solidFill>
              <a:effectLst>
                <a:outerShdw blurRad="38100" dist="38100" dir="2700000" algn="tl">
                  <a:srgbClr val="000000">
                    <a:alpha val="43137"/>
                  </a:srgbClr>
                </a:outerShdw>
              </a:effectLst>
            </a:rPr>
            <a:t>Comportamento do subordinado (Col. 3:22-25; </a:t>
          </a:r>
          <a:r>
            <a:rPr lang="pt-BR" sz="2400" b="1" noProof="0" dirty="0" err="1">
              <a:solidFill>
                <a:schemeClr val="bg1"/>
              </a:solidFill>
              <a:effectLst>
                <a:outerShdw blurRad="38100" dist="38100" dir="2700000" algn="tl">
                  <a:srgbClr val="000000">
                    <a:alpha val="43137"/>
                  </a:srgbClr>
                </a:outerShdw>
              </a:effectLst>
            </a:rPr>
            <a:t>Ef</a:t>
          </a:r>
          <a:r>
            <a:rPr lang="pt-BR" sz="2400" b="1" noProof="0" dirty="0">
              <a:solidFill>
                <a:schemeClr val="bg1"/>
              </a:solidFill>
              <a:effectLst>
                <a:outerShdw blurRad="38100" dist="38100" dir="2700000" algn="tl">
                  <a:srgbClr val="000000">
                    <a:alpha val="43137"/>
                  </a:srgbClr>
                </a:outerShdw>
              </a:effectLst>
            </a:rPr>
            <a:t>. 6:5-8)</a:t>
          </a:r>
          <a:endParaRPr lang="pt-BR" sz="2400" noProof="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r>
            <a:rPr lang="pt-BR" sz="2000" b="1" noProof="0" dirty="0">
              <a:solidFill>
                <a:schemeClr val="bg1"/>
              </a:solidFill>
              <a:effectLst>
                <a:glow rad="88900">
                  <a:srgbClr val="760000"/>
                </a:glow>
                <a:outerShdw blurRad="38100" dist="38100" dir="2700000" algn="tl">
                  <a:srgbClr val="000000">
                    <a:alpha val="43137"/>
                  </a:srgbClr>
                </a:outerShdw>
              </a:effectLst>
            </a:rPr>
            <a:t>Trabalha bem, mesmo que não nos observem</a:t>
          </a:r>
          <a:endParaRPr lang="pt-BR" sz="2000" noProof="0" dirty="0">
            <a:solidFill>
              <a:schemeClr val="bg1"/>
            </a:solidFill>
            <a:effectLst>
              <a:glow rad="88900">
                <a:srgbClr val="760000"/>
              </a:glow>
              <a:outerShdw blurRad="38100" dist="38100" dir="2700000" algn="tl">
                <a:srgbClr val="000000">
                  <a:alpha val="43137"/>
                </a:srgbClr>
              </a:outerShdw>
            </a:effectLst>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r>
            <a:rPr lang="pt-BR" sz="2000" b="1" noProof="0" dirty="0">
              <a:solidFill>
                <a:schemeClr val="bg1"/>
              </a:solidFill>
              <a:effectLst>
                <a:glow rad="88900">
                  <a:srgbClr val="760000"/>
                </a:glow>
                <a:outerShdw blurRad="38100" dist="38100" dir="2700000" algn="tl">
                  <a:srgbClr val="000000">
                    <a:alpha val="43137"/>
                  </a:srgbClr>
                </a:outerShdw>
              </a:effectLst>
            </a:rPr>
            <a:t>Busque a excelência no trabalho, como se estivéssemos fazendo isso por Deus</a:t>
          </a:r>
          <a:endParaRPr lang="pt-BR" sz="2000" noProof="0" dirty="0">
            <a:solidFill>
              <a:schemeClr val="bg1"/>
            </a:solidFill>
            <a:effectLst>
              <a:glow rad="88900">
                <a:srgbClr val="760000"/>
              </a:glow>
              <a:outerShdw blurRad="38100" dist="38100" dir="2700000" algn="tl">
                <a:srgbClr val="000000">
                  <a:alpha val="43137"/>
                </a:srgbClr>
              </a:outerShdw>
            </a:effectLst>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r>
            <a:rPr lang="pt-BR" sz="2000" b="1" noProof="0" dirty="0">
              <a:solidFill>
                <a:schemeClr val="bg1"/>
              </a:solidFill>
              <a:effectLst>
                <a:glow rad="88900">
                  <a:srgbClr val="760000"/>
                </a:glow>
                <a:outerShdw blurRad="38100" dist="38100" dir="2700000" algn="tl">
                  <a:srgbClr val="000000">
                    <a:alpha val="43137"/>
                  </a:srgbClr>
                </a:outerShdw>
              </a:effectLst>
            </a:rPr>
            <a:t>Aceitar repreensão quando é justo</a:t>
          </a:r>
          <a:endParaRPr lang="pt-BR" sz="2000" noProof="0" dirty="0">
            <a:solidFill>
              <a:schemeClr val="bg1"/>
            </a:solidFill>
            <a:effectLst>
              <a:glow rad="88900">
                <a:srgbClr val="760000"/>
              </a:glow>
              <a:outerShdw blurRad="38100" dist="38100" dir="2700000" algn="tl">
                <a:srgbClr val="000000">
                  <a:alpha val="43137"/>
                </a:srgbClr>
              </a:outerShdw>
            </a:effectLst>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r>
            <a:rPr lang="pt-BR" sz="2000" b="1" noProof="0" dirty="0">
              <a:solidFill>
                <a:schemeClr val="bg1"/>
              </a:solidFill>
              <a:effectLst>
                <a:glow rad="88900">
                  <a:srgbClr val="760000"/>
                </a:glow>
                <a:outerShdw blurRad="38100" dist="38100" dir="2700000" algn="tl">
                  <a:srgbClr val="000000">
                    <a:alpha val="43137"/>
                  </a:srgbClr>
                </a:outerShdw>
              </a:effectLst>
            </a:rPr>
            <a:t>Um trabalho bem feito é recompensado</a:t>
          </a:r>
          <a:endParaRPr lang="pt-BR" sz="2000" noProof="0" dirty="0">
            <a:solidFill>
              <a:schemeClr val="bg1"/>
            </a:solidFill>
            <a:effectLst>
              <a:glow rad="88900">
                <a:srgbClr val="760000"/>
              </a:glow>
              <a:outerShdw blurRad="38100" dist="38100" dir="2700000" algn="tl">
                <a:srgbClr val="000000">
                  <a:alpha val="43137"/>
                </a:srgbClr>
              </a:outerShdw>
            </a:effectLst>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pt-BR" sz="2000" b="1" noProof="0" dirty="0">
              <a:solidFill>
                <a:schemeClr val="bg1"/>
              </a:solidFill>
              <a:effectLst>
                <a:glow rad="88900">
                  <a:srgbClr val="760000"/>
                </a:glow>
                <a:outerShdw blurRad="38100" dist="38100" dir="2700000" algn="tl">
                  <a:srgbClr val="000000">
                    <a:alpha val="43137"/>
                  </a:srgbClr>
                </a:outerShdw>
              </a:effectLst>
            </a:rPr>
            <a:t>Um chefe ruim não nos isenta da subordinação (1P 2:18)</a:t>
          </a:r>
          <a:endParaRPr lang="pt-BR" sz="2000" noProof="0" dirty="0">
            <a:solidFill>
              <a:schemeClr val="bg1"/>
            </a:solidFill>
            <a:effectLst>
              <a:glow rad="88900">
                <a:srgbClr val="760000"/>
              </a:glow>
              <a:outerShdw blurRad="38100" dist="38100" dir="2700000" algn="tl">
                <a:srgbClr val="000000">
                  <a:alpha val="43137"/>
                </a:srgbClr>
              </a:outerShdw>
            </a:effectLst>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pt-BR" sz="2400" b="1" noProof="0" dirty="0">
              <a:solidFill>
                <a:schemeClr val="bg1"/>
              </a:solidFill>
              <a:effectLst>
                <a:outerShdw blurRad="38100" dist="38100" dir="2700000" algn="tl">
                  <a:srgbClr val="000000">
                    <a:alpha val="43137"/>
                  </a:srgbClr>
                </a:outerShdw>
              </a:effectLst>
            </a:rPr>
            <a:t>Comportamento do chefe</a:t>
          </a:r>
          <a:br>
            <a:rPr lang="pt-BR" sz="2400" b="1" noProof="0" dirty="0">
              <a:solidFill>
                <a:schemeClr val="bg1"/>
              </a:solidFill>
              <a:effectLst>
                <a:outerShdw blurRad="38100" dist="38100" dir="2700000" algn="tl">
                  <a:srgbClr val="000000">
                    <a:alpha val="43137"/>
                  </a:srgbClr>
                </a:outerShdw>
              </a:effectLst>
            </a:rPr>
          </a:br>
          <a:r>
            <a:rPr lang="pt-BR" sz="2400" b="1" noProof="0" dirty="0">
              <a:solidFill>
                <a:schemeClr val="bg1"/>
              </a:solidFill>
              <a:effectLst>
                <a:outerShdw blurRad="38100" dist="38100" dir="2700000" algn="tl">
                  <a:srgbClr val="000000">
                    <a:alpha val="43137"/>
                  </a:srgbClr>
                </a:outerShdw>
              </a:effectLst>
            </a:rPr>
            <a:t>(Col. 4:1; </a:t>
          </a:r>
          <a:r>
            <a:rPr lang="pt-BR" sz="2400" b="1" noProof="0" dirty="0" err="1">
              <a:solidFill>
                <a:schemeClr val="bg1"/>
              </a:solidFill>
              <a:effectLst>
                <a:outerShdw blurRad="38100" dist="38100" dir="2700000" algn="tl">
                  <a:srgbClr val="000000">
                    <a:alpha val="43137"/>
                  </a:srgbClr>
                </a:outerShdw>
              </a:effectLst>
            </a:rPr>
            <a:t>Ef</a:t>
          </a:r>
          <a:r>
            <a:rPr lang="pt-BR" sz="2400" b="1" noProof="0" dirty="0">
              <a:solidFill>
                <a:schemeClr val="bg1"/>
              </a:solidFill>
              <a:effectLst>
                <a:outerShdw blurRad="38100" dist="38100" dir="2700000" algn="tl">
                  <a:srgbClr val="000000">
                    <a:alpha val="43137"/>
                  </a:srgbClr>
                </a:outerShdw>
              </a:effectLst>
            </a:rPr>
            <a:t>. 6:9)</a:t>
          </a:r>
          <a:endParaRPr lang="pt-BR" sz="2400" noProof="0" dirty="0">
            <a:solidFill>
              <a:schemeClr val="bg1"/>
            </a:solidFill>
            <a:effectLst>
              <a:outerShdw blurRad="38100" dist="38100" dir="2700000" algn="tl">
                <a:srgbClr val="000000">
                  <a:alpha val="43137"/>
                </a:srgbClr>
              </a:outerShdw>
            </a:effectLst>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pt-BR" sz="2000" b="1" noProof="0" dirty="0">
              <a:solidFill>
                <a:schemeClr val="tx1"/>
              </a:solidFill>
            </a:rPr>
            <a:t>Liderando com justiça e retidão</a:t>
          </a:r>
          <a:endParaRPr lang="pt-BR" sz="2000" noProof="0" dirty="0">
            <a:solidFill>
              <a:schemeClr val="tx1"/>
            </a:solidFill>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pt-BR" sz="2000" b="1" noProof="0" dirty="0">
              <a:solidFill>
                <a:schemeClr val="tx1"/>
              </a:solidFill>
            </a:rPr>
            <a:t>Não use ameaças ou exigências caprichosas</a:t>
          </a:r>
          <a:endParaRPr lang="pt-BR" sz="2000" noProof="0" dirty="0">
            <a:solidFill>
              <a:schemeClr val="tx1"/>
            </a:solidFill>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pt-BR" sz="2000" b="1" noProof="0" dirty="0">
              <a:solidFill>
                <a:schemeClr val="tx1"/>
              </a:solidFill>
            </a:rPr>
            <a:t>Todo chefe tem um chefe acima dele, a quem deve ser responsável</a:t>
          </a:r>
          <a:endParaRPr lang="pt-BR" sz="2000" noProof="0" dirty="0">
            <a:solidFill>
              <a:schemeClr val="tx1"/>
            </a:solidFill>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pt-BR" sz="2000" b="1" noProof="0" dirty="0">
              <a:effectLst>
                <a:outerShdw blurRad="38100" dist="38100" dir="2700000" algn="tl">
                  <a:srgbClr val="000000">
                    <a:alpha val="43137"/>
                  </a:srgbClr>
                </a:outerShdw>
              </a:effectLst>
            </a:rPr>
            <a:t>Com sabedoria</a:t>
          </a:r>
          <a:endParaRPr lang="pt-BR" sz="2000" noProof="0" dirty="0">
            <a:effectLst>
              <a:outerShdw blurRad="38100" dist="38100" dir="2700000" algn="tl">
                <a:srgbClr val="000000">
                  <a:alpha val="43137"/>
                </a:srgbClr>
              </a:outerShdw>
            </a:effectLst>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pt-BR" sz="2000" b="1" noProof="0" dirty="0"/>
            <a:t>Precisamos da "sabedoria que vem do alto" (</a:t>
          </a:r>
          <a:r>
            <a:rPr lang="pt-BR" sz="2000" b="1" noProof="0" dirty="0" err="1"/>
            <a:t>Tg</a:t>
          </a:r>
          <a:r>
            <a:rPr lang="pt-BR" sz="2000" b="1" noProof="0" dirty="0"/>
            <a:t>. 3:17) em nossas relações com quem que ainda não conhecem Jesus</a:t>
          </a:r>
          <a:endParaRPr lang="pt-BR" sz="2000" noProof="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pt-BR" sz="2000" b="1" noProof="0" dirty="0">
              <a:effectLst>
                <a:outerShdw blurRad="38100" dist="38100" dir="2700000" algn="tl">
                  <a:srgbClr val="000000">
                    <a:alpha val="43137"/>
                  </a:srgbClr>
                </a:outerShdw>
              </a:effectLst>
            </a:rPr>
            <a:t>Com palavras agradáveis</a:t>
          </a:r>
          <a:endParaRPr lang="pt-BR" sz="2000" noProof="0" dirty="0">
            <a:effectLst>
              <a:outerShdw blurRad="38100" dist="38100" dir="2700000" algn="tl">
                <a:srgbClr val="000000">
                  <a:alpha val="43137"/>
                </a:srgbClr>
              </a:outerShdw>
            </a:effectLst>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pt-BR" sz="2000" b="1" noProof="0" dirty="0"/>
            <a:t>Nossas palavras devem sempre ser corteses para que sejamos ouvidos com prazer</a:t>
          </a:r>
          <a:endParaRPr lang="pt-BR" sz="2000" noProof="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pt-BR" sz="2000" b="1" noProof="0" dirty="0">
              <a:effectLst>
                <a:outerShdw blurRad="38100" dist="38100" dir="2700000" algn="tl">
                  <a:srgbClr val="000000">
                    <a:alpha val="43137"/>
                  </a:srgbClr>
                </a:outerShdw>
              </a:effectLst>
            </a:rPr>
            <a:t>Com as palavras "temperadas com sal”</a:t>
          </a:r>
          <a:endParaRPr lang="pt-BR" sz="2000" noProof="0" dirty="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pt-BR" sz="2000" b="1" noProof="0" dirty="0"/>
            <a:t>A conversa deve ser apropriada e adaptada à pessoa e ao ambiente ao redor</a:t>
          </a:r>
          <a:endParaRPr lang="pt-BR" sz="2000" noProof="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pt-BR" sz="2000" b="1" noProof="0" dirty="0">
              <a:effectLst>
                <a:outerShdw blurRad="38100" dist="38100" dir="2700000" algn="tl">
                  <a:srgbClr val="000000">
                    <a:alpha val="43137"/>
                  </a:srgbClr>
                </a:outerShdw>
              </a:effectLst>
            </a:rPr>
            <a:t>Respondendo a cada um conforme apropriado</a:t>
          </a:r>
          <a:endParaRPr lang="pt-BR" sz="2000" noProof="0" dirty="0">
            <a:effectLst>
              <a:outerShdw blurRad="38100" dist="38100" dir="2700000" algn="tl">
                <a:srgbClr val="000000">
                  <a:alpha val="43137"/>
                </a:srgbClr>
              </a:outerShdw>
            </a:effectLst>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pt-BR" sz="2000" b="1" noProof="0" dirty="0"/>
            <a:t>Como cada pessoa é diferente, o Espírito Santo nos dirá ao que precisamos responder a cada momento</a:t>
          </a:r>
          <a:endParaRPr lang="pt-BR" sz="2000" noProof="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961721" y="933204"/>
          <a:ext cx="2240276" cy="388808"/>
        </a:xfrm>
        <a:custGeom>
          <a:avLst/>
          <a:gdLst/>
          <a:ahLst/>
          <a:cxnLst/>
          <a:rect l="0" t="0" r="0" b="0"/>
          <a:pathLst>
            <a:path>
              <a:moveTo>
                <a:pt x="0" y="0"/>
              </a:moveTo>
              <a:lnTo>
                <a:pt x="0" y="194404"/>
              </a:lnTo>
              <a:lnTo>
                <a:pt x="2240276" y="194404"/>
              </a:lnTo>
              <a:lnTo>
                <a:pt x="2240276"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357753" y="933204"/>
          <a:ext cx="603967" cy="388808"/>
        </a:xfrm>
        <a:custGeom>
          <a:avLst/>
          <a:gdLst/>
          <a:ahLst/>
          <a:cxnLst/>
          <a:rect l="0" t="0" r="0" b="0"/>
          <a:pathLst>
            <a:path>
              <a:moveTo>
                <a:pt x="603967" y="0"/>
              </a:moveTo>
              <a:lnTo>
                <a:pt x="603967"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5117477" y="933204"/>
          <a:ext cx="2844244" cy="388808"/>
        </a:xfrm>
        <a:custGeom>
          <a:avLst/>
          <a:gdLst/>
          <a:ahLst/>
          <a:cxnLst/>
          <a:rect l="0" t="0" r="0" b="0"/>
          <a:pathLst>
            <a:path>
              <a:moveTo>
                <a:pt x="2844244" y="0"/>
              </a:moveTo>
              <a:lnTo>
                <a:pt x="2844244"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2131930" y="933204"/>
          <a:ext cx="91440" cy="388808"/>
        </a:xfrm>
        <a:custGeom>
          <a:avLst/>
          <a:gdLst/>
          <a:ahLst/>
          <a:cxnLst/>
          <a:rect l="0" t="0" r="0" b="0"/>
          <a:pathLst>
            <a:path>
              <a:moveTo>
                <a:pt x="45720" y="0"/>
              </a:moveTo>
              <a:lnTo>
                <a:pt x="45720" y="3888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3100" y="7470"/>
          <a:ext cx="4349099" cy="925734"/>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As esposas estão sujeitas ao marido (Col. 3:18; </a:t>
          </a:r>
          <a:r>
            <a:rPr lang="pt-BR" sz="2000" b="1" kern="1200" noProof="0" dirty="0" err="1">
              <a:effectLst>
                <a:outerShdw blurRad="38100" dist="38100" dir="2700000" algn="tl">
                  <a:srgbClr val="000000">
                    <a:alpha val="43137"/>
                  </a:srgbClr>
                </a:outerShdw>
              </a:effectLst>
            </a:rPr>
            <a:t>Ef</a:t>
          </a:r>
          <a:r>
            <a:rPr lang="pt-BR" sz="2000" b="1" kern="1200" noProof="0" dirty="0">
              <a:effectLst>
                <a:outerShdw blurRad="38100" dist="38100" dir="2700000" algn="tl">
                  <a:srgbClr val="000000">
                    <a:alpha val="43137"/>
                  </a:srgbClr>
                </a:outerShdw>
              </a:effectLst>
            </a:rPr>
            <a:t>. 5:22-24)</a:t>
          </a:r>
          <a:endParaRPr lang="pt-BR" sz="2000" kern="1200" noProof="0" dirty="0">
            <a:effectLst>
              <a:outerShdw blurRad="38100" dist="38100" dir="2700000" algn="tl">
                <a:srgbClr val="000000">
                  <a:alpha val="43137"/>
                </a:srgbClr>
              </a:outerShdw>
            </a:effectLst>
          </a:endParaRPr>
        </a:p>
      </dsp:txBody>
      <dsp:txXfrm>
        <a:off x="3100" y="7470"/>
        <a:ext cx="4349099" cy="925734"/>
      </dsp:txXfrm>
    </dsp:sp>
    <dsp:sp modelId="{DFFEC7CC-8650-4376-B344-F94E9DFE43D6}">
      <dsp:nvSpPr>
        <dsp:cNvPr id="0" name=""/>
        <dsp:cNvSpPr/>
      </dsp:nvSpPr>
      <dsp:spPr>
        <a:xfrm>
          <a:off x="552366" y="1322013"/>
          <a:ext cx="3250567" cy="1225061"/>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Essa sujeição ocorre dentro de uma submissão mútua (</a:t>
          </a:r>
          <a:r>
            <a:rPr lang="pt-BR" sz="2000" b="1" kern="1200" noProof="0" dirty="0" err="1">
              <a:solidFill>
                <a:schemeClr val="tx1"/>
              </a:solidFill>
            </a:rPr>
            <a:t>Ef</a:t>
          </a:r>
          <a:r>
            <a:rPr lang="pt-BR" sz="2000" b="1" kern="1200" noProof="0" dirty="0">
              <a:solidFill>
                <a:schemeClr val="tx1"/>
              </a:solidFill>
            </a:rPr>
            <a:t>. 5:21), e deve ser "como convém ao Senhor"</a:t>
          </a:r>
          <a:endParaRPr lang="pt-BR" sz="2000" kern="1200" noProof="0" dirty="0">
            <a:solidFill>
              <a:schemeClr val="tx1"/>
            </a:solidFill>
          </a:endParaRPr>
        </a:p>
      </dsp:txBody>
      <dsp:txXfrm>
        <a:off x="552366" y="1322013"/>
        <a:ext cx="3250567" cy="1225061"/>
      </dsp:txXfrm>
    </dsp:sp>
    <dsp:sp modelId="{5601FD7B-FCCF-4F1D-ACBA-CDDCA6D9F769}">
      <dsp:nvSpPr>
        <dsp:cNvPr id="0" name=""/>
        <dsp:cNvSpPr/>
      </dsp:nvSpPr>
      <dsp:spPr>
        <a:xfrm>
          <a:off x="6142033" y="7470"/>
          <a:ext cx="3639376" cy="925734"/>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Maridos devem amar suas esposas (Col. 3:19; </a:t>
          </a:r>
          <a:r>
            <a:rPr lang="pt-BR" sz="2000" b="1" kern="1200" noProof="0" dirty="0" err="1">
              <a:effectLst>
                <a:outerShdw blurRad="38100" dist="38100" dir="2700000" algn="tl">
                  <a:srgbClr val="000000">
                    <a:alpha val="43137"/>
                  </a:srgbClr>
                </a:outerShdw>
              </a:effectLst>
            </a:rPr>
            <a:t>Ef</a:t>
          </a:r>
          <a:r>
            <a:rPr lang="pt-BR" sz="2000" b="1" kern="1200" noProof="0" dirty="0">
              <a:effectLst>
                <a:outerShdw blurRad="38100" dist="38100" dir="2700000" algn="tl">
                  <a:srgbClr val="000000">
                    <a:alpha val="43137"/>
                  </a:srgbClr>
                </a:outerShdw>
              </a:effectLst>
            </a:rPr>
            <a:t>. 5:28)</a:t>
          </a:r>
          <a:endParaRPr lang="pt-BR" sz="2000" kern="1200" noProof="0" dirty="0">
            <a:effectLst>
              <a:outerShdw blurRad="38100" dist="38100" dir="2700000" algn="tl">
                <a:srgbClr val="000000">
                  <a:alpha val="43137"/>
                </a:srgbClr>
              </a:outerShdw>
            </a:effectLst>
          </a:endParaRPr>
        </a:p>
      </dsp:txBody>
      <dsp:txXfrm>
        <a:off x="6142033" y="7470"/>
        <a:ext cx="3639376" cy="925734"/>
      </dsp:txXfrm>
    </dsp:sp>
    <dsp:sp modelId="{D10FB4C4-AF42-4FE5-93F7-62AC3A5E47F9}">
      <dsp:nvSpPr>
        <dsp:cNvPr id="0" name=""/>
        <dsp:cNvSpPr/>
      </dsp:nvSpPr>
      <dsp:spPr>
        <a:xfrm>
          <a:off x="4191742" y="1322013"/>
          <a:ext cx="1851468" cy="1225061"/>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Ame-os com o mesmo amor que Cristo nos amou (</a:t>
          </a:r>
          <a:r>
            <a:rPr lang="pt-BR" sz="2000" b="1" kern="1200" noProof="0" dirty="0" err="1">
              <a:solidFill>
                <a:schemeClr val="tx1"/>
              </a:solidFill>
            </a:rPr>
            <a:t>Ef</a:t>
          </a:r>
          <a:r>
            <a:rPr lang="pt-BR" sz="2000" b="1" kern="1200" noProof="0" dirty="0">
              <a:solidFill>
                <a:schemeClr val="tx1"/>
              </a:solidFill>
            </a:rPr>
            <a:t>. 5:25)</a:t>
          </a:r>
          <a:endParaRPr lang="pt-BR" sz="2000" kern="1200" noProof="0" dirty="0">
            <a:solidFill>
              <a:schemeClr val="tx1"/>
            </a:solidFill>
          </a:endParaRPr>
        </a:p>
      </dsp:txBody>
      <dsp:txXfrm>
        <a:off x="4191742" y="1322013"/>
        <a:ext cx="1851468" cy="1225061"/>
      </dsp:txXfrm>
    </dsp:sp>
    <dsp:sp modelId="{7A4C319D-A6F4-49C1-95C5-717447B2D079}">
      <dsp:nvSpPr>
        <dsp:cNvPr id="0" name=""/>
        <dsp:cNvSpPr/>
      </dsp:nvSpPr>
      <dsp:spPr>
        <a:xfrm>
          <a:off x="6432019" y="1322013"/>
          <a:ext cx="1851468" cy="1225061"/>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Eles são responsáveis pelo seu bem-estar (</a:t>
          </a:r>
          <a:r>
            <a:rPr lang="pt-BR" sz="2000" b="1" kern="1200" noProof="0" dirty="0" err="1">
              <a:solidFill>
                <a:schemeClr val="tx1"/>
              </a:solidFill>
            </a:rPr>
            <a:t>Ef</a:t>
          </a:r>
          <a:r>
            <a:rPr lang="pt-BR" sz="2000" b="1" kern="1200" noProof="0" dirty="0">
              <a:solidFill>
                <a:schemeClr val="tx1"/>
              </a:solidFill>
            </a:rPr>
            <a:t>. 5:29)</a:t>
          </a:r>
          <a:endParaRPr lang="pt-BR" sz="2000" kern="1200" noProof="0" dirty="0">
            <a:solidFill>
              <a:schemeClr val="tx1"/>
            </a:solidFill>
          </a:endParaRPr>
        </a:p>
      </dsp:txBody>
      <dsp:txXfrm>
        <a:off x="6432019" y="1322013"/>
        <a:ext cx="1851468" cy="1225061"/>
      </dsp:txXfrm>
    </dsp:sp>
    <dsp:sp modelId="{62195F57-FACC-4C3E-B7F8-191AF549327B}">
      <dsp:nvSpPr>
        <dsp:cNvPr id="0" name=""/>
        <dsp:cNvSpPr/>
      </dsp:nvSpPr>
      <dsp:spPr>
        <a:xfrm>
          <a:off x="8672296" y="1322013"/>
          <a:ext cx="3059403" cy="1225061"/>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Não para ser "rude" (não para amargurá-los, para não agir de forma dura ou violenta, não ser tirânico)</a:t>
          </a:r>
          <a:endParaRPr lang="pt-BR" sz="2000" kern="1200" noProof="0" dirty="0">
            <a:solidFill>
              <a:schemeClr val="tx1"/>
            </a:solidFill>
          </a:endParaRPr>
        </a:p>
      </dsp:txBody>
      <dsp:txXfrm>
        <a:off x="8672296" y="1322013"/>
        <a:ext cx="3059403" cy="122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Responsabilidades dos filhos</a:t>
          </a:r>
          <a:br>
            <a:rPr lang="pt-BR" sz="2000" b="1" kern="1200" noProof="0" dirty="0">
              <a:effectLst>
                <a:outerShdw blurRad="38100" dist="38100" dir="2700000" algn="tl">
                  <a:srgbClr val="000000">
                    <a:alpha val="43137"/>
                  </a:srgbClr>
                </a:outerShdw>
              </a:effectLst>
            </a:rPr>
          </a:br>
          <a:r>
            <a:rPr lang="pt-BR" sz="2000" b="1" kern="1200" noProof="0" dirty="0">
              <a:effectLst>
                <a:outerShdw blurRad="38100" dist="38100" dir="2700000" algn="tl">
                  <a:srgbClr val="000000">
                    <a:alpha val="43137"/>
                  </a:srgbClr>
                </a:outerShdw>
              </a:effectLst>
            </a:rPr>
            <a:t>(Col. 3:20; </a:t>
          </a:r>
          <a:r>
            <a:rPr lang="pt-BR" sz="2000" b="1" kern="1200" noProof="0" dirty="0" err="1">
              <a:effectLst>
                <a:outerShdw blurRad="38100" dist="38100" dir="2700000" algn="tl">
                  <a:srgbClr val="000000">
                    <a:alpha val="43137"/>
                  </a:srgbClr>
                </a:outerShdw>
              </a:effectLst>
            </a:rPr>
            <a:t>Ef</a:t>
          </a:r>
          <a:r>
            <a:rPr lang="pt-BR" sz="2000" b="1" kern="1200" noProof="0" dirty="0">
              <a:effectLst>
                <a:outerShdw blurRad="38100" dist="38100" dir="2700000" algn="tl">
                  <a:srgbClr val="000000">
                    <a:alpha val="43137"/>
                  </a:srgbClr>
                </a:outerShdw>
              </a:effectLst>
            </a:rPr>
            <a:t>. 6:1-3)</a:t>
          </a:r>
          <a:endParaRPr lang="pt-BR" sz="2000" kern="1200" noProof="0" dirty="0">
            <a:effectLst>
              <a:outerShdw blurRad="38100" dist="38100" dir="2700000" algn="tl">
                <a:srgbClr val="000000">
                  <a:alpha val="43137"/>
                </a:srgbClr>
              </a:outerShdw>
            </a:effectLst>
          </a:endParaRP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A obediência das crianças não é opcional</a:t>
          </a:r>
          <a:endParaRPr lang="pt-BR" sz="2000" kern="1200" noProof="0" dirty="0"/>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Essa obediência baseia-se no quinto mandamento</a:t>
          </a:r>
          <a:endParaRPr lang="pt-BR" sz="2000" kern="1200" noProof="0" dirty="0"/>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Além disso, a obediência inclui a recompensa</a:t>
          </a:r>
          <a:endParaRPr lang="pt-BR" sz="2000" kern="1200" noProof="0" dirty="0"/>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Responsabilidades dos pais</a:t>
          </a:r>
          <a:br>
            <a:rPr lang="pt-BR" sz="2000" b="1" kern="1200" noProof="0" dirty="0">
              <a:effectLst>
                <a:outerShdw blurRad="38100" dist="38100" dir="2700000" algn="tl">
                  <a:srgbClr val="000000">
                    <a:alpha val="43137"/>
                  </a:srgbClr>
                </a:outerShdw>
              </a:effectLst>
            </a:rPr>
          </a:br>
          <a:r>
            <a:rPr lang="pt-BR" sz="2000" b="1" kern="1200" noProof="0" dirty="0">
              <a:effectLst>
                <a:outerShdw blurRad="38100" dist="38100" dir="2700000" algn="tl">
                  <a:srgbClr val="000000">
                    <a:alpha val="43137"/>
                  </a:srgbClr>
                </a:outerShdw>
              </a:effectLst>
            </a:rPr>
            <a:t>(Col. 3:21; </a:t>
          </a:r>
          <a:r>
            <a:rPr lang="pt-BR" sz="2000" b="1" kern="1200" noProof="0" dirty="0" err="1">
              <a:effectLst>
                <a:outerShdw blurRad="38100" dist="38100" dir="2700000" algn="tl">
                  <a:srgbClr val="000000">
                    <a:alpha val="43137"/>
                  </a:srgbClr>
                </a:outerShdw>
              </a:effectLst>
            </a:rPr>
            <a:t>Ef</a:t>
          </a:r>
          <a:r>
            <a:rPr lang="pt-BR" sz="2000" b="1" kern="1200" noProof="0" dirty="0">
              <a:effectLst>
                <a:outerShdw blurRad="38100" dist="38100" dir="2700000" algn="tl">
                  <a:srgbClr val="000000">
                    <a:alpha val="43137"/>
                  </a:srgbClr>
                </a:outerShdw>
              </a:effectLst>
            </a:rPr>
            <a:t>. 6:4)</a:t>
          </a:r>
          <a:endParaRPr lang="pt-BR" sz="2000" kern="1200" noProof="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Eduque-os sem exasperá-los ou irritá-los, para não desencorajá-los</a:t>
          </a:r>
          <a:endParaRPr lang="pt-BR" sz="2000" kern="1200" noProof="0" dirty="0"/>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Não os irrite agindo de forma impaciente ou caprichosa</a:t>
          </a:r>
          <a:endParaRPr lang="pt-BR" sz="2000" kern="1200" noProof="0" dirty="0"/>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Eduque-os nos caminhos de Deus</a:t>
          </a:r>
          <a:br>
            <a:rPr lang="pt-BR" sz="2000" b="1" kern="1200" noProof="0" dirty="0"/>
          </a:br>
          <a:r>
            <a:rPr lang="pt-BR" sz="2000" b="1" kern="1200" noProof="0" dirty="0"/>
            <a:t>(</a:t>
          </a:r>
          <a:r>
            <a:rPr lang="pt-BR" sz="2000" b="1" kern="1200" noProof="0" dirty="0" err="1"/>
            <a:t>Dt</a:t>
          </a:r>
          <a:r>
            <a:rPr lang="pt-BR" sz="2000" b="1" kern="1200" noProof="0" dirty="0"/>
            <a:t>. 6:6-7; Pr. 22:6)</a:t>
          </a:r>
          <a:endParaRPr lang="pt-BR" sz="2000" kern="1200" noProof="0" dirty="0"/>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bg1"/>
              </a:solidFill>
              <a:effectLst>
                <a:outerShdw blurRad="38100" dist="38100" dir="2700000" algn="tl">
                  <a:srgbClr val="000000">
                    <a:alpha val="43137"/>
                  </a:srgbClr>
                </a:outerShdw>
              </a:effectLst>
            </a:rPr>
            <a:t>Comportamento do subordinado (Col. 3:22-25; </a:t>
          </a:r>
          <a:r>
            <a:rPr lang="pt-BR" sz="2400" b="1" kern="1200" noProof="0" dirty="0" err="1">
              <a:solidFill>
                <a:schemeClr val="bg1"/>
              </a:solidFill>
              <a:effectLst>
                <a:outerShdw blurRad="38100" dist="38100" dir="2700000" algn="tl">
                  <a:srgbClr val="000000">
                    <a:alpha val="43137"/>
                  </a:srgbClr>
                </a:outerShdw>
              </a:effectLst>
            </a:rPr>
            <a:t>Ef</a:t>
          </a:r>
          <a:r>
            <a:rPr lang="pt-BR" sz="2400" b="1" kern="1200" noProof="0" dirty="0">
              <a:solidFill>
                <a:schemeClr val="bg1"/>
              </a:solidFill>
              <a:effectLst>
                <a:outerShdw blurRad="38100" dist="38100" dir="2700000" algn="tl">
                  <a:srgbClr val="000000">
                    <a:alpha val="43137"/>
                  </a:srgbClr>
                </a:outerShdw>
              </a:effectLst>
            </a:rPr>
            <a:t>. 6:5-8)</a:t>
          </a:r>
          <a:endParaRPr lang="pt-BR" sz="2400" kern="1200" noProof="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80166" y="1034193"/>
          <a:ext cx="5399981" cy="32039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glow rad="88900">
                  <a:srgbClr val="760000"/>
                </a:glow>
                <a:outerShdw blurRad="38100" dist="38100" dir="2700000" algn="tl">
                  <a:srgbClr val="000000">
                    <a:alpha val="43137"/>
                  </a:srgbClr>
                </a:outerShdw>
              </a:effectLst>
            </a:rPr>
            <a:t>Trabalha bem, mesmo que não nos observem</a:t>
          </a:r>
          <a:endParaRPr lang="pt-BR" sz="2000" kern="1200" noProof="0" dirty="0">
            <a:solidFill>
              <a:schemeClr val="bg1"/>
            </a:solidFill>
            <a:effectLst>
              <a:glow rad="88900">
                <a:srgbClr val="760000"/>
              </a:glow>
              <a:outerShdw blurRad="38100" dist="38100" dir="2700000" algn="tl">
                <a:srgbClr val="000000">
                  <a:alpha val="43137"/>
                </a:srgbClr>
              </a:outerShdw>
            </a:effectLst>
          </a:endParaRPr>
        </a:p>
      </dsp:txBody>
      <dsp:txXfrm>
        <a:off x="89550" y="1043577"/>
        <a:ext cx="5381213" cy="301630"/>
      </dsp:txXfrm>
    </dsp:sp>
    <dsp:sp modelId="{14EB9C39-92B1-4BF0-90C9-31D60827B6FF}">
      <dsp:nvSpPr>
        <dsp:cNvPr id="0" name=""/>
        <dsp:cNvSpPr/>
      </dsp:nvSpPr>
      <dsp:spPr>
        <a:xfrm>
          <a:off x="80166" y="1403884"/>
          <a:ext cx="5399981" cy="54000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glow rad="88900">
                  <a:srgbClr val="760000"/>
                </a:glow>
                <a:outerShdw blurRad="38100" dist="38100" dir="2700000" algn="tl">
                  <a:srgbClr val="000000">
                    <a:alpha val="43137"/>
                  </a:srgbClr>
                </a:outerShdw>
              </a:effectLst>
            </a:rPr>
            <a:t>Busque a excelência no trabalho, como se estivéssemos fazendo isso por Deus</a:t>
          </a:r>
          <a:endParaRPr lang="pt-BR" sz="2000" kern="1200" noProof="0" dirty="0">
            <a:solidFill>
              <a:schemeClr val="bg1"/>
            </a:solidFill>
            <a:effectLst>
              <a:glow rad="88900">
                <a:srgbClr val="760000"/>
              </a:glow>
              <a:outerShdw blurRad="38100" dist="38100" dir="2700000" algn="tl">
                <a:srgbClr val="000000">
                  <a:alpha val="43137"/>
                </a:srgbClr>
              </a:outerShdw>
            </a:effectLst>
          </a:endParaRPr>
        </a:p>
      </dsp:txBody>
      <dsp:txXfrm>
        <a:off x="95982" y="1419700"/>
        <a:ext cx="5368349" cy="508368"/>
      </dsp:txXfrm>
    </dsp:sp>
    <dsp:sp modelId="{9AFC9C95-3CDC-434A-8B64-22AD82882E80}">
      <dsp:nvSpPr>
        <dsp:cNvPr id="0" name=""/>
        <dsp:cNvSpPr/>
      </dsp:nvSpPr>
      <dsp:spPr>
        <a:xfrm>
          <a:off x="80166" y="1993176"/>
          <a:ext cx="5399981" cy="320398"/>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glow rad="88900">
                  <a:srgbClr val="760000"/>
                </a:glow>
                <a:outerShdw blurRad="38100" dist="38100" dir="2700000" algn="tl">
                  <a:srgbClr val="000000">
                    <a:alpha val="43137"/>
                  </a:srgbClr>
                </a:outerShdw>
              </a:effectLst>
            </a:rPr>
            <a:t>Aceitar repreensão quando é justo</a:t>
          </a:r>
          <a:endParaRPr lang="pt-BR" sz="2000" kern="1200" noProof="0" dirty="0">
            <a:solidFill>
              <a:schemeClr val="bg1"/>
            </a:solidFill>
            <a:effectLst>
              <a:glow rad="88900">
                <a:srgbClr val="760000"/>
              </a:glow>
              <a:outerShdw blurRad="38100" dist="38100" dir="2700000" algn="tl">
                <a:srgbClr val="000000">
                  <a:alpha val="43137"/>
                </a:srgbClr>
              </a:outerShdw>
            </a:effectLst>
          </a:endParaRPr>
        </a:p>
      </dsp:txBody>
      <dsp:txXfrm>
        <a:off x="89550" y="2002560"/>
        <a:ext cx="5381213" cy="301630"/>
      </dsp:txXfrm>
    </dsp:sp>
    <dsp:sp modelId="{F97A83E6-8AE1-4752-BBFA-770E9A1AB494}">
      <dsp:nvSpPr>
        <dsp:cNvPr id="0" name=""/>
        <dsp:cNvSpPr/>
      </dsp:nvSpPr>
      <dsp:spPr>
        <a:xfrm>
          <a:off x="80166" y="2362867"/>
          <a:ext cx="5399981" cy="320398"/>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glow rad="88900">
                  <a:srgbClr val="760000"/>
                </a:glow>
                <a:outerShdw blurRad="38100" dist="38100" dir="2700000" algn="tl">
                  <a:srgbClr val="000000">
                    <a:alpha val="43137"/>
                  </a:srgbClr>
                </a:outerShdw>
              </a:effectLst>
            </a:rPr>
            <a:t>Um trabalho bem feito é recompensado</a:t>
          </a:r>
          <a:endParaRPr lang="pt-BR" sz="2000" kern="1200" noProof="0" dirty="0">
            <a:solidFill>
              <a:schemeClr val="bg1"/>
            </a:solidFill>
            <a:effectLst>
              <a:glow rad="88900">
                <a:srgbClr val="760000"/>
              </a:glow>
              <a:outerShdw blurRad="38100" dist="38100" dir="2700000" algn="tl">
                <a:srgbClr val="000000">
                  <a:alpha val="43137"/>
                </a:srgbClr>
              </a:outerShdw>
            </a:effectLst>
          </a:endParaRPr>
        </a:p>
      </dsp:txBody>
      <dsp:txXfrm>
        <a:off x="89550" y="2372251"/>
        <a:ext cx="5381213" cy="301630"/>
      </dsp:txXfrm>
    </dsp:sp>
    <dsp:sp modelId="{61D1D9C0-35D6-4FE9-ADEE-E0630117DAE8}">
      <dsp:nvSpPr>
        <dsp:cNvPr id="0" name=""/>
        <dsp:cNvSpPr/>
      </dsp:nvSpPr>
      <dsp:spPr>
        <a:xfrm>
          <a:off x="80166" y="2732558"/>
          <a:ext cx="5399981" cy="540000"/>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1"/>
              </a:solidFill>
              <a:effectLst>
                <a:glow rad="88900">
                  <a:srgbClr val="760000"/>
                </a:glow>
                <a:outerShdw blurRad="38100" dist="38100" dir="2700000" algn="tl">
                  <a:srgbClr val="000000">
                    <a:alpha val="43137"/>
                  </a:srgbClr>
                </a:outerShdw>
              </a:effectLst>
            </a:rPr>
            <a:t>Um chefe ruim não nos isenta da subordinação (1P 2:18)</a:t>
          </a:r>
          <a:endParaRPr lang="pt-BR" sz="2000" kern="1200" noProof="0" dirty="0">
            <a:solidFill>
              <a:schemeClr val="bg1"/>
            </a:solidFill>
            <a:effectLst>
              <a:glow rad="88900">
                <a:srgbClr val="760000"/>
              </a:glow>
              <a:outerShdw blurRad="38100" dist="38100" dir="2700000" algn="tl">
                <a:srgbClr val="000000">
                  <a:alpha val="43137"/>
                </a:srgbClr>
              </a:outerShdw>
            </a:effectLst>
          </a:endParaRPr>
        </a:p>
      </dsp:txBody>
      <dsp:txXfrm>
        <a:off x="95982" y="2748374"/>
        <a:ext cx="5368349" cy="508368"/>
      </dsp:txXfrm>
    </dsp:sp>
    <dsp:sp modelId="{B60BED72-B613-4C57-A148-0AD694C1CD32}">
      <dsp:nvSpPr>
        <dsp:cNvPr id="0" name=""/>
        <dsp:cNvSpPr/>
      </dsp:nvSpPr>
      <dsp:spPr>
        <a:xfrm>
          <a:off x="5970704"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solidFill>
                <a:schemeClr val="bg1"/>
              </a:solidFill>
              <a:effectLst>
                <a:outerShdw blurRad="38100" dist="38100" dir="2700000" algn="tl">
                  <a:srgbClr val="000000">
                    <a:alpha val="43137"/>
                  </a:srgbClr>
                </a:outerShdw>
              </a:effectLst>
            </a:rPr>
            <a:t>Comportamento do chefe</a:t>
          </a:r>
          <a:br>
            <a:rPr lang="pt-BR" sz="2400" b="1" kern="1200" noProof="0" dirty="0">
              <a:solidFill>
                <a:schemeClr val="bg1"/>
              </a:solidFill>
              <a:effectLst>
                <a:outerShdw blurRad="38100" dist="38100" dir="2700000" algn="tl">
                  <a:srgbClr val="000000">
                    <a:alpha val="43137"/>
                  </a:srgbClr>
                </a:outerShdw>
              </a:effectLst>
            </a:rPr>
          </a:br>
          <a:r>
            <a:rPr lang="pt-BR" sz="2400" b="1" kern="1200" noProof="0" dirty="0">
              <a:solidFill>
                <a:schemeClr val="bg1"/>
              </a:solidFill>
              <a:effectLst>
                <a:outerShdw blurRad="38100" dist="38100" dir="2700000" algn="tl">
                  <a:srgbClr val="000000">
                    <a:alpha val="43137"/>
                  </a:srgbClr>
                </a:outerShdw>
              </a:effectLst>
            </a:rPr>
            <a:t>(Col. 4:1; </a:t>
          </a:r>
          <a:r>
            <a:rPr lang="pt-BR" sz="2400" b="1" kern="1200" noProof="0" dirty="0" err="1">
              <a:solidFill>
                <a:schemeClr val="bg1"/>
              </a:solidFill>
              <a:effectLst>
                <a:outerShdw blurRad="38100" dist="38100" dir="2700000" algn="tl">
                  <a:srgbClr val="000000">
                    <a:alpha val="43137"/>
                  </a:srgbClr>
                </a:outerShdw>
              </a:effectLst>
            </a:rPr>
            <a:t>Ef</a:t>
          </a:r>
          <a:r>
            <a:rPr lang="pt-BR" sz="2400" b="1" kern="1200" noProof="0" dirty="0">
              <a:solidFill>
                <a:schemeClr val="bg1"/>
              </a:solidFill>
              <a:effectLst>
                <a:outerShdw blurRad="38100" dist="38100" dir="2700000" algn="tl">
                  <a:srgbClr val="000000">
                    <a:alpha val="43137"/>
                  </a:srgbClr>
                </a:outerShdw>
              </a:effectLst>
            </a:rPr>
            <a:t>. 6:9)</a:t>
          </a:r>
          <a:endParaRPr lang="pt-BR" sz="2400" kern="1200" noProof="0" dirty="0">
            <a:solidFill>
              <a:schemeClr val="bg1"/>
            </a:solidFill>
            <a:effectLst>
              <a:outerShdw blurRad="38100" dist="38100" dir="2700000" algn="tl">
                <a:srgbClr val="000000">
                  <a:alpha val="43137"/>
                </a:srgbClr>
              </a:outerShdw>
            </a:effectLst>
          </a:endParaRPr>
        </a:p>
      </dsp:txBody>
      <dsp:txXfrm>
        <a:off x="5970704" y="0"/>
        <a:ext cx="5548777" cy="1033620"/>
      </dsp:txXfrm>
    </dsp:sp>
    <dsp:sp modelId="{8DF4DE9F-B95E-4103-AB40-8F17E10604F8}">
      <dsp:nvSpPr>
        <dsp:cNvPr id="0" name=""/>
        <dsp:cNvSpPr/>
      </dsp:nvSpPr>
      <dsp:spPr>
        <a:xfrm>
          <a:off x="6525581"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Liderando com justiça e retidão</a:t>
          </a:r>
          <a:endParaRPr lang="pt-BR" sz="2000" kern="1200" noProof="0" dirty="0">
            <a:solidFill>
              <a:schemeClr val="tx1"/>
            </a:solidFill>
          </a:endParaRPr>
        </a:p>
      </dsp:txBody>
      <dsp:txXfrm>
        <a:off x="6545406" y="1053740"/>
        <a:ext cx="4399372" cy="637233"/>
      </dsp:txXfrm>
    </dsp:sp>
    <dsp:sp modelId="{D65FEA80-43B9-4CA2-B364-A9FFF24D2693}">
      <dsp:nvSpPr>
        <dsp:cNvPr id="0" name=""/>
        <dsp:cNvSpPr/>
      </dsp:nvSpPr>
      <dsp:spPr>
        <a:xfrm>
          <a:off x="6525581"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Não use ameaças ou exigências caprichosas</a:t>
          </a:r>
          <a:endParaRPr lang="pt-BR" sz="2000" kern="1200" noProof="0" dirty="0">
            <a:solidFill>
              <a:schemeClr val="tx1"/>
            </a:solidFill>
          </a:endParaRPr>
        </a:p>
      </dsp:txBody>
      <dsp:txXfrm>
        <a:off x="6545406" y="1834759"/>
        <a:ext cx="4399372" cy="637233"/>
      </dsp:txXfrm>
    </dsp:sp>
    <dsp:sp modelId="{14CB1B19-AB86-4094-84B7-078CAFF35E4B}">
      <dsp:nvSpPr>
        <dsp:cNvPr id="0" name=""/>
        <dsp:cNvSpPr/>
      </dsp:nvSpPr>
      <dsp:spPr>
        <a:xfrm>
          <a:off x="6525581"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tx1"/>
              </a:solidFill>
            </a:rPr>
            <a:t>Todo chefe tem um chefe acima dele, a quem deve ser responsável</a:t>
          </a:r>
          <a:endParaRPr lang="pt-BR" sz="2000" kern="1200" noProof="0" dirty="0">
            <a:solidFill>
              <a:schemeClr val="tx1"/>
            </a:solidFill>
          </a:endParaRPr>
        </a:p>
      </dsp:txBody>
      <dsp:txXfrm>
        <a:off x="6545406"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t-BR" sz="2000" b="1" kern="1200" noProof="0" dirty="0"/>
            <a:t>Precisamos da "sabedoria que vem do alto" (</a:t>
          </a:r>
          <a:r>
            <a:rPr lang="pt-BR" sz="2000" b="1" kern="1200" noProof="0" dirty="0" err="1"/>
            <a:t>Tg</a:t>
          </a:r>
          <a:r>
            <a:rPr lang="pt-BR" sz="2000" b="1" kern="1200" noProof="0" dirty="0"/>
            <a:t>. 3:17) em nossas relações com quem que ainda não conhecem Jesus</a:t>
          </a:r>
          <a:endParaRPr lang="pt-BR" sz="2000" kern="1200" noProof="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Com sabedoria</a:t>
          </a:r>
          <a:endParaRPr lang="pt-BR" sz="2000" kern="1200" noProof="0" dirty="0">
            <a:effectLst>
              <a:outerShdw blurRad="38100" dist="38100" dir="2700000" algn="tl">
                <a:srgbClr val="000000">
                  <a:alpha val="43137"/>
                </a:srgbClr>
              </a:outerShdw>
            </a:effectLst>
          </a:endParaRP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t-BR" sz="2000" b="1" kern="1200" noProof="0" dirty="0"/>
            <a:t>Nossas palavras devem sempre ser corteses para que sejamos ouvidos com prazer</a:t>
          </a:r>
          <a:endParaRPr lang="pt-BR" sz="2000" kern="1200" noProof="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Com palavras agradáveis</a:t>
          </a:r>
          <a:endParaRPr lang="pt-BR" sz="2000" kern="1200" noProof="0" dirty="0">
            <a:effectLst>
              <a:outerShdw blurRad="38100" dist="38100" dir="2700000" algn="tl">
                <a:srgbClr val="000000">
                  <a:alpha val="43137"/>
                </a:srgbClr>
              </a:outerShdw>
            </a:effectLst>
          </a:endParaRP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t-BR" sz="2000" b="1" kern="1200" noProof="0" dirty="0"/>
            <a:t>A conversa deve ser apropriada e adaptada à pessoa e ao ambiente ao redor</a:t>
          </a:r>
          <a:endParaRPr lang="pt-BR" sz="2000" kern="1200" noProof="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Com as palavras "temperadas com sal”</a:t>
          </a:r>
          <a:endParaRPr lang="pt-BR" sz="2000" kern="1200" noProof="0" dirty="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pt-BR" sz="2000" b="1" kern="1200" noProof="0" dirty="0"/>
            <a:t>Como cada pessoa é diferente, o Espírito Santo nos dirá ao que precisamos responder a cada momento</a:t>
          </a:r>
          <a:endParaRPr lang="pt-BR" sz="2000" kern="1200" noProof="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Respondendo a cada um conforme apropriado</a:t>
          </a:r>
          <a:endParaRPr lang="pt-BR" sz="2000" kern="1200" noProof="0" dirty="0">
            <a:effectLst>
              <a:outerShdw blurRad="38100" dist="38100" dir="2700000" algn="tl">
                <a:srgbClr val="000000">
                  <a:alpha val="43137"/>
                </a:srgbClr>
              </a:outerShdw>
            </a:effectLst>
          </a:endParaRP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19/03/2026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10</a:t>
            </a:fld>
            <a:endParaRPr lang="es-ES"/>
          </a:p>
        </p:txBody>
      </p:sp>
    </p:spTree>
    <p:extLst>
      <p:ext uri="{BB962C8B-B14F-4D97-AF65-F5344CB8AC3E}">
        <p14:creationId xmlns:p14="http://schemas.microsoft.com/office/powerpoint/2010/main" val="85026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19/03/2026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19/03/2026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19/03/2026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19/03/2026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6.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jpeg"/><Relationship Id="rId1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583ED3-2117-ADB3-9783-D4F65088F6CF}"/>
              </a:ext>
            </a:extLst>
          </p:cNvPr>
          <p:cNvSpPr txBox="1"/>
          <p:nvPr/>
        </p:nvSpPr>
        <p:spPr>
          <a:xfrm>
            <a:off x="7559040" y="1413409"/>
            <a:ext cx="4632961" cy="3711978"/>
          </a:xfrm>
          <a:prstGeom prst="rect">
            <a:avLst/>
          </a:prstGeom>
          <a:noFill/>
        </p:spPr>
        <p:txBody>
          <a:bodyPr wrap="square" rtlCol="0">
            <a:spAutoFit/>
          </a:bodyPr>
          <a:lstStyle/>
          <a:p>
            <a:pPr algn="ctr">
              <a:lnSpc>
                <a:spcPct val="150000"/>
              </a:lnSpc>
            </a:pPr>
            <a:r>
              <a:rPr lang="pt-BR" sz="5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CONVIVENDO COM OS OUTROS</a:t>
            </a:r>
          </a:p>
        </p:txBody>
      </p:sp>
      <p:sp>
        <p:nvSpPr>
          <p:cNvPr id="5" name="CuadroTexto 4">
            <a:extLst>
              <a:ext uri="{FF2B5EF4-FFF2-40B4-BE49-F238E27FC236}">
                <a16:creationId xmlns:a16="http://schemas.microsoft.com/office/drawing/2014/main" id="{24C667E6-5AE5-D27F-02DA-A4258357187C}"/>
              </a:ext>
            </a:extLst>
          </p:cNvPr>
          <p:cNvSpPr txBox="1"/>
          <p:nvPr/>
        </p:nvSpPr>
        <p:spPr>
          <a:xfrm>
            <a:off x="19249" y="74496"/>
            <a:ext cx="3211905" cy="338554"/>
          </a:xfrm>
          <a:prstGeom prst="rect">
            <a:avLst/>
          </a:prstGeom>
          <a:noFill/>
        </p:spPr>
        <p:txBody>
          <a:bodyPr wrap="none" rtlCol="0">
            <a:spAutoFit/>
          </a:bodyPr>
          <a:lstStyle/>
          <a:p>
            <a:r>
              <a:rPr lang="pt-BR" sz="1600" b="1" dirty="0">
                <a:solidFill>
                  <a:srgbClr val="E0D4C6"/>
                </a:solidFill>
                <a:effectLst>
                  <a:outerShdw blurRad="38100" dist="38100" dir="2700000" algn="tl">
                    <a:srgbClr val="000000">
                      <a:alpha val="43137"/>
                    </a:srgbClr>
                  </a:outerShdw>
                </a:effectLst>
              </a:rPr>
              <a:t>Lição 12 de 21 de março </a:t>
            </a:r>
            <a:r>
              <a:rPr lang="pt-BR" sz="1600" b="1">
                <a:solidFill>
                  <a:srgbClr val="E0D4C6"/>
                </a:solidFill>
                <a:effectLst>
                  <a:outerShdw blurRad="38100" dist="38100" dir="2700000" algn="tl">
                    <a:srgbClr val="000000">
                      <a:alpha val="43137"/>
                    </a:srgbClr>
                  </a:outerShdw>
                </a:effectLst>
              </a:rPr>
              <a:t>de 2026.</a:t>
            </a:r>
            <a:endParaRPr lang="pt-BR" sz="1600" b="1" noProof="0" dirty="0">
              <a:solidFill>
                <a:srgbClr val="E0D4C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53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pt-BR"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RELAÇÕES NA IGREJA </a:t>
            </a:r>
            <a:endParaRPr lang="pt-BR" sz="4400" b="1" spc="300" noProof="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pt-BR"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“Persevere na oração, vigiando por ela com ação de graças” </a:t>
            </a:r>
            <a:r>
              <a:rPr lang="pt-BR" sz="1400" b="1" noProof="0"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(Colossenses 4:2)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3333750" y="1143441"/>
            <a:ext cx="6038852" cy="707886"/>
          </a:xfrm>
          <a:prstGeom prst="rect">
            <a:avLst/>
          </a:prstGeom>
          <a:noFill/>
        </p:spPr>
        <p:txBody>
          <a:bodyPr wrap="square" rtlCol="0">
            <a:spAutoFit/>
          </a:bodyPr>
          <a:lstStyle/>
          <a:p>
            <a:pPr>
              <a:spcBef>
                <a:spcPts val="600"/>
              </a:spcBef>
            </a:pPr>
            <a:r>
              <a:rPr lang="pt-BR" sz="2000" b="1" dirty="0"/>
              <a:t>Somos instados a "orar uns pelos outros" porque "a oração eficaz dos justos pode muito." </a:t>
            </a:r>
            <a:r>
              <a:rPr lang="pt-BR" sz="2000" b="1" noProof="0" dirty="0"/>
              <a:t>(</a:t>
            </a:r>
            <a:r>
              <a:rPr lang="pt-BR" sz="2000" b="1" noProof="0" dirty="0" err="1"/>
              <a:t>Tg</a:t>
            </a:r>
            <a:r>
              <a:rPr lang="pt-BR" sz="2000" b="1" noProof="0" dirty="0"/>
              <a:t>. 5:16).</a:t>
            </a: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2601"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974" y="1276350"/>
            <a:ext cx="300990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80974" y="3062799"/>
            <a:ext cx="3009900"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72601"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3333749" y="1835939"/>
            <a:ext cx="6038852" cy="1631216"/>
          </a:xfrm>
          <a:prstGeom prst="rect">
            <a:avLst/>
          </a:prstGeom>
          <a:noFill/>
        </p:spPr>
        <p:txBody>
          <a:bodyPr wrap="square">
            <a:spAutoFit/>
          </a:bodyPr>
          <a:lstStyle/>
          <a:p>
            <a:pPr>
              <a:spcBef>
                <a:spcPts val="600"/>
              </a:spcBef>
            </a:pPr>
            <a:r>
              <a:rPr lang="pt-BR" sz="2000" b="1" dirty="0"/>
              <a:t>Além das orações matinais e vespertinas, Paulo propõe que se ore a qualquer momento (Col. 4:2; Efes. 6:18; 1 Tess. 5:17). Como Neemias orou silenciosamente diante do rei (Ne. 2:4), temos o privilégio de orar em qualquer lugar ou situação.</a:t>
            </a:r>
            <a:endParaRPr lang="pt-BR" sz="2000" b="1" noProof="0" dirty="0"/>
          </a:p>
        </p:txBody>
      </p:sp>
      <p:sp>
        <p:nvSpPr>
          <p:cNvPr id="11" name="CuadroTexto 10">
            <a:extLst>
              <a:ext uri="{FF2B5EF4-FFF2-40B4-BE49-F238E27FC236}">
                <a16:creationId xmlns:a16="http://schemas.microsoft.com/office/drawing/2014/main" id="{CBB4A15E-2B31-7455-7A4C-9FFD1CE38E47}"/>
              </a:ext>
            </a:extLst>
          </p:cNvPr>
          <p:cNvSpPr txBox="1"/>
          <p:nvPr/>
        </p:nvSpPr>
        <p:spPr>
          <a:xfrm>
            <a:off x="3333748" y="4467429"/>
            <a:ext cx="6038851" cy="2246769"/>
          </a:xfrm>
          <a:prstGeom prst="rect">
            <a:avLst/>
          </a:prstGeom>
          <a:noFill/>
        </p:spPr>
        <p:txBody>
          <a:bodyPr wrap="square">
            <a:spAutoFit/>
          </a:bodyPr>
          <a:lstStyle/>
          <a:p>
            <a:pPr>
              <a:spcBef>
                <a:spcPts val="600"/>
              </a:spcBef>
            </a:pPr>
            <a:r>
              <a:rPr lang="pt-BR" sz="2000" b="1" dirty="0"/>
              <a:t>Paulo faz um pedido especial para orar por aqueles que proclamam o evangelho (Col. 4:3-4; </a:t>
            </a:r>
            <a:r>
              <a:rPr lang="pt-BR" sz="2000" b="1" dirty="0" err="1"/>
              <a:t>Ef</a:t>
            </a:r>
            <a:r>
              <a:rPr lang="pt-BR" sz="2000" b="1" dirty="0"/>
              <a:t>. 6:19). Não importa se o pregador tem pouca ou muita experiência em evangelismo, ninguém é suficiente para esse trabalho. O próprio Paulo não apenas orou, mas pediu aos irmãos que orassem por ele para que suas palavras fossem as corretas.</a:t>
            </a:r>
            <a:endParaRPr lang="pt-BR" sz="2000" b="1" noProof="0" dirty="0"/>
          </a:p>
        </p:txBody>
      </p:sp>
      <p:sp>
        <p:nvSpPr>
          <p:cNvPr id="14" name="CuadroTexto 13">
            <a:extLst>
              <a:ext uri="{FF2B5EF4-FFF2-40B4-BE49-F238E27FC236}">
                <a16:creationId xmlns:a16="http://schemas.microsoft.com/office/drawing/2014/main" id="{0823BCF1-7BF9-A6D7-4F26-1984BE0B4001}"/>
              </a:ext>
            </a:extLst>
          </p:cNvPr>
          <p:cNvSpPr txBox="1"/>
          <p:nvPr/>
        </p:nvSpPr>
        <p:spPr>
          <a:xfrm>
            <a:off x="3333748" y="3467155"/>
            <a:ext cx="6038851" cy="1015663"/>
          </a:xfrm>
          <a:prstGeom prst="rect">
            <a:avLst/>
          </a:prstGeom>
          <a:noFill/>
        </p:spPr>
        <p:txBody>
          <a:bodyPr wrap="square">
            <a:spAutoFit/>
          </a:bodyPr>
          <a:lstStyle/>
          <a:p>
            <a:pPr>
              <a:spcBef>
                <a:spcPts val="600"/>
              </a:spcBef>
            </a:pPr>
            <a:r>
              <a:rPr lang="pt-BR" sz="2000" b="1" dirty="0"/>
              <a:t>Além disso, temos a certeza de que o Espírito Santo transformará nossa oração para torná-la eficaz </a:t>
            </a:r>
            <a:r>
              <a:rPr lang="pt-BR" sz="2000" b="1" noProof="0" dirty="0"/>
              <a:t>(</a:t>
            </a:r>
            <a:r>
              <a:rPr lang="pt-BR" sz="2000" b="1" noProof="0" dirty="0" err="1"/>
              <a:t>Ro</a:t>
            </a:r>
            <a:r>
              <a:rPr lang="pt-BR" sz="2000" b="1" noProof="0" dirty="0"/>
              <a:t>. 8:26).</a:t>
            </a:r>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600951" cy="3416320"/>
          </a:xfrm>
          <a:prstGeom prst="rect">
            <a:avLst/>
          </a:prstGeom>
          <a:noFill/>
        </p:spPr>
        <p:txBody>
          <a:bodyPr wrap="square">
            <a:spAutoFit/>
          </a:bodyPr>
          <a:lstStyle/>
          <a:p>
            <a:pPr>
              <a:spcBef>
                <a:spcPts val="600"/>
              </a:spcBef>
            </a:pPr>
            <a:r>
              <a:rPr lang="pt-BR" sz="2400" b="1" dirty="0">
                <a:latin typeface="Constantia" panose="02030602050306030303" pitchFamily="18" charset="0"/>
              </a:rPr>
              <a:t>“Em todo empreendimento, em cada lugar onde a verdade é introduzida, há a necessidade de unir mentes diferentes, dons diferentes, planos e métodos de trabalho diferentes. Todos devem fazer disso como prática comum consultar uns aos outros e orar juntos. Cristo diz: "Se dois de vocês concordarem na terra sobre qualquer coisa que pedirem, será feito por eles pelo meu Pai que está nos céus." Mateus 18:19”</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34BF011D-7A63-C397-F6AD-A39CEE4AC31E}"/>
              </a:ext>
            </a:extLst>
          </p:cNvPr>
          <p:cNvSpPr txBox="1"/>
          <p:nvPr/>
        </p:nvSpPr>
        <p:spPr>
          <a:xfrm>
            <a:off x="3883554" y="5707704"/>
            <a:ext cx="4450321" cy="338554"/>
          </a:xfrm>
          <a:prstGeom prst="rect">
            <a:avLst/>
          </a:prstGeom>
          <a:noFill/>
        </p:spPr>
        <p:txBody>
          <a:bodyPr wrap="none" rtlCol="0">
            <a:spAutoFit/>
          </a:bodyPr>
          <a:lstStyle/>
          <a:p>
            <a:pPr algn="r"/>
            <a:r>
              <a:rPr lang="pt-BR" sz="1600" b="1" noProof="0" dirty="0"/>
              <a:t>E. G. W. (Testemunhos seletos, vol. 3, pág. 25)</a:t>
            </a:r>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pt-BR"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RELAÇÕES COM DESCRENTES </a:t>
            </a:r>
            <a:endParaRPr lang="pt-BR" sz="4400" b="1" noProof="0"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E67121AD-CC69-E9D5-AC91-43975444F4E3}"/>
              </a:ext>
            </a:extLst>
          </p:cNvPr>
          <p:cNvSpPr txBox="1"/>
          <p:nvPr/>
        </p:nvSpPr>
        <p:spPr>
          <a:xfrm>
            <a:off x="1381125" y="550366"/>
            <a:ext cx="9429750" cy="646331"/>
          </a:xfrm>
          <a:prstGeom prst="rect">
            <a:avLst/>
          </a:prstGeom>
          <a:noFill/>
        </p:spPr>
        <p:txBody>
          <a:bodyPr wrap="square">
            <a:spAutoFit/>
          </a:bodyPr>
          <a:lstStyle/>
          <a:p>
            <a:pPr algn="ctr"/>
            <a:r>
              <a:rPr lang="pt-BR"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“Comporte-se com sabedoria com aqueles que não acreditam em Cristo, aproveitando ao máximo cada momento oportuno” </a:t>
            </a:r>
            <a:r>
              <a:rPr lang="pt-BR" sz="1400" b="1" noProof="0"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(Colossenses 4:5 </a:t>
            </a:r>
            <a:r>
              <a:rPr lang="pt-BR" sz="1100" b="1" noProof="0"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NVI</a:t>
            </a:r>
            <a:r>
              <a:rPr lang="pt-BR" sz="1400" b="1" noProof="0"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1F8B1EA0-895E-BFEC-A9FA-192AC626DE3E}"/>
              </a:ext>
            </a:extLst>
          </p:cNvPr>
          <p:cNvSpPr txBox="1"/>
          <p:nvPr/>
        </p:nvSpPr>
        <p:spPr>
          <a:xfrm>
            <a:off x="2122660" y="1225272"/>
            <a:ext cx="6696076" cy="707886"/>
          </a:xfrm>
          <a:prstGeom prst="rect">
            <a:avLst/>
          </a:prstGeom>
          <a:noFill/>
        </p:spPr>
        <p:txBody>
          <a:bodyPr wrap="square" rtlCol="0">
            <a:spAutoFit/>
          </a:bodyPr>
          <a:lstStyle/>
          <a:p>
            <a:pPr>
              <a:spcBef>
                <a:spcPts val="600"/>
              </a:spcBef>
            </a:pPr>
            <a:r>
              <a:rPr lang="pt-BR" sz="2000" b="1" dirty="0"/>
              <a:t>Temos grandes benefícios: sabemos o que Jesus fez por nós; aceitamos isso; e temos a garantia da salvação.</a:t>
            </a:r>
            <a:endParaRPr lang="pt-BR" sz="2000" b="1" noProof="0" dirty="0"/>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4162637578"/>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1963444"/>
            <a:ext cx="6696076" cy="1631216"/>
          </a:xfrm>
          <a:prstGeom prst="rect">
            <a:avLst/>
          </a:prstGeom>
          <a:noFill/>
        </p:spPr>
        <p:txBody>
          <a:bodyPr wrap="square">
            <a:spAutoFit/>
          </a:bodyPr>
          <a:lstStyle/>
          <a:p>
            <a:pPr>
              <a:spcBef>
                <a:spcPts val="600"/>
              </a:spcBef>
            </a:pPr>
            <a:r>
              <a:rPr lang="pt-BR" sz="2000" b="1" dirty="0"/>
              <a:t>Sabemos disso porque alguém nos fez saber. Então também devemos deixar isso conhecido para os outros. Como Paulo diz que devemos nos relacionar com "aqueles de fora", aqueles que ainda não conhecem Jesus? </a:t>
            </a:r>
            <a:r>
              <a:rPr lang="pt-BR" sz="2000" b="1" noProof="0" dirty="0"/>
              <a:t>(Col. 4:5-6)?</a:t>
            </a:r>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349352"/>
            <a:ext cx="9173242" cy="3493264"/>
          </a:xfrm>
          <a:prstGeom prst="rect">
            <a:avLst/>
          </a:prstGeom>
          <a:noFill/>
        </p:spPr>
        <p:txBody>
          <a:bodyPr wrap="square">
            <a:spAutoFit/>
          </a:bodyPr>
          <a:lstStyle/>
          <a:p>
            <a:pPr>
              <a:spcBef>
                <a:spcPts val="600"/>
              </a:spcBef>
            </a:pPr>
            <a:r>
              <a:rPr lang="pt-BR" sz="2400" b="1" dirty="0">
                <a:latin typeface="Constantia" panose="02030602050306030303" pitchFamily="18" charset="0"/>
              </a:rPr>
              <a:t>“A verdadeira cortesia, misturada com verdade e justiça, torna a vida não apenas útil, mas bela e perfumada. Palavras gentis, aparência gentil, rosto alegre dão um charme ao cristão que torna sua influência quase irresistível. No esquecimento de si mesmo, na luz, paz e felicidade que você está constantemente transmitindo aos outros, você encontra a verdadeira alegria.
</a:t>
            </a:r>
            <a:r>
              <a:rPr lang="pt-BR" sz="2400" b="1" dirty="0" err="1">
                <a:latin typeface="Constantia" panose="02030602050306030303" pitchFamily="18" charset="0"/>
              </a:rPr>
              <a:t>Esqueçamos-nos</a:t>
            </a:r>
            <a:r>
              <a:rPr lang="pt-BR" sz="2400" b="1" dirty="0">
                <a:latin typeface="Constantia" panose="02030602050306030303" pitchFamily="18" charset="0"/>
              </a:rPr>
              <a:t> do eu, sempre tentando animar os outros, aliviar seus fardos por meio de atos de ternura e de amor </a:t>
            </a:r>
            <a:r>
              <a:rPr lang="pt-BR" sz="2400" b="1" dirty="0" err="1">
                <a:latin typeface="Constantia" panose="02030602050306030303" pitchFamily="18" charset="0"/>
              </a:rPr>
              <a:t>auto-sacrificado</a:t>
            </a:r>
            <a:r>
              <a:rPr lang="pt-BR" sz="2400" b="1" dirty="0">
                <a:latin typeface="Constantia" panose="02030602050306030303" pitchFamily="18" charset="0"/>
              </a:rPr>
              <a:t>”</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F13D0363-7A7D-66B2-FF88-11E466648FCE}"/>
              </a:ext>
            </a:extLst>
          </p:cNvPr>
          <p:cNvSpPr txBox="1"/>
          <p:nvPr/>
        </p:nvSpPr>
        <p:spPr>
          <a:xfrm>
            <a:off x="7124017" y="6310819"/>
            <a:ext cx="4517262" cy="338554"/>
          </a:xfrm>
          <a:prstGeom prst="rect">
            <a:avLst/>
          </a:prstGeom>
          <a:noFill/>
        </p:spPr>
        <p:txBody>
          <a:bodyPr wrap="none" rtlCol="0">
            <a:spAutoFit/>
          </a:bodyPr>
          <a:lstStyle/>
          <a:p>
            <a:pPr algn="r"/>
            <a:r>
              <a:rPr lang="pt-BR" sz="1600" b="1" noProof="0" dirty="0"/>
              <a:t>E. G. W</a:t>
            </a:r>
            <a:r>
              <a:rPr lang="pt-BR" sz="1600" b="1" dirty="0"/>
              <a:t>. (Nos Lugares Celestiais, 22 de junho)</a:t>
            </a:r>
            <a:endParaRPr lang="pt-BR" sz="1600" b="1" noProof="0" dirty="0"/>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15065" y="3519754"/>
            <a:ext cx="5707781" cy="3293209"/>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pt-BR"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“Que sua palavra seja sempre agradável, temperada com sal, para que saibam como responder a cada uma” </a:t>
            </a:r>
            <a:r>
              <a:rPr kumimoji="0" lang="pt-BR" sz="2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Colossenses 4:6</a:t>
            </a: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514975" y="4267200"/>
            <a:ext cx="6677025"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pt-BR" sz="2000" b="1" dirty="0">
                <a:solidFill>
                  <a:srgbClr val="994B00"/>
                </a:solidFill>
              </a:rPr>
              <a:t>Relações entre cônjuges </a:t>
            </a:r>
            <a:r>
              <a:rPr lang="pt-BR" sz="2000" b="1" noProof="0" dirty="0">
                <a:solidFill>
                  <a:srgbClr val="994B00"/>
                </a:solidFill>
              </a:rPr>
              <a:t>(Colossenses 3:18-19)</a:t>
            </a:r>
          </a:p>
          <a:p>
            <a:pPr>
              <a:spcBef>
                <a:spcPts val="1200"/>
              </a:spcBef>
            </a:pPr>
            <a:r>
              <a:rPr lang="pt-BR" sz="2000" b="1" dirty="0">
                <a:solidFill>
                  <a:srgbClr val="399600"/>
                </a:solidFill>
              </a:rPr>
              <a:t>Relações entre pais e filhos </a:t>
            </a:r>
            <a:r>
              <a:rPr lang="pt-BR" sz="2000" b="1" noProof="0" dirty="0">
                <a:solidFill>
                  <a:srgbClr val="399600"/>
                </a:solidFill>
              </a:rPr>
              <a:t>(Colossenses 3:20-21)</a:t>
            </a:r>
          </a:p>
          <a:p>
            <a:pPr>
              <a:spcBef>
                <a:spcPts val="1200"/>
              </a:spcBef>
            </a:pPr>
            <a:r>
              <a:rPr lang="pt-BR" sz="2000" b="1" dirty="0">
                <a:solidFill>
                  <a:srgbClr val="00A47B"/>
                </a:solidFill>
              </a:rPr>
              <a:t>Relações trabalhistas </a:t>
            </a:r>
            <a:r>
              <a:rPr lang="pt-BR" sz="2000" b="1" noProof="0" dirty="0">
                <a:solidFill>
                  <a:srgbClr val="00A47B"/>
                </a:solidFill>
              </a:rPr>
              <a:t>(Colossenses 3:22-25; 4:1)</a:t>
            </a:r>
          </a:p>
          <a:p>
            <a:pPr>
              <a:spcBef>
                <a:spcPts val="1200"/>
              </a:spcBef>
            </a:pPr>
            <a:r>
              <a:rPr lang="pt-BR" sz="2000" b="1" dirty="0">
                <a:solidFill>
                  <a:srgbClr val="8D009D"/>
                </a:solidFill>
              </a:rPr>
              <a:t>Relações na Igreja </a:t>
            </a:r>
            <a:r>
              <a:rPr lang="pt-BR" sz="2000" b="1" noProof="0" dirty="0">
                <a:solidFill>
                  <a:srgbClr val="8D009D"/>
                </a:solidFill>
              </a:rPr>
              <a:t>(Colossenses 4:2-4)</a:t>
            </a:r>
          </a:p>
          <a:p>
            <a:pPr>
              <a:spcBef>
                <a:spcPts val="1200"/>
              </a:spcBef>
            </a:pPr>
            <a:r>
              <a:rPr lang="pt-BR" sz="2000" b="1" dirty="0">
                <a:solidFill>
                  <a:srgbClr val="B70066"/>
                </a:solidFill>
              </a:rPr>
              <a:t>Relacionamentos com descrentes </a:t>
            </a:r>
            <a:r>
              <a:rPr lang="pt-BR" sz="2000" b="1" noProof="0" dirty="0">
                <a:solidFill>
                  <a:srgbClr val="B70066"/>
                </a:solidFill>
              </a:rPr>
              <a:t>(Colossenses 4:5-6)</a:t>
            </a:r>
          </a:p>
        </p:txBody>
      </p:sp>
      <p:sp>
        <p:nvSpPr>
          <p:cNvPr id="3" name="CuadroTexto 2">
            <a:extLst>
              <a:ext uri="{FF2B5EF4-FFF2-40B4-BE49-F238E27FC236}">
                <a16:creationId xmlns:a16="http://schemas.microsoft.com/office/drawing/2014/main" id="{22DA995C-21D9-F2E5-092A-D4D0EB012166}"/>
              </a:ext>
            </a:extLst>
          </p:cNvPr>
          <p:cNvSpPr txBox="1"/>
          <p:nvPr/>
        </p:nvSpPr>
        <p:spPr>
          <a:xfrm>
            <a:off x="1" y="81826"/>
            <a:ext cx="6296024" cy="1015663"/>
          </a:xfrm>
          <a:prstGeom prst="rect">
            <a:avLst/>
          </a:prstGeom>
          <a:noFill/>
        </p:spPr>
        <p:txBody>
          <a:bodyPr wrap="square" rtlCol="0">
            <a:spAutoFit/>
          </a:bodyPr>
          <a:lstStyle/>
          <a:p>
            <a:pPr>
              <a:spcBef>
                <a:spcPts val="600"/>
              </a:spcBef>
            </a:pPr>
            <a:r>
              <a:rPr lang="pt-BR" sz="2000" b="1" dirty="0">
                <a:solidFill>
                  <a:schemeClr val="bg1"/>
                </a:solidFill>
                <a:effectLst>
                  <a:glow rad="127000">
                    <a:srgbClr val="221700"/>
                  </a:glow>
                </a:effectLst>
              </a:rPr>
              <a:t>Em sua parte mais prática da carta, Paulo aborda a questão das relações interpessoais em vários círculos de influência.</a:t>
            </a:r>
            <a:endParaRPr lang="pt-BR" sz="2000" b="1" noProof="0" dirty="0">
              <a:solidFill>
                <a:schemeClr val="bg1"/>
              </a:solidFill>
              <a:effectLst>
                <a:glow rad="127000">
                  <a:srgbClr val="221700"/>
                </a:glow>
              </a:effectLst>
            </a:endParaRP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1" y="2405539"/>
            <a:ext cx="6296026" cy="1323439"/>
          </a:xfrm>
          <a:prstGeom prst="rect">
            <a:avLst/>
          </a:prstGeom>
          <a:noFill/>
        </p:spPr>
        <p:txBody>
          <a:bodyPr wrap="square">
            <a:spAutoFit/>
          </a:bodyPr>
          <a:lstStyle/>
          <a:p>
            <a:pPr>
              <a:spcBef>
                <a:spcPts val="600"/>
              </a:spcBef>
            </a:pPr>
            <a:r>
              <a:rPr lang="pt-BR" sz="2000" b="1" dirty="0">
                <a:solidFill>
                  <a:schemeClr val="bg1"/>
                </a:solidFill>
                <a:effectLst>
                  <a:glow rad="127000">
                    <a:srgbClr val="221700"/>
                  </a:glow>
                </a:effectLst>
              </a:rPr>
              <a:t>Paulo nos fornece princípios úteis para melhorar os relacionamentos entre cônjuges, entre pais e filhos, entre senhores e escravos, entre irmãos da igreja e entre crentes e descrentes.</a:t>
            </a:r>
            <a:endParaRPr lang="pt-BR" sz="2000" b="1" noProof="0" dirty="0">
              <a:solidFill>
                <a:schemeClr val="bg1"/>
              </a:solidFill>
              <a:effectLst>
                <a:glow rad="127000">
                  <a:srgbClr val="221700"/>
                </a:glow>
              </a:effectLst>
            </a:endParaRP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223956"/>
            <a:ext cx="6296025" cy="1015663"/>
          </a:xfrm>
          <a:prstGeom prst="rect">
            <a:avLst/>
          </a:prstGeom>
          <a:noFill/>
        </p:spPr>
        <p:txBody>
          <a:bodyPr wrap="square">
            <a:spAutoFit/>
          </a:bodyPr>
          <a:lstStyle/>
          <a:p>
            <a:pPr>
              <a:spcBef>
                <a:spcPts val="600"/>
              </a:spcBef>
            </a:pPr>
            <a:r>
              <a:rPr lang="pt-BR" sz="2000" b="1" dirty="0">
                <a:solidFill>
                  <a:schemeClr val="bg1"/>
                </a:solidFill>
                <a:effectLst>
                  <a:glow rad="127000">
                    <a:srgbClr val="221700"/>
                  </a:glow>
                </a:effectLst>
              </a:rPr>
              <a:t>Relacionamentos causam tensões e discussões. Portanto, deve haver concordância, um acordo geral sobre valores, metas e objetivos.</a:t>
            </a:r>
            <a:endParaRPr lang="pt-BR" sz="2000" b="1" noProof="0" dirty="0">
              <a:solidFill>
                <a:schemeClr val="bg1"/>
              </a:solidFill>
              <a:effectLst>
                <a:glow rad="127000">
                  <a:srgbClr val="221700"/>
                </a:glow>
              </a:effectLst>
            </a:endParaRP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46694"/>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88343"/>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729992"/>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271641"/>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10504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10378440" cy="769441"/>
          </a:xfrm>
          <a:prstGeom prst="rect">
            <a:avLst/>
          </a:prstGeom>
          <a:noFill/>
        </p:spPr>
        <p:txBody>
          <a:bodyPr wrap="square">
            <a:spAutoFit/>
          </a:bodyPr>
          <a:lstStyle/>
          <a:p>
            <a:pPr algn="ctr"/>
            <a:r>
              <a:rPr lang="pt-BR"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RELACIONAMENTOS ENTRE CÔNJUGES</a:t>
            </a:r>
            <a:endParaRPr lang="pt-BR" sz="4400" b="1" noProof="0"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861774"/>
          </a:xfrm>
          <a:prstGeom prst="rect">
            <a:avLst/>
          </a:prstGeom>
          <a:noFill/>
        </p:spPr>
        <p:txBody>
          <a:bodyPr wrap="square">
            <a:spAutoFit/>
          </a:bodyPr>
          <a:lstStyle/>
          <a:p>
            <a:pPr algn="ctr"/>
            <a:r>
              <a:rPr lang="pt-BR"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“Esposas, sejam sujeitas aos seus maridos, como convém ao Senhor. Maridos, amem suas esposas e não sejam duros com elas” </a:t>
            </a:r>
            <a:r>
              <a:rPr lang="pt-BR" sz="1400" b="1" noProof="0"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(Colossenses 3:18-19)</a:t>
            </a:r>
            <a:endParaRPr lang="pt-BR" b="1" noProof="0"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707886"/>
          </a:xfrm>
          <a:prstGeom prst="rect">
            <a:avLst/>
          </a:prstGeom>
          <a:noFill/>
        </p:spPr>
        <p:txBody>
          <a:bodyPr wrap="square" rtlCol="0">
            <a:spAutoFit/>
          </a:bodyPr>
          <a:lstStyle/>
          <a:p>
            <a:pPr>
              <a:spcBef>
                <a:spcPts val="600"/>
              </a:spcBef>
            </a:pPr>
            <a:r>
              <a:rPr lang="pt-BR" sz="2000" b="1" dirty="0"/>
              <a:t>Escritas ao mesmo tempo, as epístolas de Colossenses e Efésios contêm conselhos semelhantes (e complementares) sobre os cônjuges </a:t>
            </a:r>
            <a:r>
              <a:rPr lang="pt-BR" sz="2000" b="1" noProof="0" dirty="0"/>
              <a:t>(Col. 3:18-19; </a:t>
            </a:r>
            <a:r>
              <a:rPr lang="pt-BR" sz="2000" b="1" noProof="0" dirty="0" err="1"/>
              <a:t>Ef</a:t>
            </a:r>
            <a:r>
              <a:rPr lang="pt-BR" sz="2000" b="1" noProof="0" dirty="0"/>
              <a:t>. 5:21-33).</a:t>
            </a: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2881874559"/>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896098" y="5099806"/>
            <a:ext cx="5295902" cy="1631216"/>
          </a:xfrm>
          <a:prstGeom prst="rect">
            <a:avLst/>
          </a:prstGeom>
          <a:noFill/>
        </p:spPr>
        <p:txBody>
          <a:bodyPr wrap="square" rtlCol="0">
            <a:spAutoFit/>
          </a:bodyPr>
          <a:lstStyle/>
          <a:p>
            <a:pPr>
              <a:spcBef>
                <a:spcPts val="600"/>
              </a:spcBef>
            </a:pPr>
            <a:r>
              <a:rPr lang="pt-BR" sz="2000" b="1" dirty="0"/>
              <a:t>Ambos os cônjuges devem trabalhar em equipe, consultar um ao outro e tomar decisões por unanimidade, sendo o marido o líder ideal da família. Cada um deve sempre buscar o bem-estar do outro.</a:t>
            </a:r>
            <a:endParaRPr lang="pt-BR" sz="2000" b="1" noProof="0" dirty="0"/>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9836009" y="596445"/>
            <a:ext cx="2354561" cy="1034771"/>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828799" y="588006"/>
            <a:ext cx="8268511" cy="5339923"/>
          </a:xfrm>
          <a:prstGeom prst="rect">
            <a:avLst/>
          </a:prstGeom>
          <a:noFill/>
        </p:spPr>
        <p:txBody>
          <a:bodyPr wrap="square">
            <a:spAutoFit/>
          </a:bodyPr>
          <a:lstStyle/>
          <a:p>
            <a:pPr>
              <a:spcBef>
                <a:spcPts val="600"/>
              </a:spcBef>
            </a:pPr>
            <a:r>
              <a:rPr lang="pt-BR" sz="2400" b="1" dirty="0">
                <a:latin typeface="Constantia" panose="02030602050306030303" pitchFamily="18" charset="0"/>
              </a:rPr>
              <a:t>“Amem-se antes de exigir que o outro te ame. Cultive o mais nobre em si mesmo e esteja pronto para reconhecer as qualidades boas do outro. Saber que você é valorizado é um estímulo admirável e motivo de satisfação. Simpatia e respeito incentivam a busca pela excelência, e o amor aumenta ao estimular a busca por fins cada vez mais nobres. </a:t>
            </a:r>
            <a:r>
              <a:rPr lang="pt-BR" sz="2400" b="1" noProof="0" dirty="0">
                <a:latin typeface="Constantia" panose="02030602050306030303" pitchFamily="18" charset="0"/>
              </a:rPr>
              <a:t>[…]</a:t>
            </a:r>
          </a:p>
          <a:p>
            <a:pPr>
              <a:spcBef>
                <a:spcPts val="600"/>
              </a:spcBef>
            </a:pPr>
            <a:r>
              <a:rPr lang="pt-BR" sz="2400" b="1" dirty="0">
                <a:latin typeface="Constantia" panose="02030602050306030303" pitchFamily="18" charset="0"/>
              </a:rPr>
              <a:t>A esposa deve respeitar o marido. Ele deve amá-la e cuidá-la: e assim como estão unidos pelo voto matrimonial, assim sua crença em Cristo deve torná-los um só nele. O que poderia ser mais agradável para Deus do que ver aqueles que se casam buscarem juntos aprender sobre Jesus e se tornarem cada vez mais imbuídos de Seu Espírito?"</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E250363D-DF77-43D7-58C3-0D9B90368BFB}"/>
              </a:ext>
            </a:extLst>
          </p:cNvPr>
          <p:cNvSpPr txBox="1"/>
          <p:nvPr/>
        </p:nvSpPr>
        <p:spPr>
          <a:xfrm>
            <a:off x="6699272" y="6018989"/>
            <a:ext cx="3774688" cy="338554"/>
          </a:xfrm>
          <a:prstGeom prst="rect">
            <a:avLst/>
          </a:prstGeom>
          <a:noFill/>
        </p:spPr>
        <p:txBody>
          <a:bodyPr wrap="none" rtlCol="0">
            <a:spAutoFit/>
          </a:bodyPr>
          <a:lstStyle/>
          <a:p>
            <a:pPr algn="r"/>
            <a:r>
              <a:rPr lang="pt-BR" sz="1600" b="1" noProof="0" dirty="0"/>
              <a:t>E. G. W. (O Lar Adventista, págs. 92, 99)</a:t>
            </a:r>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69441"/>
          </a:xfrm>
          <a:prstGeom prst="rect">
            <a:avLst/>
          </a:prstGeom>
          <a:noFill/>
        </p:spPr>
        <p:txBody>
          <a:bodyPr wrap="square">
            <a:spAutoFit/>
          </a:bodyPr>
          <a:lstStyle/>
          <a:p>
            <a:pPr algn="ctr"/>
            <a:r>
              <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RELACIONAMENTOS ENTRE PAIS E FILHOS</a:t>
            </a:r>
            <a:endParaRPr lang="pt-BR" sz="4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B815248-CF51-8488-B757-CCD4FBEB356A}"/>
              </a:ext>
            </a:extLst>
          </p:cNvPr>
          <p:cNvSpPr txBox="1"/>
          <p:nvPr/>
        </p:nvSpPr>
        <p:spPr>
          <a:xfrm>
            <a:off x="1219199" y="656908"/>
            <a:ext cx="10058401" cy="612934"/>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pt-BR" b="1" dirty="0">
                <a:solidFill>
                  <a:schemeClr val="accent6">
                    <a:lumMod val="75000"/>
                  </a:schemeClr>
                </a:solidFill>
                <a:latin typeface="Comic Sans MS" panose="030F0702030302020204" pitchFamily="66" charset="0"/>
              </a:rPr>
              <a:t>“Filhos, obedeçam aos seus pais em tudo, pois isso agrada ao Senhor.</a:t>
            </a:r>
            <a:br>
              <a:rPr lang="pt-BR" b="1" dirty="0">
                <a:solidFill>
                  <a:schemeClr val="accent6">
                    <a:lumMod val="75000"/>
                  </a:schemeClr>
                </a:solidFill>
                <a:latin typeface="Comic Sans MS" panose="030F0702030302020204" pitchFamily="66" charset="0"/>
              </a:rPr>
            </a:br>
            <a:r>
              <a:rPr lang="pt-BR" b="1" dirty="0">
                <a:solidFill>
                  <a:schemeClr val="accent6">
                    <a:lumMod val="75000"/>
                  </a:schemeClr>
                </a:solidFill>
                <a:latin typeface="Comic Sans MS" panose="030F0702030302020204" pitchFamily="66" charset="0"/>
              </a:rPr>
              <a:t>Pais, não exasperem seus filhos, para que não fiquem desanimados” </a:t>
            </a:r>
            <a:r>
              <a:rPr lang="pt-BR" sz="1400" b="1" noProof="0" dirty="0">
                <a:solidFill>
                  <a:schemeClr val="accent6">
                    <a:lumMod val="75000"/>
                  </a:schemeClr>
                </a:solidFill>
                <a:latin typeface="Comic Sans MS" panose="030F0702030302020204" pitchFamily="66" charset="0"/>
              </a:rPr>
              <a:t>(Colossenses 3:20-21)</a:t>
            </a:r>
          </a:p>
        </p:txBody>
      </p:sp>
      <p:sp>
        <p:nvSpPr>
          <p:cNvPr id="6" name="CuadroTexto 5">
            <a:extLst>
              <a:ext uri="{FF2B5EF4-FFF2-40B4-BE49-F238E27FC236}">
                <a16:creationId xmlns:a16="http://schemas.microsoft.com/office/drawing/2014/main" id="{8DA2E0F1-341F-F95F-A2AD-7DFC186AC7FB}"/>
              </a:ext>
            </a:extLst>
          </p:cNvPr>
          <p:cNvSpPr txBox="1"/>
          <p:nvPr/>
        </p:nvSpPr>
        <p:spPr>
          <a:xfrm>
            <a:off x="2436908" y="1495676"/>
            <a:ext cx="7377150" cy="1323439"/>
          </a:xfrm>
          <a:prstGeom prst="rect">
            <a:avLst/>
          </a:prstGeom>
          <a:noFill/>
        </p:spPr>
        <p:txBody>
          <a:bodyPr wrap="square" rtlCol="0">
            <a:spAutoFit/>
          </a:bodyPr>
          <a:lstStyle/>
          <a:p>
            <a:pPr>
              <a:spcBef>
                <a:spcPts val="600"/>
              </a:spcBef>
            </a:pPr>
            <a:r>
              <a:rPr lang="pt-BR" sz="2000" b="1" dirty="0"/>
              <a:t>Na sociedade atual, a palavra "pais" deve ser aplicada tanto a casamentos estabelecidos quanto a famílias monoparentais. Segundo Paulo, uma relação correta não é responsabilidade exclusiva dos pais, mas também dos próprios filhos e filhas.</a:t>
            </a:r>
            <a:endParaRPr lang="pt-BR" sz="2000" b="1" noProof="0" dirty="0"/>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723564005"/>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238124" y="5842337"/>
            <a:ext cx="8669901" cy="1015663"/>
          </a:xfrm>
          <a:prstGeom prst="rect">
            <a:avLst/>
          </a:prstGeom>
          <a:noFill/>
        </p:spPr>
        <p:txBody>
          <a:bodyPr wrap="square" rtlCol="0">
            <a:spAutoFit/>
          </a:bodyPr>
          <a:lstStyle/>
          <a:p>
            <a:pPr>
              <a:spcBef>
                <a:spcPts val="600"/>
              </a:spcBef>
            </a:pPr>
            <a:r>
              <a:rPr lang="pt-BR" sz="2000" b="1" dirty="0"/>
              <a:t>O culto familiar matinal e/ou vespertino é importante para que nossos filhos aprendam sobre Deus e tomem decisões para a vida eterna. E não esqueçamos que nosso exemplo é o maior educador de nossas crianças.</a:t>
            </a:r>
            <a:endParaRPr lang="pt-BR" sz="2000" b="1" noProof="0" dirty="0"/>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279853"/>
            <a:ext cx="9581948" cy="3693319"/>
          </a:xfrm>
          <a:prstGeom prst="rect">
            <a:avLst/>
          </a:prstGeom>
          <a:noFill/>
        </p:spPr>
        <p:txBody>
          <a:bodyPr wrap="square">
            <a:spAutoFit/>
          </a:bodyPr>
          <a:lstStyle/>
          <a:p>
            <a:pPr>
              <a:spcBef>
                <a:spcPts val="600"/>
              </a:spcBef>
            </a:pPr>
            <a:r>
              <a:rPr lang="pt-BR" sz="2600" b="1" dirty="0">
                <a:latin typeface="Constantia" panose="02030602050306030303" pitchFamily="18" charset="0"/>
              </a:rPr>
              <a:t>“Pais, mostrem aos seus filhos que vocês os amam e que querem fazer tudo o que puderem para garantir a felicidade deles. Se você fizer isso, as restrições que precisa impor a eles terão muito mais peso sobre suas jovens inteligências. Governe seus filhos com ternura e compaixão, sempre tendo em mente que "seus anjos no céu sempre veem o rosto do meu Pai que está no céu." Se você quer que os anjos cumpram o ministério que Deus lhes confiou em nome dos seus filhos, coopere com eles fazendo sua parte”</a:t>
            </a:r>
            <a:endParaRPr lang="pt-BR" sz="26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B5B762BA-C788-D472-3775-0B7852ACB104}"/>
              </a:ext>
            </a:extLst>
          </p:cNvPr>
          <p:cNvSpPr txBox="1"/>
          <p:nvPr/>
        </p:nvSpPr>
        <p:spPr>
          <a:xfrm>
            <a:off x="7821755" y="5523170"/>
            <a:ext cx="3459601" cy="338554"/>
          </a:xfrm>
          <a:prstGeom prst="rect">
            <a:avLst/>
          </a:prstGeom>
          <a:noFill/>
        </p:spPr>
        <p:txBody>
          <a:bodyPr wrap="none" rtlCol="0">
            <a:spAutoFit/>
          </a:bodyPr>
          <a:lstStyle/>
          <a:p>
            <a:pPr algn="r"/>
            <a:r>
              <a:rPr lang="pt-BR" sz="1600" b="1" noProof="0" dirty="0"/>
              <a:t>E. G. W. (O Lar Adventista, pág. 172)</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pt-BR"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RELAÇÕES TRABALHISTAS </a:t>
            </a:r>
            <a:endParaRPr lang="pt-BR" sz="4400" b="1" spc="600" noProof="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endParaRP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646331"/>
          </a:xfrm>
          <a:prstGeom prst="rect">
            <a:avLst/>
          </a:prstGeom>
          <a:noFill/>
        </p:spPr>
        <p:txBody>
          <a:bodyPr wrap="square">
            <a:spAutoFit/>
          </a:bodyPr>
          <a:lstStyle/>
          <a:p>
            <a:pPr algn="ctr"/>
            <a:r>
              <a:rPr lang="pt-BR" b="1" dirty="0">
                <a:solidFill>
                  <a:srgbClr val="C9DFF8"/>
                </a:solidFill>
                <a:effectLst>
                  <a:outerShdw blurRad="38100" dist="38100" dir="2700000" algn="tl">
                    <a:srgbClr val="000000">
                      <a:alpha val="43137"/>
                    </a:srgbClr>
                  </a:outerShdw>
                </a:effectLst>
                <a:latin typeface="Comic Sans MS" panose="030F0702030302020204" pitchFamily="66" charset="0"/>
              </a:rPr>
              <a:t>“Servos, obedeçam aos vossos senhores terrenos em todas as coisas, não de olho como aqueles que querem agradar aos homens, mas com um coração sincero, temendo a Deus” </a:t>
            </a:r>
            <a:r>
              <a:rPr lang="pt-BR" sz="1400" b="1" noProof="0" dirty="0">
                <a:solidFill>
                  <a:srgbClr val="C9DFF8"/>
                </a:solidFill>
                <a:effectLst>
                  <a:outerShdw blurRad="38100" dist="38100" dir="2700000" algn="tl">
                    <a:srgbClr val="000000">
                      <a:alpha val="43137"/>
                    </a:srgbClr>
                  </a:outerShdw>
                </a:effectLst>
                <a:latin typeface="Comic Sans MS" panose="030F0702030302020204" pitchFamily="66" charset="0"/>
              </a:rPr>
              <a:t>(Colossenses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pt-BR" sz="2000" b="1" dirty="0">
                <a:solidFill>
                  <a:schemeClr val="bg1"/>
                </a:solidFill>
                <a:effectLst>
                  <a:outerShdw blurRad="38100" dist="38100" dir="2700000" algn="tl">
                    <a:srgbClr val="000000">
                      <a:alpha val="43137"/>
                    </a:srgbClr>
                  </a:outerShdw>
                </a:effectLst>
              </a:rPr>
              <a:t>A relação de servidão que existia na época de Paulo tem pouco a ver com os tipos de escravidão que, infelizmente, ainda existem hoje. Portanto, devemos entender essas dicas no ambiente do chefe/subordinado.</a:t>
            </a:r>
            <a:endParaRPr lang="pt-BR" sz="2000" b="1" noProof="0" dirty="0">
              <a:solidFill>
                <a:schemeClr val="bg1"/>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482148703"/>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pt-BR" sz="2000" b="1" dirty="0"/>
              <a:t>Todos nós, chefes ou subordinados, somos servos (escravos) de Cristo, e O servimos.</a:t>
            </a:r>
            <a:endParaRPr lang="pt-BR" sz="2000" b="1" noProof="0" dirty="0"/>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618689" y="836699"/>
            <a:ext cx="7422204" cy="4970591"/>
          </a:xfrm>
          <a:prstGeom prst="rect">
            <a:avLst/>
          </a:prstGeom>
          <a:noFill/>
        </p:spPr>
        <p:txBody>
          <a:bodyPr wrap="square">
            <a:spAutoFit/>
          </a:bodyPr>
          <a:lstStyle/>
          <a:p>
            <a:pPr>
              <a:spcBef>
                <a:spcPts val="600"/>
              </a:spcBef>
            </a:pPr>
            <a:r>
              <a:rPr lang="pt-BR" sz="2400" b="1" dirty="0">
                <a:latin typeface="Constantia" panose="02030602050306030303" pitchFamily="18" charset="0"/>
              </a:rPr>
              <a:t>“Não era obra do apóstolo derrubar arbitrariamente ou de forma repentina a ordem estabelecida na sociedade. Tentar isso teria impedido o sucesso do evangelho. Mas ele ensinou princípios que feriram a própria base da escravidão, que, se implementados, certamente minariam todo o sistema. </a:t>
            </a:r>
            <a:r>
              <a:rPr lang="pt-BR" sz="2400" b="1" noProof="0" dirty="0">
                <a:latin typeface="Constantia" panose="02030602050306030303" pitchFamily="18" charset="0"/>
              </a:rPr>
              <a:t>[…]</a:t>
            </a:r>
          </a:p>
          <a:p>
            <a:pPr>
              <a:spcBef>
                <a:spcPts val="600"/>
              </a:spcBef>
            </a:pPr>
            <a:r>
              <a:rPr lang="pt-BR" sz="2400" b="1" dirty="0">
                <a:latin typeface="Constantia" panose="02030602050306030303" pitchFamily="18" charset="0"/>
              </a:rPr>
              <a:t>O cristianismo forma um forte vínculo de união entre mestre e escravo, rei e súdito, ministro do evangelho e pecador caído que encontrou em Cristo a purificação do pecado. Foram lavados no mesmo sangue, feitos vivos pelo mesmo Espírito; e são feitos um em Cristo Jesus”</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2EE840B5-BFB2-9988-7FE4-5AB517476277}"/>
              </a:ext>
            </a:extLst>
          </p:cNvPr>
          <p:cNvSpPr txBox="1"/>
          <p:nvPr/>
        </p:nvSpPr>
        <p:spPr>
          <a:xfrm>
            <a:off x="7725434" y="6021301"/>
            <a:ext cx="3315459" cy="338554"/>
          </a:xfrm>
          <a:prstGeom prst="rect">
            <a:avLst/>
          </a:prstGeom>
          <a:noFill/>
        </p:spPr>
        <p:txBody>
          <a:bodyPr wrap="none" rtlCol="0">
            <a:spAutoFit/>
          </a:bodyPr>
          <a:lstStyle/>
          <a:p>
            <a:pPr algn="r"/>
            <a:r>
              <a:rPr lang="pt-BR" sz="1600" b="1" noProof="0" dirty="0"/>
              <a:t>E. G. W. (Atos apóstolos, pág. 367)</a:t>
            </a:r>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642</TotalTime>
  <Words>1693</Words>
  <Application>Microsoft Office PowerPoint</Application>
  <PresentationFormat>Panorámica</PresentationFormat>
  <Paragraphs>78</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Constantia</vt:lpstr>
      <vt:lpstr>Calibri</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87</cp:revision>
  <dcterms:created xsi:type="dcterms:W3CDTF">2026-02-06T07:46:31Z</dcterms:created>
  <dcterms:modified xsi:type="dcterms:W3CDTF">2026-03-19T07:58:20Z</dcterms:modified>
</cp:coreProperties>
</file>