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326" r:id="rId4"/>
    <p:sldId id="327" r:id="rId5"/>
    <p:sldId id="331" r:id="rId6"/>
    <p:sldId id="332" r:id="rId7"/>
    <p:sldId id="335" r:id="rId8"/>
    <p:sldId id="336" r:id="rId9"/>
    <p:sldId id="337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  <p:embeddedFont>
      <p:font typeface="Impact" panose="020B0806030902050204" pitchFamily="34" charset="0"/>
      <p:regular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839"/>
    <a:srgbClr val="62FDBD"/>
    <a:srgbClr val="181A5D"/>
    <a:srgbClr val="003480"/>
    <a:srgbClr val="2E4C88"/>
    <a:srgbClr val="C9F3FE"/>
    <a:srgbClr val="C9FED0"/>
    <a:srgbClr val="2B591E"/>
    <a:srgbClr val="FFE7D9"/>
    <a:srgbClr val="F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90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 emissários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pt-BR" sz="2000" b="1" noProof="0" dirty="0" err="1"/>
            <a:t>Tíquico</a:t>
          </a:r>
          <a:r>
            <a:rPr lang="pt-BR" sz="2000" b="1" noProof="0" dirty="0"/>
            <a:t> e Onésimo (Colossenses 4:7-9)</a:t>
          </a:r>
          <a:endParaRPr lang="pt-BR" sz="2000" noProof="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Aqueles da circuncisão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pt-BR" sz="2000" b="1" noProof="0" dirty="0"/>
            <a:t>Aristarco, Marcos e Jesus (Colossenses 4:10-11)</a:t>
          </a:r>
          <a:endParaRPr lang="pt-BR" sz="2000" noProof="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instrutor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pt-BR" sz="2000" b="1" noProof="0" dirty="0" err="1"/>
            <a:t>Epafras</a:t>
          </a:r>
          <a:r>
            <a:rPr lang="pt-BR" sz="2000" b="1" noProof="0" dirty="0"/>
            <a:t> (Colossenses 4:12-13)</a:t>
          </a:r>
          <a:endParaRPr lang="pt-BR" sz="2000" noProof="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amado e o mundano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pt-BR" sz="2000" b="1" noProof="0" dirty="0"/>
            <a:t>Lucas e </a:t>
          </a:r>
          <a:r>
            <a:rPr lang="pt-BR" sz="2000" b="1" noProof="0" dirty="0" err="1"/>
            <a:t>Demas</a:t>
          </a:r>
          <a:r>
            <a:rPr lang="pt-BR" sz="2000" b="1" noProof="0" dirty="0"/>
            <a:t> (Colossenses 4:14)</a:t>
          </a:r>
          <a:endParaRPr lang="pt-BR" sz="2000" noProof="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Líderes da Igreja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pt-BR" sz="2000" b="1" noProof="0" dirty="0"/>
            <a:t>Ninfas e </a:t>
          </a:r>
          <a:r>
            <a:rPr lang="pt-BR" sz="2000" b="1" noProof="0" dirty="0" err="1"/>
            <a:t>Árquipo</a:t>
          </a:r>
          <a:r>
            <a:rPr lang="pt-BR" sz="2000" b="1" noProof="0" dirty="0"/>
            <a:t> (Colossenses 4:16-18)</a:t>
          </a:r>
          <a:endParaRPr lang="pt-BR" sz="2000" noProof="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pt-BR" sz="2400" b="1" spc="300" noProof="0" dirty="0">
              <a:solidFill>
                <a:schemeClr val="tx1"/>
              </a:solidFill>
            </a:rPr>
            <a:t>ARISTARCO</a:t>
          </a: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r>
            <a:rPr lang="pt-BR" sz="1800" b="1" noProof="0" dirty="0"/>
            <a:t>Era natural de Tessalônica (Atos 27:2). Ele teve problemas durante a onda de fúria em Éfeso (Atos 19:29). Ele acompanhou Paulo para entregar a oferta em Jerusalém.—Atos 20:4. Foi preso com Paulo em Roma e enviou saudações aos colossenses e a Filemon(Col. 4:10; </a:t>
          </a:r>
          <a:r>
            <a:rPr lang="pt-BR" sz="1800" b="1" noProof="0" dirty="0" err="1"/>
            <a:t>Flm</a:t>
          </a:r>
          <a:r>
            <a:rPr lang="pt-BR" sz="1800" b="1" noProof="0" dirty="0"/>
            <a:t>. 1:24)</a:t>
          </a:r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pt-BR" sz="2400" b="1" spc="3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r>
            <a:rPr lang="pt-BR" sz="1800" b="1" noProof="0" dirty="0"/>
            <a:t>Sobrinho do primeiro companheiro de Paulo, Barnabé, ele abandonou a missão na </a:t>
          </a:r>
          <a:r>
            <a:rPr lang="pt-BR" sz="1800" b="1" noProof="0" dirty="0" err="1"/>
            <a:t>Panfilia</a:t>
          </a:r>
          <a:r>
            <a:rPr lang="pt-BR" sz="1800" b="1" noProof="0" dirty="0"/>
            <a:t>, e Paulo recusou-se a levá-lo na segunda viagem (Atos 15:37-38). Ele acompanhou seu tio e tornou-se um evangelista útil para Paulo (At. 15:39; 2 </a:t>
          </a:r>
          <a:r>
            <a:rPr lang="pt-BR" sz="1800" b="1" noProof="0" dirty="0" err="1"/>
            <a:t>Tm</a:t>
          </a:r>
          <a:r>
            <a:rPr lang="pt-BR" sz="1800" b="1" noProof="0" dirty="0"/>
            <a:t>. 4:11). Pedro o tratou como um filho (1 Pe.5:13). Ele foi o autor do Evangelho de Marcos</a:t>
          </a:r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r>
            <a:rPr lang="pt-BR" sz="1800" b="1" noProof="0" dirty="0"/>
            <a:t>Só sabemos dele que era judeu e que era conhecido pelo apelido "Justo" (Col. 4:11)</a:t>
          </a:r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pt-BR" sz="2400" b="1" spc="0" noProof="0" dirty="0">
              <a:solidFill>
                <a:schemeClr val="tx1"/>
              </a:solidFill>
            </a:rPr>
            <a:t>JESUS</a:t>
          </a: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47830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2200000" custLinFactNeighborX="-2234592" custLinFactNeighborY="804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308980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92003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r>
            <a:rPr lang="pt-BR" sz="2000" b="1" noProof="0" dirty="0"/>
            <a:t>Instruiu a igreja em Colossos, tornando o evangelho amplamente conhecido por eles (Col. 1:7). Paulo o apresenta com três títulos: "amado companheiro de serviço"; "servo de Cristo"; e "companheiro de prisão" (Col. 1:7; 4:12; </a:t>
          </a:r>
          <a:r>
            <a:rPr lang="pt-BR" sz="2000" b="1" noProof="0" dirty="0" err="1"/>
            <a:t>Flm</a:t>
          </a:r>
          <a:r>
            <a:rPr lang="pt-BR" sz="2000" b="1" noProof="0" dirty="0"/>
            <a:t>. 1:23)</a:t>
          </a:r>
          <a:endParaRPr lang="pt-BR" sz="2000" noProof="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Que estejam firmes</a:t>
          </a:r>
          <a:endParaRPr lang="pt-BR" sz="2000" noProof="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devem permanecer inamovíveis, especialmente diante das armadilhas do inimigo</a:t>
          </a:r>
          <a:b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6:11)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Que sejam perfeitos</a:t>
          </a:r>
          <a:endParaRPr lang="pt-BR" sz="2000" noProof="0" dirty="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Essa perfeição é alcançada com amor abnegado (Mateus 5:44, 48), embora sempre seja cultivada nela 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3:12)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Que estejam completos</a:t>
          </a:r>
          <a:endParaRPr lang="pt-BR" sz="2000" noProof="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preenchidos com tudo o que somos capazes de receber de Deus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pt-BR" sz="2400" b="1" noProof="0" dirty="0">
              <a:solidFill>
                <a:schemeClr val="accent2">
                  <a:lumMod val="50000"/>
                </a:schemeClr>
              </a:solidFill>
            </a:rPr>
            <a:t>LUCAS</a:t>
          </a: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r>
            <a:rPr lang="pt-BR" sz="2000" b="1" noProof="0" dirty="0"/>
            <a:t>Autor do Evangelho de Lucas e dos Atos dos Apóstolos, ele é considerado o biógrafo de Paulo (Lucas 1:1-4; Atos 1:1). Médico de profissão, Paulo o chama de "amado". Ele permaneceu com Paulo até sua morte (2Ti. 4:11)</a:t>
          </a:r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pt-BR" sz="2400" b="1" noProof="0" dirty="0">
              <a:solidFill>
                <a:schemeClr val="accent4">
                  <a:lumMod val="50000"/>
                </a:schemeClr>
              </a:solidFill>
            </a:rPr>
            <a:t>DEMAS</a:t>
          </a: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pt-BR" sz="2000" b="1" kern="1200" noProof="0" dirty="0"/>
            <a:t>Ele foi colaborador de Paulo durante sua primeira prisão em Roma (Fil. 1:24). No entanto, durante sua última prisão, ele abandonou Paulo "amando este mundo"(2Ti. 4:10)</a:t>
          </a:r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48270" custLinFactNeighborX="25951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589459" custLinFactNeighborX="6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48270" custLinFactNeighborX="25132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589459" custLinFactNeighborX="6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Ninfas só sabemos que ela liderava uma igreja na cidade de Laodiceia. Nem sabemos se ela era homem ou mulher, já que alguns manuscritos dizem "casa dele", outros "casa deles" e outros – mais – "casa dela"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Filho de Filemon, natural de Colossos, foi em certo momento companheiro de Paulo (Fil. 1:1-2). Paulo pede que ele continue trabalhando no ministério (como diácono, pastor ou presbítero da igreja em Colossos)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308519"/>
          <a:ext cx="6919059" cy="8505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 err="1"/>
            <a:t>Tíquico</a:t>
          </a:r>
          <a:r>
            <a:rPr lang="pt-BR" sz="2000" b="1" kern="1200" noProof="0" dirty="0"/>
            <a:t> e Onésimo (Colossenses 4:7-9)</a:t>
          </a:r>
          <a:endParaRPr lang="pt-BR" sz="2000" kern="1200" noProof="0" dirty="0"/>
        </a:p>
      </dsp:txBody>
      <dsp:txXfrm>
        <a:off x="0" y="308519"/>
        <a:ext cx="6919059" cy="850500"/>
      </dsp:txXfrm>
    </dsp:sp>
    <dsp:sp modelId="{C16A1F59-2B17-40D4-9031-15B79F27600D}">
      <dsp:nvSpPr>
        <dsp:cNvPr id="0" name=""/>
        <dsp:cNvSpPr/>
      </dsp:nvSpPr>
      <dsp:spPr>
        <a:xfrm>
          <a:off x="345952" y="13319"/>
          <a:ext cx="4843341" cy="5904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 emissários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42140"/>
        <a:ext cx="4785699" cy="532758"/>
      </dsp:txXfrm>
    </dsp:sp>
    <dsp:sp modelId="{6B625139-16CA-4A7C-97AC-B8D051656ED2}">
      <dsp:nvSpPr>
        <dsp:cNvPr id="0" name=""/>
        <dsp:cNvSpPr/>
      </dsp:nvSpPr>
      <dsp:spPr>
        <a:xfrm>
          <a:off x="0" y="1562219"/>
          <a:ext cx="6919059" cy="85050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Aristarco, Marcos e Jesus (Colossenses 4:10-11)</a:t>
          </a:r>
          <a:endParaRPr lang="pt-BR" sz="2000" kern="1200" noProof="0" dirty="0"/>
        </a:p>
      </dsp:txBody>
      <dsp:txXfrm>
        <a:off x="0" y="1562219"/>
        <a:ext cx="6919059" cy="850500"/>
      </dsp:txXfrm>
    </dsp:sp>
    <dsp:sp modelId="{22D2FB56-E614-4AE2-A667-F415ABDCE382}">
      <dsp:nvSpPr>
        <dsp:cNvPr id="0" name=""/>
        <dsp:cNvSpPr/>
      </dsp:nvSpPr>
      <dsp:spPr>
        <a:xfrm>
          <a:off x="345952" y="1267019"/>
          <a:ext cx="4843341" cy="59040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Aqueles da circuncisão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1295840"/>
        <a:ext cx="4785699" cy="532758"/>
      </dsp:txXfrm>
    </dsp:sp>
    <dsp:sp modelId="{5781F004-5181-4BE4-A36D-2DB88AE093E6}">
      <dsp:nvSpPr>
        <dsp:cNvPr id="0" name=""/>
        <dsp:cNvSpPr/>
      </dsp:nvSpPr>
      <dsp:spPr>
        <a:xfrm>
          <a:off x="0" y="2815919"/>
          <a:ext cx="6919059" cy="8505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 err="1"/>
            <a:t>Epafras</a:t>
          </a:r>
          <a:r>
            <a:rPr lang="pt-BR" sz="2000" b="1" kern="1200" noProof="0" dirty="0"/>
            <a:t> (Colossenses 4:12-13)</a:t>
          </a:r>
          <a:endParaRPr lang="pt-BR" sz="2000" kern="1200" noProof="0" dirty="0"/>
        </a:p>
      </dsp:txBody>
      <dsp:txXfrm>
        <a:off x="0" y="2815919"/>
        <a:ext cx="6919059" cy="850500"/>
      </dsp:txXfrm>
    </dsp:sp>
    <dsp:sp modelId="{C0EBFF40-79BF-43FC-B422-5C88725CB91B}">
      <dsp:nvSpPr>
        <dsp:cNvPr id="0" name=""/>
        <dsp:cNvSpPr/>
      </dsp:nvSpPr>
      <dsp:spPr>
        <a:xfrm>
          <a:off x="345952" y="2520719"/>
          <a:ext cx="4843341" cy="59040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instrutor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2549540"/>
        <a:ext cx="4785699" cy="532758"/>
      </dsp:txXfrm>
    </dsp:sp>
    <dsp:sp modelId="{A6DA711B-BA5E-47CF-956E-581AAE891300}">
      <dsp:nvSpPr>
        <dsp:cNvPr id="0" name=""/>
        <dsp:cNvSpPr/>
      </dsp:nvSpPr>
      <dsp:spPr>
        <a:xfrm>
          <a:off x="0" y="4069619"/>
          <a:ext cx="6919059" cy="8505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Lucas e </a:t>
          </a:r>
          <a:r>
            <a:rPr lang="pt-BR" sz="2000" b="1" kern="1200" noProof="0" dirty="0" err="1"/>
            <a:t>Demas</a:t>
          </a:r>
          <a:r>
            <a:rPr lang="pt-BR" sz="2000" b="1" kern="1200" noProof="0" dirty="0"/>
            <a:t> (Colossenses 4:14)</a:t>
          </a:r>
          <a:endParaRPr lang="pt-BR" sz="2000" kern="1200" noProof="0" dirty="0"/>
        </a:p>
      </dsp:txBody>
      <dsp:txXfrm>
        <a:off x="0" y="4069619"/>
        <a:ext cx="6919059" cy="850500"/>
      </dsp:txXfrm>
    </dsp:sp>
    <dsp:sp modelId="{316719C4-FD02-40A5-AA12-5214560F0185}">
      <dsp:nvSpPr>
        <dsp:cNvPr id="0" name=""/>
        <dsp:cNvSpPr/>
      </dsp:nvSpPr>
      <dsp:spPr>
        <a:xfrm>
          <a:off x="345952" y="3774419"/>
          <a:ext cx="4843341" cy="59040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amado e o mundano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3803240"/>
        <a:ext cx="4785699" cy="532758"/>
      </dsp:txXfrm>
    </dsp:sp>
    <dsp:sp modelId="{6A217529-102B-491E-A3EE-4D5A3C66E700}">
      <dsp:nvSpPr>
        <dsp:cNvPr id="0" name=""/>
        <dsp:cNvSpPr/>
      </dsp:nvSpPr>
      <dsp:spPr>
        <a:xfrm>
          <a:off x="0" y="5323319"/>
          <a:ext cx="6919059" cy="8505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Ninfas e </a:t>
          </a:r>
          <a:r>
            <a:rPr lang="pt-BR" sz="2000" b="1" kern="1200" noProof="0" dirty="0" err="1"/>
            <a:t>Árquipo</a:t>
          </a:r>
          <a:r>
            <a:rPr lang="pt-BR" sz="2000" b="1" kern="1200" noProof="0" dirty="0"/>
            <a:t> (Colossenses 4:16-18)</a:t>
          </a:r>
          <a:endParaRPr lang="pt-BR" sz="2000" kern="1200" noProof="0" dirty="0"/>
        </a:p>
      </dsp:txBody>
      <dsp:txXfrm>
        <a:off x="0" y="5323319"/>
        <a:ext cx="6919059" cy="850500"/>
      </dsp:txXfrm>
    </dsp:sp>
    <dsp:sp modelId="{17887DA2-8E83-468E-8B4D-F8A5875DF4ED}">
      <dsp:nvSpPr>
        <dsp:cNvPr id="0" name=""/>
        <dsp:cNvSpPr/>
      </dsp:nvSpPr>
      <dsp:spPr>
        <a:xfrm>
          <a:off x="345952" y="5028119"/>
          <a:ext cx="4843341" cy="5904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Líderes da Igreja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5056940"/>
        <a:ext cx="4785699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748042"/>
          <a:ext cx="0" cy="306219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660677" y="776917"/>
          <a:ext cx="2684973" cy="1377988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7455" y="2201382"/>
          <a:ext cx="3991415" cy="1582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Era natural de Tessalônica (Atos 27:2). Ele teve problemas durante a onda de fúria em Éfeso (Atos 19:29). Ele acompanhou Paulo para entregar a oferta em Jerusalém.—Atos 20:4. Foi preso com Paulo em Roma e enviou saudações aos colossenses e a Filemon(Col. 4:10; </a:t>
          </a:r>
          <a:r>
            <a:rPr lang="pt-BR" sz="1800" b="1" kern="1200" noProof="0" dirty="0" err="1"/>
            <a:t>Flm</a:t>
          </a:r>
          <a:r>
            <a:rPr lang="pt-BR" sz="1800" b="1" kern="1200" noProof="0" dirty="0"/>
            <a:t>. 1:24)</a:t>
          </a:r>
        </a:p>
      </dsp:txBody>
      <dsp:txXfrm>
        <a:off x="7455" y="2201382"/>
        <a:ext cx="3991415" cy="1582135"/>
      </dsp:txXfrm>
    </dsp:sp>
    <dsp:sp modelId="{420DB18E-EE8B-4D19-B5F0-DE3A04EC8B31}">
      <dsp:nvSpPr>
        <dsp:cNvPr id="0" name=""/>
        <dsp:cNvSpPr/>
      </dsp:nvSpPr>
      <dsp:spPr>
        <a:xfrm>
          <a:off x="61" y="407798"/>
          <a:ext cx="3926757" cy="3402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spc="300" noProof="0" dirty="0">
              <a:solidFill>
                <a:schemeClr val="tx1"/>
              </a:solidFill>
            </a:rPr>
            <a:t>ARISTARCO</a:t>
          </a:r>
        </a:p>
      </dsp:txBody>
      <dsp:txXfrm>
        <a:off x="61" y="407798"/>
        <a:ext cx="3926757" cy="340244"/>
      </dsp:txXfrm>
    </dsp:sp>
    <dsp:sp modelId="{06E7AA2C-0ADD-4BF7-A908-55D4541A8284}">
      <dsp:nvSpPr>
        <dsp:cNvPr id="0" name=""/>
        <dsp:cNvSpPr/>
      </dsp:nvSpPr>
      <dsp:spPr>
        <a:xfrm>
          <a:off x="4508130" y="772662"/>
          <a:ext cx="0" cy="306219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652431" y="776917"/>
          <a:ext cx="2684973" cy="1377988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506785" y="2201382"/>
          <a:ext cx="4976264" cy="1582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Sobrinho do primeiro companheiro de Paulo, Barnabé, ele abandonou a missão na </a:t>
          </a:r>
          <a:r>
            <a:rPr lang="pt-BR" sz="1800" b="1" kern="1200" noProof="0" dirty="0" err="1"/>
            <a:t>Panfilia</a:t>
          </a:r>
          <a:r>
            <a:rPr lang="pt-BR" sz="1800" b="1" kern="1200" noProof="0" dirty="0"/>
            <a:t>, e Paulo recusou-se a levá-lo na segunda viagem (Atos 15:37-38). Ele acompanhou seu tio e tornou-se um evangelista útil para Paulo (At. 15:39; 2 </a:t>
          </a:r>
          <a:r>
            <a:rPr lang="pt-BR" sz="1800" b="1" kern="1200" noProof="0" dirty="0" err="1"/>
            <a:t>Tm</a:t>
          </a:r>
          <a:r>
            <a:rPr lang="pt-BR" sz="1800" b="1" kern="1200" noProof="0" dirty="0"/>
            <a:t>. 4:11). Pedro o tratou como um filho (1 Pe.5:13). Ele foi o autor do Evangelho de Marcos</a:t>
          </a:r>
        </a:p>
      </dsp:txBody>
      <dsp:txXfrm>
        <a:off x="4506785" y="2201382"/>
        <a:ext cx="4976264" cy="1582135"/>
      </dsp:txXfrm>
    </dsp:sp>
    <dsp:sp modelId="{CCAFA9B2-8601-4C27-BC07-800636056FEF}">
      <dsp:nvSpPr>
        <dsp:cNvPr id="0" name=""/>
        <dsp:cNvSpPr/>
      </dsp:nvSpPr>
      <dsp:spPr>
        <a:xfrm>
          <a:off x="4471386" y="407798"/>
          <a:ext cx="4967615" cy="34024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spc="3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sp:txBody>
      <dsp:txXfrm>
        <a:off x="4471386" y="407798"/>
        <a:ext cx="4967615" cy="340244"/>
      </dsp:txXfrm>
    </dsp:sp>
    <dsp:sp modelId="{3CB5703F-7FED-47A1-ABF0-E52E1ABC6CAA}">
      <dsp:nvSpPr>
        <dsp:cNvPr id="0" name=""/>
        <dsp:cNvSpPr/>
      </dsp:nvSpPr>
      <dsp:spPr>
        <a:xfrm>
          <a:off x="9955565" y="748042"/>
          <a:ext cx="0" cy="306219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10040626" y="776917"/>
          <a:ext cx="1610545" cy="1377988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976228" y="2191605"/>
          <a:ext cx="1739341" cy="1582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Só sabemos dele que era judeu e que era conhecido pelo apelido "Justo" (Col. 4:11)</a:t>
          </a:r>
        </a:p>
      </dsp:txBody>
      <dsp:txXfrm>
        <a:off x="9976228" y="2191605"/>
        <a:ext cx="1739341" cy="1582135"/>
      </dsp:txXfrm>
    </dsp:sp>
    <dsp:sp modelId="{2FD56DAB-68DA-4763-BCE7-531A892BE78F}">
      <dsp:nvSpPr>
        <dsp:cNvPr id="0" name=""/>
        <dsp:cNvSpPr/>
      </dsp:nvSpPr>
      <dsp:spPr>
        <a:xfrm>
          <a:off x="9955565" y="407798"/>
          <a:ext cx="1701220" cy="3402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spc="0" noProof="0" dirty="0">
              <a:solidFill>
                <a:schemeClr val="tx1"/>
              </a:solidFill>
            </a:rPr>
            <a:t>JESUS</a:t>
          </a:r>
        </a:p>
      </dsp:txBody>
      <dsp:txXfrm>
        <a:off x="9955565" y="407798"/>
        <a:ext cx="1701220" cy="3402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3121" y="369650"/>
          <a:ext cx="4465897" cy="273828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3121" y="3051135"/>
          <a:ext cx="4465897" cy="165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Instruiu a igreja em Colossos, tornando o evangelho amplamente conhecido por eles (Col. 1:7). Paulo o apresenta com três títulos: "amado companheiro de serviço"; "servo de Cristo"; e "companheiro de prisão" (Col. 1:7; 4:12; </a:t>
          </a:r>
          <a:r>
            <a:rPr lang="pt-BR" sz="2000" b="1" kern="1200" noProof="0" dirty="0" err="1"/>
            <a:t>Flm</a:t>
          </a:r>
          <a:r>
            <a:rPr lang="pt-BR" sz="2000" b="1" kern="1200" noProof="0" dirty="0"/>
            <a:t>. 1:23)</a:t>
          </a:r>
          <a:endParaRPr lang="pt-BR" sz="2000" kern="1200" noProof="0" dirty="0"/>
        </a:p>
      </dsp:txBody>
      <dsp:txXfrm>
        <a:off x="3121" y="3051135"/>
        <a:ext cx="4465897" cy="1656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Que estejam firmes</a:t>
          </a:r>
          <a:endParaRPr lang="pt-BR" sz="2000" kern="1200" noProof="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devem permanecer inamovíveis, especialmente diante das armadilhas do inimigo</a:t>
          </a:r>
          <a:b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6:11)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Que sejam perfeitos</a:t>
          </a:r>
          <a:endParaRPr lang="pt-BR" sz="2000" kern="1200" noProof="0" dirty="0"/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Essa perfeição é alcançada com amor abnegado (Mateus 5:44, 48), embora sempre seja cultivada nela 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3:12)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Que estejam completos</a:t>
          </a:r>
          <a:endParaRPr lang="pt-BR" sz="2000" kern="1200" noProof="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preenchidos com tudo o que somos capazes de receber de Deus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293050" y="3204456"/>
          <a:ext cx="123165" cy="227953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181437" y="3204456"/>
          <a:ext cx="3203347" cy="2279537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181437" y="276157"/>
          <a:ext cx="3203347" cy="2279537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293050" y="276157"/>
          <a:ext cx="123165" cy="227953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58460" y="3021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277446" y="2179697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accent2">
                  <a:lumMod val="50000"/>
                </a:schemeClr>
              </a:solidFill>
            </a:rPr>
            <a:t>LUCAS</a:t>
          </a:r>
        </a:p>
      </dsp:txBody>
      <dsp:txXfrm>
        <a:off x="277446" y="2179697"/>
        <a:ext cx="2954945" cy="270583"/>
      </dsp:txXfrm>
    </dsp:sp>
    <dsp:sp modelId="{6FDA5621-7295-456D-8BDF-809D3107DCE3}">
      <dsp:nvSpPr>
        <dsp:cNvPr id="0" name=""/>
        <dsp:cNvSpPr/>
      </dsp:nvSpPr>
      <dsp:spPr>
        <a:xfrm>
          <a:off x="3527425" y="173669"/>
          <a:ext cx="3636001" cy="227953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Autor do Evangelho de Lucas e dos Atos dos Apóstolos, ele é considerado o biógrafo de Paulo (Lucas 1:1-4; Atos 1:1). Médico de profissão, Paulo o chama de "amado". Ele permaneceu com Paulo até sua morte (2Ti. 4:11)</a:t>
          </a:r>
        </a:p>
      </dsp:txBody>
      <dsp:txXfrm>
        <a:off x="3527425" y="173669"/>
        <a:ext cx="3636001" cy="2279537"/>
      </dsp:txXfrm>
    </dsp:sp>
    <dsp:sp modelId="{E10F3862-0404-4E3B-B661-A2D060F03318}">
      <dsp:nvSpPr>
        <dsp:cNvPr id="0" name=""/>
        <dsp:cNvSpPr/>
      </dsp:nvSpPr>
      <dsp:spPr>
        <a:xfrm>
          <a:off x="58460" y="2931320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287168" y="5107995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accent4">
                  <a:lumMod val="50000"/>
                </a:schemeClr>
              </a:solidFill>
            </a:rPr>
            <a:t>DEMAS</a:t>
          </a:r>
        </a:p>
      </dsp:txBody>
      <dsp:txXfrm>
        <a:off x="287168" y="5107995"/>
        <a:ext cx="2954945" cy="270583"/>
      </dsp:txXfrm>
    </dsp:sp>
    <dsp:sp modelId="{2925429F-F028-493B-81E8-3D46E970EC4F}">
      <dsp:nvSpPr>
        <dsp:cNvPr id="0" name=""/>
        <dsp:cNvSpPr/>
      </dsp:nvSpPr>
      <dsp:spPr>
        <a:xfrm>
          <a:off x="3515431" y="3155286"/>
          <a:ext cx="3636001" cy="227953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Ele foi colaborador de Paulo durante sua primeira prisão em Roma (Fil. 1:24). No entanto, durante sua última prisão, ele abandonou Paulo "amando este mundo"(2Ti. 4:10)</a:t>
          </a:r>
        </a:p>
      </dsp:txBody>
      <dsp:txXfrm>
        <a:off x="3515431" y="3155286"/>
        <a:ext cx="3636001" cy="22795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Ninfas só sabemos que ela liderava uma igreja na cidade de Laodiceia. Nem sabemos se ela era homem ou mulher, já que alguns manuscritos dizem "casa dele", outros "casa deles" e outros – mais – "casa dela"</a:t>
          </a:r>
        </a:p>
      </dsp:txBody>
      <dsp:txXfrm rot="10800000">
        <a:off x="204087" y="2455547"/>
        <a:ext cx="3318134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Filho de Filemon, natural de Colossos, foi em certo momento companheiro de Paulo (Fil. 1:1-2). Paulo pede que ele continue trabalhando no ministério (como diácono, pastor ou presbítero da igreja em Colossos)</a:t>
          </a: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339F2-726F-49D7-AEC2-526AD3DF7FA6}" type="datetimeFigureOut">
              <a:rPr lang="pt-BR" smtClean="0"/>
              <a:t>19/03/2026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13ED5-A9B9-47F9-BE3A-BA4625F524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67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13ED5-A9B9-47F9-BE3A-BA4625F5247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70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8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1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1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56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7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4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38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9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1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42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8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9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9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8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46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4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1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5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34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32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8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6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9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7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2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6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0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201FEF-D8D9-449B-9593-B53BC3CA0FCD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53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99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PERMANECENDO NA VONTADE </a:t>
            </a:r>
            <a:br>
              <a:rPr lang="pt-BR" sz="6000" b="1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pt-BR" sz="6000" b="1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 DEUS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8857947" y="6519446"/>
            <a:ext cx="3334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13 para 28 de março de 2026</a:t>
            </a:r>
          </a:p>
        </p:txBody>
      </p:sp>
    </p:spTree>
    <p:extLst>
      <p:ext uri="{BB962C8B-B14F-4D97-AF65-F5344CB8AC3E}">
        <p14:creationId xmlns:p14="http://schemas.microsoft.com/office/powerpoint/2010/main" val="83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46474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pt-BR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“Agradeça por tudo, pois essa é a vontade de Deus para você em Cristo Jesus”</a:t>
            </a:r>
            <a:endParaRPr kumimoji="0" lang="pt-BR" sz="4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1 Tessalonicenses 5:18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005137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14662" y="0"/>
            <a:ext cx="7177338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5873492"/>
              </p:ext>
            </p:extLst>
          </p:nvPr>
        </p:nvGraphicFramePr>
        <p:xfrm>
          <a:off x="5111015" y="335431"/>
          <a:ext cx="6919059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85725" y="9525"/>
            <a:ext cx="491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trabalhou com diversos colegas de trabalho e reconheceu o trabalho daqueles que se dedicavam a manter e fortalecer as igrejas de coração.</a:t>
            </a:r>
            <a:endParaRPr lang="pt-BR" sz="2000" b="1" noProof="0" dirty="0"/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85725" y="2628513"/>
            <a:ext cx="49194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também intervém o fervoroso desejo de </a:t>
            </a:r>
            <a:r>
              <a:rPr lang="pt-BR" sz="2000" b="1" dirty="0" err="1"/>
              <a:t>Epafras</a:t>
            </a:r>
            <a:r>
              <a:rPr lang="pt-BR" sz="2000" b="1" dirty="0"/>
              <a:t>: "que você seja firme, perfeito e completo em tudo o que Deus quiser." </a:t>
            </a:r>
            <a:r>
              <a:rPr lang="pt-BR" sz="2000" b="1" noProof="0" dirty="0"/>
              <a:t>(Col. 4:12).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85725" y="1319019"/>
            <a:ext cx="49289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final da carta aos Colossenses, Paulo envia saudações de seus colegas de trabalho e saúda os fiéis irmãos de Colossos.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3969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OS EMISSÁRIOS</a:t>
            </a:r>
            <a:endParaRPr lang="pt-BR" sz="2800" b="1" spc="5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4345857" y="125056"/>
            <a:ext cx="78461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“Tudo o que me diz respeito, </a:t>
            </a:r>
            <a:r>
              <a:rPr lang="pt-BR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Tíquico</a:t>
            </a:r>
            <a:r>
              <a:rPr lang="pt-B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irmão amado, ministro fiel e companheiro servo no Senhor, vai te contar [...] com Onésimo, irmão amado e fiel, que é um de vocês. Tudo que acontecer aqui, eles vão te avisar” </a:t>
            </a:r>
            <a:r>
              <a:rPr lang="pt-BR" sz="1400" b="1" noProof="0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4:7, 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pt-BR" sz="3600" b="1" noProof="0" dirty="0">
                  <a:ln/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TÍQUICO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400263" y="3828798"/>
            <a:ext cx="5400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terceira jornada missionária de Paulo, ele o acompanha para levar uma oferta a Jerusalém.—Atos 20:4. Ele auxilia Paulo em Roma e leva as cartas aos Efésios e Colossenses (Efésios 6:21; Col. 4:7). Quando Paulo é libertado, ele poderia ter substituído Tito em Creta (Tito 3:12). Durante o último cativeiro de Paulo, ele é enviado como pastor à igreja em Éfeso </a:t>
            </a:r>
            <a:r>
              <a:rPr lang="pt-BR" sz="2000" b="1" noProof="0" dirty="0"/>
              <a:t>(2Ti. 4:12).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r>
                <a:rPr lang="pt-BR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ONÉSIMO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395933" y="4358253"/>
            <a:ext cx="55404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Escravo que fugiu de seu mestre, Filemon. Ele se converteu durante a primeira prisão de Paulo em Roma. Paulo o enviou de volta ao seu mestre, junto com uma carta comovente, para que Filemon o tratasse com afeto cristão (</a:t>
            </a:r>
            <a:r>
              <a:rPr lang="pt-BR" sz="2000" b="1" dirty="0" err="1"/>
              <a:t>Flm</a:t>
            </a:r>
            <a:r>
              <a:rPr lang="pt-BR" sz="2000" b="1" dirty="0"/>
              <a:t>. 1:10). Junto com </a:t>
            </a:r>
            <a:r>
              <a:rPr lang="pt-BR" sz="2000" b="1" dirty="0" err="1"/>
              <a:t>Tíquico</a:t>
            </a:r>
            <a:r>
              <a:rPr lang="pt-BR" sz="2000" b="1" dirty="0"/>
              <a:t>, ele entregou a epístola aos Colossenses </a:t>
            </a:r>
            <a:r>
              <a:rPr lang="pt-BR" sz="2000" b="1" noProof="0" dirty="0"/>
              <a:t>(Col. 4:9).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4231863" y="1376059"/>
            <a:ext cx="5581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Além de evangelizar nas cidades mais importantes do Império, Paulo escreveu cartas para manter contato com as igrejas ou para encorajar aqueles que não conhecia pessoalmente.</a:t>
            </a:r>
            <a:endParaRPr lang="pt-BR" sz="2000" b="1" noProof="0" dirty="0"/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5" y="781392"/>
            <a:ext cx="3879324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4247102" y="2855846"/>
            <a:ext cx="5581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Essas cartas foram enviadas por irmãos e irmãs amados e fiéis </a:t>
            </a:r>
            <a:r>
              <a:rPr lang="pt-BR" sz="2000" b="1" noProof="0" dirty="0"/>
              <a:t>(Col. 4:7-9).</a:t>
            </a:r>
          </a:p>
        </p:txBody>
      </p:sp>
    </p:spTree>
    <p:extLst>
      <p:ext uri="{BB962C8B-B14F-4D97-AF65-F5344CB8AC3E}">
        <p14:creationId xmlns:p14="http://schemas.microsoft.com/office/powerpoint/2010/main" val="259372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1966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</a:rPr>
              <a:t>AQUELES DA CIRCUNCISÃO</a:t>
            </a:r>
            <a:endParaRPr lang="pt-BR" sz="2800" b="1" spc="30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40000"/>
                    <a:lumOff val="6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671854" y="572876"/>
            <a:ext cx="8097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“… são os únicos da circuncisão que me ajudam no reino de Deus, e têm sido um conforto para mim” </a:t>
            </a:r>
            <a:r>
              <a:rPr lang="pt-BR" sz="1400" b="1" noProof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4:11)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215213"/>
            <a:ext cx="8520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b="1" dirty="0"/>
              <a:t>Paulo se esforçou para derrubar os muros que dividiam a Igreja. Ele se cercava de colaboradores de todo o mundo e de diferentes origens. Judeus e gentios, asiáticos e europeus trabalham juntos em harmonia.</a:t>
            </a:r>
            <a:endParaRPr lang="pt-BR" b="1" noProof="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4914464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1" y="2109968"/>
            <a:ext cx="8278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b="1" dirty="0"/>
              <a:t>Sua visão era alcançar uma igreja unida que trabalhasse em direção a um objetivo comum: a pregação do evangelho.</a:t>
            </a:r>
            <a:endParaRPr lang="pt-BR" b="1" noProof="0" dirty="0"/>
          </a:p>
        </p:txBody>
      </p:sp>
    </p:spTree>
    <p:extLst>
      <p:ext uri="{BB962C8B-B14F-4D97-AF65-F5344CB8AC3E}">
        <p14:creationId xmlns:p14="http://schemas.microsoft.com/office/powerpoint/2010/main" val="31473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3080881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INSTRUTOR</a:t>
            </a:r>
            <a:endParaRPr lang="pt-BR" sz="2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Epafras</a:t>
            </a:r>
            <a:r>
              <a:rPr lang="pt-B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saúda-te, que é um de vocês, servo de Cristo, sempre suplicando fervorosamente por vocês em suas orações, para que sejam firmes, perfeitos e completos em tudo o que Deus deseja” </a:t>
            </a:r>
            <a:r>
              <a:rPr lang="pt-BR" sz="1400" b="1" noProof="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4:12)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algn="ctr"/>
            <a:r>
              <a:rPr lang="pt-BR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EPAFRAS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43336"/>
            <a:ext cx="724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 err="1"/>
              <a:t>Epafras</a:t>
            </a:r>
            <a:r>
              <a:rPr lang="pt-BR" sz="2000" b="1" dirty="0"/>
              <a:t> ajudou a espalhar o evangelho em Colossos, Hierápolis e Laodiceia, igrejas que amava profundamente (Col. 4:13). Junto com a saudação de </a:t>
            </a:r>
            <a:r>
              <a:rPr lang="pt-BR" sz="2000" b="1" dirty="0" err="1"/>
              <a:t>Epafras</a:t>
            </a:r>
            <a:r>
              <a:rPr lang="pt-BR" sz="2000" b="1" dirty="0"/>
              <a:t>, Paulo inclui seus votos para os Colossenses </a:t>
            </a:r>
            <a:r>
              <a:rPr lang="pt-BR" sz="2000" b="1" noProof="0" dirty="0"/>
              <a:t>(Col. 4:12):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8414222"/>
              </p:ext>
            </p:extLst>
          </p:nvPr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729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AMADO E O MUNDANO</a:t>
            </a:r>
            <a:endParaRPr lang="pt-BR" sz="2800" b="1" spc="300" noProof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625031"/>
            <a:ext cx="782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“Lucas, o amado médico, os saúda, e 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Demas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4:14)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296781"/>
            <a:ext cx="4029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ele fosse mencionado apenas em Colossenses 4:14, </a:t>
            </a:r>
            <a:r>
              <a:rPr lang="pt-BR" sz="2000" b="1" dirty="0" err="1"/>
              <a:t>Demas</a:t>
            </a:r>
            <a:r>
              <a:rPr lang="pt-BR" sz="2000" b="1" dirty="0"/>
              <a:t> teria permanecido um colaborador fiel de Paulo.</a:t>
            </a:r>
            <a:endParaRPr lang="pt-BR" sz="2000" b="1" noProof="0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314424"/>
              </p:ext>
            </p:extLst>
          </p:nvPr>
        </p:nvGraphicFramePr>
        <p:xfrm>
          <a:off x="286602" y="1200151"/>
          <a:ext cx="7559539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990623" y="5813911"/>
            <a:ext cx="40299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Deixou de amar Jesus e entregou seu coração ao mundo </a:t>
            </a:r>
            <a:r>
              <a:rPr lang="pt-BR" sz="2000" b="1" noProof="0" dirty="0"/>
              <a:t>(1Jo 2:15).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990623" y="4103017"/>
            <a:ext cx="40299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Lucas permaneceu firme na esperança da Segunda Vinda e da Nova Terra. </a:t>
            </a:r>
            <a:r>
              <a:rPr lang="pt-BR" sz="2000" b="1" dirty="0" err="1"/>
              <a:t>Demas</a:t>
            </a:r>
            <a:r>
              <a:rPr lang="pt-BR" sz="2000" b="1" dirty="0"/>
              <a:t> amava a glória deste mundo mais do que a glória que viria.</a:t>
            </a:r>
            <a:endParaRPr lang="pt-BR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990623" y="2577979"/>
            <a:ext cx="40299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contraste entre Lucas e </a:t>
            </a:r>
            <a:r>
              <a:rPr lang="pt-BR" sz="2000" b="1" dirty="0" err="1"/>
              <a:t>Demas</a:t>
            </a:r>
            <a:r>
              <a:rPr lang="pt-BR" sz="2000" b="1" dirty="0"/>
              <a:t> foi visto ao longo do tempo. Lucas era amado por seu trabalho, </a:t>
            </a:r>
            <a:r>
              <a:rPr lang="pt-BR" sz="2000" b="1" dirty="0" err="1"/>
              <a:t>Demas</a:t>
            </a:r>
            <a:r>
              <a:rPr lang="pt-BR" sz="2000" b="1" dirty="0"/>
              <a:t> amava o mundo e abandonou Paulo.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1346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tx2">
                    <a:lumMod val="75000"/>
                  </a:schemeClr>
                </a:solidFill>
              </a:rPr>
              <a:t>OS LÍDERES DA IGREJA</a:t>
            </a:r>
            <a:endParaRPr lang="pt-BR" sz="2800" b="1" noProof="0" dirty="0">
              <a:ln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“Cumprimentem os irmãos que estão em Laodiceia, e a Ninfas e a igreja que está em sua casa” </a:t>
            </a:r>
            <a:r>
              <a:rPr lang="pt-BR" sz="14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(Colossenses 4:15)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5" y="1626692"/>
            <a:ext cx="3726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pede aos colossenses que sua carta seja lida aos de Laodiceia, e que eles leiam a carta que ele escreveu aos </a:t>
            </a:r>
            <a:r>
              <a:rPr lang="pt-BR" sz="2000" b="1" dirty="0" err="1"/>
              <a:t>laodiceanos</a:t>
            </a:r>
            <a:r>
              <a:rPr lang="pt-BR" sz="2000" b="1" dirty="0"/>
              <a:t> </a:t>
            </a:r>
            <a:r>
              <a:rPr lang="pt-BR" sz="2000" b="1" noProof="0" dirty="0"/>
              <a:t>(Col. 4:16).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1448465"/>
              </p:ext>
            </p:extLst>
          </p:nvPr>
        </p:nvGraphicFramePr>
        <p:xfrm>
          <a:off x="233562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81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noProof="0" dirty="0">
                <a:solidFill>
                  <a:schemeClr val="tx2">
                    <a:lumMod val="50000"/>
                  </a:schemeClr>
                </a:solidFill>
              </a:rPr>
              <a:t>NINFAS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3636377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noProof="0" dirty="0">
                <a:solidFill>
                  <a:schemeClr val="accent1">
                    <a:lumMod val="50000"/>
                  </a:schemeClr>
                </a:solidFill>
              </a:rPr>
              <a:t>ARQUIPO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4891744"/>
            <a:ext cx="37263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Não sabemos a mensagem de Paulo para a Laodiceia, embora saibamos a mensagem que, 30 anos depois, lhe escreveu o apóstolo João </a:t>
            </a:r>
            <a:r>
              <a:rPr lang="pt-BR" sz="2000" b="1" noProof="0" dirty="0"/>
              <a:t>(Ap. 3:14-22).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297318"/>
            <a:ext cx="37263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Portanto, ele menciona os dois principais líderes dessas igrejas: Ninfas [da Laodiceia] e </a:t>
            </a:r>
            <a:r>
              <a:rPr lang="pt-BR" sz="2000" b="1" dirty="0" err="1"/>
              <a:t>Arquipo</a:t>
            </a:r>
            <a:r>
              <a:rPr lang="pt-BR" sz="2000" b="1" dirty="0"/>
              <a:t> [das Colossos](</a:t>
            </a:r>
            <a:r>
              <a:rPr lang="pt-BR" sz="2000" b="1" noProof="0" dirty="0"/>
              <a:t>Col. 4:15, 17).</a:t>
            </a:r>
          </a:p>
        </p:txBody>
      </p:sp>
    </p:spTree>
    <p:extLst>
      <p:ext uri="{BB962C8B-B14F-4D97-AF65-F5344CB8AC3E}">
        <p14:creationId xmlns:p14="http://schemas.microsoft.com/office/powerpoint/2010/main" val="21222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74839" y="701812"/>
            <a:ext cx="977326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b="1" dirty="0">
                <a:latin typeface="Constantia" panose="02030602050306030303" pitchFamily="18" charset="0"/>
              </a:rPr>
              <a:t>“O serviço que prestamos a Deus exige integridade de mente, alma e força. Devemos nos consagrar a Deus sem reservas, para oferecer uma imagem celestial e não terrena. É preciso manifestar um renascimento da sensibilidade, para que a mente esteja plenamente desperta para o trabalho a ser feito em todas as classes sociais, altas e baixas, ricas e pobres, educadas e ignorantes. Devemos revelar uma ternura semelhante à do grande Pastor que carrega os cordeiros nos braços, protege seu rebanho de todo mal e o conduz por caminhos seguros. Os seguidores de Cristo devem manifestar ternura, simpatia e um desejo intenso de transmitir as verdades que serão da vida eterna a todos que as receberem."</a:t>
            </a:r>
            <a:endParaRPr lang="pt-BR" sz="26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6953498" y="5986911"/>
            <a:ext cx="4156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(O Cristo Triunfante, 9 de fevereiro)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42020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1389</Words>
  <Application>Microsoft Office PowerPoint</Application>
  <PresentationFormat>Panorámica</PresentationFormat>
  <Paragraphs>68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Constantia</vt:lpstr>
      <vt:lpstr>Impact</vt:lpstr>
      <vt:lpstr>Arial</vt:lpstr>
      <vt:lpstr>Comic Sans MS</vt:lpstr>
      <vt:lpstr>Aptos Display</vt:lpstr>
      <vt:lpstr>Aptos</vt:lpstr>
      <vt:lpstr>Tema de Office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70</cp:revision>
  <dcterms:created xsi:type="dcterms:W3CDTF">2026-02-13T17:36:38Z</dcterms:created>
  <dcterms:modified xsi:type="dcterms:W3CDTF">2026-03-19T08:01:58Z</dcterms:modified>
</cp:coreProperties>
</file>