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72" r:id="rId3"/>
    <p:sldId id="257" r:id="rId4"/>
    <p:sldId id="277" r:id="rId5"/>
    <p:sldId id="260" r:id="rId6"/>
    <p:sldId id="261" r:id="rId7"/>
    <p:sldId id="262" r:id="rId8"/>
    <p:sldId id="278" r:id="rId9"/>
    <p:sldId id="27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60F"/>
    <a:srgbClr val="E5FFE5"/>
    <a:srgbClr val="D6AD00"/>
    <a:srgbClr val="DDFFFF"/>
    <a:srgbClr val="CBC9FB"/>
    <a:srgbClr val="FDF8D8"/>
    <a:srgbClr val="003D7A"/>
    <a:srgbClr val="DCD4CC"/>
    <a:srgbClr val="8A5E41"/>
    <a:srgbClr val="4F5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ED0E6-8ACF-48EB-B966-931EC24C1CF4}" v="146" dt="2026-06-21T12:26:01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Chamado de Paulo</a:t>
          </a: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viagem a Corinto</a:t>
          </a: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Cidade de Corinto</a:t>
          </a: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Coríntios</a:t>
          </a: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pt-BR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pt-BR" sz="2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Cartas aos Coríntios</a:t>
          </a: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FD08BF66-2DBF-440A-8A34-B44D6364170A}" type="presOf" srcId="{65EB6C3F-ABD0-4183-8330-FD4AB89EA6D1}" destId="{C105352C-7085-4BFD-B463-B0F860E365EA}" srcOrd="0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2A8852A7-D292-4614-AC1E-ACFE98973144}" type="presOf" srcId="{9A0D4520-F8E6-4DC9-B28B-FF14EB96C8A8}" destId="{40526A09-FFBA-45E1-9BE0-EC2AACD7D231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5A5A06C1-60E1-45E7-8315-3F03085D4E9A}" type="presOf" srcId="{65EB6C3F-ABD0-4183-8330-FD4AB89EA6D1}" destId="{84A31515-0815-499F-9C22-130A5E3CE010}" srcOrd="1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8482A3D9-3B6A-4958-A2BB-958FEF758BCC}" type="presOf" srcId="{0C0F3075-A77A-428D-8933-5B241659F799}" destId="{D16E78D5-F212-49D8-9C32-18EA073A8EB6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95465F9-1616-475D-937D-825ED1AF8853}" type="presOf" srcId="{0C0F3075-A77A-428D-8933-5B241659F799}" destId="{C214406C-DEE7-401C-889C-1E5E1864C780}" srcOrd="1" destOrd="0" presId="urn:microsoft.com/office/officeart/2005/8/layout/vProcess5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i="0" baseline="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Como Paulo se tornou apóstolo?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Por escolha de Jesus </a:t>
          </a:r>
          <a:r>
            <a:rPr lang="pt-BR" sz="1800" b="1" noProof="0" dirty="0"/>
            <a:t>(</a:t>
          </a:r>
          <a:r>
            <a:rPr lang="pt-BR" sz="1800" b="1" noProof="0" dirty="0" err="1"/>
            <a:t>Gál</a:t>
          </a:r>
          <a:r>
            <a:rPr lang="pt-BR" sz="1800" b="1" noProof="0" dirty="0"/>
            <a:t>. 1:1)</a:t>
          </a:r>
          <a:endParaRPr lang="pt-BR" sz="2000" noProof="0" dirty="0"/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eleito?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Do ventre da mãe </a:t>
          </a:r>
          <a:r>
            <a:rPr lang="pt-BR" sz="1800" b="1" noProof="0" dirty="0"/>
            <a:t>(</a:t>
          </a:r>
          <a:r>
            <a:rPr lang="pt-BR" sz="1800" b="1" noProof="0" dirty="0" err="1"/>
            <a:t>Gál</a:t>
          </a:r>
          <a:r>
            <a:rPr lang="pt-BR" sz="1800" b="1" noProof="0" dirty="0"/>
            <a:t>. 1:15)</a:t>
          </a:r>
          <a:endParaRPr lang="pt-BR" sz="2000" noProof="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chamado?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Na estrada para Damasco </a:t>
          </a:r>
          <a:r>
            <a:rPr lang="pt-BR" sz="1800" b="1" noProof="0" dirty="0"/>
            <a:t>(Atos 22:6-7)</a:t>
          </a:r>
          <a:endParaRPr lang="pt-BR" sz="2000" noProof="0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 quem era ele apóstolo?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t-BR" sz="2000" b="1" noProof="0" dirty="0"/>
            <a:t>Dos gentios </a:t>
          </a:r>
          <a:r>
            <a:rPr lang="pt-BR" sz="1800" b="1" noProof="0" dirty="0"/>
            <a:t>(</a:t>
          </a:r>
          <a:r>
            <a:rPr lang="pt-BR" sz="1800" b="1" noProof="0" dirty="0" err="1"/>
            <a:t>Gál</a:t>
          </a:r>
          <a:r>
            <a:rPr lang="pt-BR" sz="1800" b="1" noProof="0" dirty="0"/>
            <a:t>. 2:9)</a:t>
          </a:r>
          <a:endParaRPr lang="pt-BR" sz="2000" noProof="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0B5CCF-E1F5-4E78-A368-7A29948EDAE3}" type="pres">
      <dgm:prSet presAssocID="{3D7C0099-A8FE-4C17-8BF1-59DAF3426D6E}" presName="descendantText" presStyleLbl="alignAccFollowNode1" presStyleIdx="0" presStyleCnt="4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89415538-028F-4853-9D7F-EF3D347DC55E}" type="presOf" srcId="{4A793952-9C6C-4013-B8BE-5DF08C207C01}" destId="{4D0B5CCF-E1F5-4E78-A368-7A29948EDAE3}" srcOrd="0" destOrd="0" presId="urn:microsoft.com/office/officeart/2005/8/layout/vList5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5BE7F727-665C-4028-88CA-7E572CCF3647}" type="presParOf" srcId="{CCF436B2-9163-40B8-BEC9-A72B702E1EC8}" destId="{4D0B5CCF-E1F5-4E78-A368-7A29948EDAE3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1-6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pt-BR" sz="1800" b="1" noProof="0" dirty="0"/>
            <a:t>Informado por Cloé sobre vários problemas na igreja, Paul os adverte sobre: facções; imoralidade sexual; processos judiciais; e prostituição.</a:t>
          </a:r>
          <a:endParaRPr lang="pt-BR" sz="1800" noProof="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7-16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pt-BR" sz="1800" b="1" noProof="0" dirty="0"/>
            <a:t>A família de Cloé também lhe trouxe uma carta com várias perguntas da igreja sobre temas aos quais Paul respondeu sobre: casamento; divórcio; celibato; comida sacrificada aos ídolos; conduta no culto; o uso de dons espirituais; e a ressurreição.</a:t>
          </a:r>
          <a:endParaRPr lang="pt-BR" sz="1800" noProof="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2 Coríntios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pt-BR" sz="1800" b="1" noProof="0" dirty="0"/>
            <a:t>É a segunda epístola que sobreviveu, embora Paulo tenha escrito mais algumas (talvez antes das duas que estão preservadas e/ou no intervalo entre elas). Ele elogia os coríntios pela forma como resolveram alguns problemas, mas os incentiva a ver o mundo pelo prisma do evangelho, evitando a influência da cultura ao redor.</a:t>
          </a:r>
          <a:endParaRPr lang="pt-BR" sz="1800" noProof="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0" y="0"/>
          <a:ext cx="4781930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Chamado de Paulo</a:t>
          </a:r>
        </a:p>
      </dsp:txBody>
      <dsp:txXfrm>
        <a:off x="16672" y="16672"/>
        <a:ext cx="4101105" cy="535870"/>
      </dsp:txXfrm>
    </dsp:sp>
    <dsp:sp modelId="{FAC792D5-4117-4527-BFFA-AD1E2C12CB7B}">
      <dsp:nvSpPr>
        <dsp:cNvPr id="0" name=""/>
        <dsp:cNvSpPr/>
      </dsp:nvSpPr>
      <dsp:spPr>
        <a:xfrm>
          <a:off x="357092" y="648271"/>
          <a:ext cx="4781930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viagem a Corinto</a:t>
          </a:r>
        </a:p>
      </dsp:txBody>
      <dsp:txXfrm>
        <a:off x="373764" y="664943"/>
        <a:ext cx="4021504" cy="535870"/>
      </dsp:txXfrm>
    </dsp:sp>
    <dsp:sp modelId="{A4769B0C-11C2-47B7-A6A7-52579446E8B9}">
      <dsp:nvSpPr>
        <dsp:cNvPr id="0" name=""/>
        <dsp:cNvSpPr/>
      </dsp:nvSpPr>
      <dsp:spPr>
        <a:xfrm>
          <a:off x="714184" y="1296543"/>
          <a:ext cx="4781930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Cidade de Corinto</a:t>
          </a:r>
        </a:p>
      </dsp:txBody>
      <dsp:txXfrm>
        <a:off x="730856" y="1313215"/>
        <a:ext cx="4021504" cy="535869"/>
      </dsp:txXfrm>
    </dsp:sp>
    <dsp:sp modelId="{D16E78D5-F212-49D8-9C32-18EA073A8EB6}">
      <dsp:nvSpPr>
        <dsp:cNvPr id="0" name=""/>
        <dsp:cNvSpPr/>
      </dsp:nvSpPr>
      <dsp:spPr>
        <a:xfrm>
          <a:off x="1071276" y="1944814"/>
          <a:ext cx="4781930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Coríntios</a:t>
          </a:r>
        </a:p>
      </dsp:txBody>
      <dsp:txXfrm>
        <a:off x="1087948" y="1961486"/>
        <a:ext cx="4021504" cy="535870"/>
      </dsp:txXfrm>
    </dsp:sp>
    <dsp:sp modelId="{C105352C-7085-4BFD-B463-B0F860E365EA}">
      <dsp:nvSpPr>
        <dsp:cNvPr id="0" name=""/>
        <dsp:cNvSpPr/>
      </dsp:nvSpPr>
      <dsp:spPr>
        <a:xfrm>
          <a:off x="1428368" y="2593086"/>
          <a:ext cx="4781930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Cartas aos Coríntios</a:t>
          </a:r>
        </a:p>
      </dsp:txBody>
      <dsp:txXfrm>
        <a:off x="1445040" y="2609758"/>
        <a:ext cx="4021504" cy="535869"/>
      </dsp:txXfrm>
    </dsp:sp>
    <dsp:sp modelId="{24C2F7A0-3B9B-4550-9C1B-0762B8A40C19}">
      <dsp:nvSpPr>
        <dsp:cNvPr id="0" name=""/>
        <dsp:cNvSpPr/>
      </dsp:nvSpPr>
      <dsp:spPr>
        <a:xfrm>
          <a:off x="4411941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95189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4769033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852281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5126125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209373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5483217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566465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B5CCF-E1F5-4E78-A368-7A29948EDAE3}">
      <dsp:nvSpPr>
        <dsp:cNvPr id="0" name=""/>
        <dsp:cNvSpPr/>
      </dsp:nvSpPr>
      <dsp:spPr>
        <a:xfrm rot="5400000">
          <a:off x="4708303" y="-2022678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Por escolha de Jesus </a:t>
          </a:r>
          <a:r>
            <a:rPr lang="pt-BR" sz="1800" b="1" kern="1200" noProof="0" dirty="0"/>
            <a:t>(</a:t>
          </a:r>
          <a:r>
            <a:rPr lang="pt-BR" sz="1800" b="1" kern="1200" noProof="0" dirty="0" err="1"/>
            <a:t>Gál</a:t>
          </a:r>
          <a:r>
            <a:rPr lang="pt-BR" sz="1800" b="1" kern="1200" noProof="0" dirty="0"/>
            <a:t>. 1:1)</a:t>
          </a:r>
          <a:endParaRPr lang="pt-BR" sz="2000" kern="1200" noProof="0" dirty="0"/>
        </a:p>
      </dsp:txBody>
      <dsp:txXfrm rot="-5400000">
        <a:off x="2622854" y="86786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Como Paulo se tornou apóstolo?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Do ventre da mãe </a:t>
          </a:r>
          <a:r>
            <a:rPr lang="pt-BR" sz="1800" b="1" kern="1200" noProof="0" dirty="0"/>
            <a:t>(</a:t>
          </a:r>
          <a:r>
            <a:rPr lang="pt-BR" sz="1800" b="1" kern="1200" noProof="0" dirty="0" err="1"/>
            <a:t>Gál</a:t>
          </a:r>
          <a:r>
            <a:rPr lang="pt-BR" sz="1800" b="1" kern="1200" noProof="0" dirty="0"/>
            <a:t>. 1:15)</a:t>
          </a:r>
          <a:endParaRPr lang="pt-BR" sz="2000" kern="1200" noProof="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6962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eleito?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676981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Na estrada para Damasco </a:t>
          </a:r>
          <a:r>
            <a:rPr lang="pt-BR" sz="1800" b="1" kern="1200" noProof="0" dirty="0"/>
            <a:t>(Atos 22:6-7)</a:t>
          </a:r>
          <a:endParaRPr lang="pt-BR" sz="2000" kern="1200" noProof="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ele foi chamado?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Dos gentios </a:t>
          </a:r>
          <a:r>
            <a:rPr lang="pt-BR" sz="1800" b="1" kern="1200" noProof="0" dirty="0"/>
            <a:t>(</a:t>
          </a:r>
          <a:r>
            <a:rPr lang="pt-BR" sz="1800" b="1" kern="1200" noProof="0" dirty="0" err="1"/>
            <a:t>Gál</a:t>
          </a:r>
          <a:r>
            <a:rPr lang="pt-BR" sz="1800" b="1" kern="1200" noProof="0" dirty="0"/>
            <a:t>. 2:9)</a:t>
          </a:r>
          <a:endParaRPr lang="pt-BR" sz="2000" kern="1200" noProof="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 quem era ele apóstolo?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301924"/>
          <a:ext cx="7980720" cy="10206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Informado por Cloé sobre vários problemas na igreja, Paul os adverte sobre: facções; imoralidade sexual; processos judiciais; e prostituição.</a:t>
          </a:r>
          <a:endParaRPr lang="pt-BR" sz="1800" kern="1200" noProof="0" dirty="0"/>
        </a:p>
      </dsp:txBody>
      <dsp:txXfrm>
        <a:off x="0" y="301924"/>
        <a:ext cx="7980720" cy="1020600"/>
      </dsp:txXfrm>
    </dsp:sp>
    <dsp:sp modelId="{4F3DFAC6-32B5-4FF7-80EC-1BCA53706CDB}">
      <dsp:nvSpPr>
        <dsp:cNvPr id="0" name=""/>
        <dsp:cNvSpPr/>
      </dsp:nvSpPr>
      <dsp:spPr>
        <a:xfrm>
          <a:off x="399036" y="36244"/>
          <a:ext cx="5586504" cy="53136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1-6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62183"/>
        <a:ext cx="5534626" cy="479482"/>
      </dsp:txXfrm>
    </dsp:sp>
    <dsp:sp modelId="{4356964C-7D4C-4136-BFD4-003022A3A988}">
      <dsp:nvSpPr>
        <dsp:cNvPr id="0" name=""/>
        <dsp:cNvSpPr/>
      </dsp:nvSpPr>
      <dsp:spPr>
        <a:xfrm>
          <a:off x="0" y="1685404"/>
          <a:ext cx="7980720" cy="15309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 família de Cloé também lhe trouxe uma carta com várias perguntas da igreja sobre temas aos quais Paul respondeu sobre: casamento; divórcio; celibato; comida sacrificada aos ídolos; conduta no culto; o uso de dons espirituais; e a ressurreição.</a:t>
          </a:r>
          <a:endParaRPr lang="pt-BR" sz="1800" kern="1200" noProof="0" dirty="0"/>
        </a:p>
      </dsp:txBody>
      <dsp:txXfrm>
        <a:off x="0" y="1685404"/>
        <a:ext cx="7980720" cy="1530900"/>
      </dsp:txXfrm>
    </dsp:sp>
    <dsp:sp modelId="{2F0E2FE6-2CF5-496B-BA7C-3E702B20CEB1}">
      <dsp:nvSpPr>
        <dsp:cNvPr id="0" name=""/>
        <dsp:cNvSpPr/>
      </dsp:nvSpPr>
      <dsp:spPr>
        <a:xfrm>
          <a:off x="399036" y="1419724"/>
          <a:ext cx="5586504" cy="53136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7-16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1445663"/>
        <a:ext cx="5534626" cy="479482"/>
      </dsp:txXfrm>
    </dsp:sp>
    <dsp:sp modelId="{BF2165CA-3783-4C74-A25A-6E59360B8C21}">
      <dsp:nvSpPr>
        <dsp:cNvPr id="0" name=""/>
        <dsp:cNvSpPr/>
      </dsp:nvSpPr>
      <dsp:spPr>
        <a:xfrm>
          <a:off x="0" y="3579184"/>
          <a:ext cx="7980720" cy="178605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É a segunda epístola que sobreviveu, embora Paulo tenha escrito mais algumas (talvez antes das duas que estão preservadas e/ou no intervalo entre elas). Ele elogia os coríntios pela forma como resolveram alguns problemas, mas os incentiva a ver o mundo pelo prisma do evangelho, evitando a influência da cultura ao redor.</a:t>
          </a:r>
          <a:endParaRPr lang="pt-BR" sz="1800" kern="1200" noProof="0" dirty="0"/>
        </a:p>
      </dsp:txBody>
      <dsp:txXfrm>
        <a:off x="0" y="3579184"/>
        <a:ext cx="7980720" cy="1786050"/>
      </dsp:txXfrm>
    </dsp:sp>
    <dsp:sp modelId="{D60E5BAA-BA57-4680-A2E7-E8124F89EBA6}">
      <dsp:nvSpPr>
        <dsp:cNvPr id="0" name=""/>
        <dsp:cNvSpPr/>
      </dsp:nvSpPr>
      <dsp:spPr>
        <a:xfrm>
          <a:off x="399036" y="3313504"/>
          <a:ext cx="5586504" cy="53136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2 Coríntios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3339443"/>
        <a:ext cx="5534626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5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6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76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noProof="0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MINISTÉRIO DE PAULO EM CORINTO</a:t>
            </a:r>
            <a:endParaRPr lang="pt-BR" sz="4800" b="1" noProof="0" dirty="0">
              <a:ln w="0"/>
              <a:gradFill>
                <a:gsLst>
                  <a:gs pos="0">
                    <a:srgbClr val="765520"/>
                  </a:gs>
                  <a:gs pos="50000">
                    <a:srgbClr val="AF7E2F"/>
                  </a:gs>
                  <a:gs pos="100000">
                    <a:srgbClr val="E7CEA5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29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4F5F6E"/>
                </a:solidFill>
              </a:rPr>
              <a:t>Lição 1 para 4 de julho de 2026</a:t>
            </a:r>
            <a:endParaRPr lang="pt-BR" sz="1600" b="1" noProof="0" dirty="0">
              <a:solidFill>
                <a:srgbClr val="4F5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«Então o Senhor disse a Paulo, em visão noturna: "Não tenhas medo. Continue falando e não fique em silêncio, pois estou com você, e ninguém poderá lhe fazer mal; pois tenho muitas pessoas nesta cidade."</a:t>
            </a:r>
            <a:b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(Atos 18:9-10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304160"/>
              </p:ext>
            </p:extLst>
          </p:nvPr>
        </p:nvGraphicFramePr>
        <p:xfrm>
          <a:off x="5781675" y="3505200"/>
          <a:ext cx="6210299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266700" y="190500"/>
            <a:ext cx="717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a epístola aos romanos, as epístolas aos Coríntios são as mais longas escritas por Paulo.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332" y="190500"/>
            <a:ext cx="4397641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>
          <a:xfrm>
            <a:off x="200026" y="3505200"/>
            <a:ext cx="5176736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266700" y="2206436"/>
            <a:ext cx="7172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Para entender corretamente a mensagem deles, precisamos primeiro conhecer o contexto em que foram escritas.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266699" y="898386"/>
            <a:ext cx="7172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 duas epístolas sobreviventes foram escritas com apenas algumas semanas de intervalo. Nelas encontramos conselhos práticos para resolver situações complicadas que surgem de atritos entre irmãos.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600" y="0"/>
            <a:ext cx="8534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CHAMADA DO PAULO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4071937" y="631685"/>
            <a:ext cx="7705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“Paulo, apóstolo (não dos homens nem pelos homens, mas por Jesus Cristo e por Deus Pai que o ressuscitou dos mortos)”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(Gálatas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352426" y="1462682"/>
            <a:ext cx="6648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dos doze escolhidos por Jesus, a Bíblia menciona outros apóstolos como Matias (Atos 1:26), Barnabé (Atos 14:4), Tiago e Paulo (1 Coríntios 15:7-9). 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204411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5191124" y="5121379"/>
            <a:ext cx="7000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Desde o momento de seu chamado, a vida de Paulo esteve centrada em Jesus. Pensava em Jesus, falava sobre Jesus, compartilhava Jesus com todos.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450064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1006" y="1428061"/>
            <a:ext cx="4522840" cy="3657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5191123" y="6135945"/>
            <a:ext cx="700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Por essa razão, desde o primeiro momento em que chegou a Corinto, Jesus foi o centro de sua mensagem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2:2).</a:t>
            </a:r>
          </a:p>
        </p:txBody>
      </p:sp>
    </p:spTree>
    <p:extLst>
      <p:ext uri="{BB962C8B-B14F-4D97-AF65-F5344CB8AC3E}">
        <p14:creationId xmlns:p14="http://schemas.microsoft.com/office/powerpoint/2010/main" val="3896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VIAGEM A CORINTO</a:t>
            </a:r>
            <a:endParaRPr lang="pt-BR" sz="4400" b="1" spc="3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594487" y="684171"/>
            <a:ext cx="907763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“Depois disso, Paulo deixou Atenas e foi para Corinto" (Atos 18:1</a:t>
            </a:r>
            <a:r>
              <a:rPr lang="pt-BR" sz="1400" b="1" noProof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76284" y="1088691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sua segunda viagem missionária, Paulo foi compelido pelo Espírito Santo a ir para a Europa (Atos 16:6-10). Lá, foi expulso de Filipos (Atos 16:12, 38-39), Tessalônica (Atos 17:1, 5, 9-10) e Bereia (Atos 17:13-14).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06" y="2757693"/>
            <a:ext cx="2418120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839" y="2207792"/>
            <a:ext cx="3008056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2507227" y="2104354"/>
            <a:ext cx="6587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Em Atenas, após pregar aos judeus na sinagoga e aos gentios na praça, foi chamado a pregar no Areópago (Atos 17:16-21). Após um discurso eloquente, apenas alguns aceitaram Jesus (Atos 17:34).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267200" y="4328679"/>
            <a:ext cx="48276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era seu costume, ele começou a pregar para os judeus na sinagoga e depois para os gentios (Atos 18:4-8). Durante sua estadia em Corinto, e após a "decepção" de Atenas, Paulo decidiu não usar a sabedoria humana, mas pregar apenas "Jesus Cristo, e Ele crucificado. (1 Coríntios 2:2).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2507226" y="3427793"/>
            <a:ext cx="6587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Ao deixar Atenas, Paulo foi para Corinto e juntou-se a Áquila e Priscila, com quem trabalhou na fabricação de tendas (Atos 18:1-3).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A CIDADE DE CORINTO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1124949" y="609156"/>
            <a:ext cx="688427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“Certamente há muitos 'deuses' e muitos 'senhores’” </a:t>
            </a:r>
            <a:b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(1 Coríntios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8:5b </a:t>
            </a:r>
            <a:r>
              <a:rPr lang="pt-BR" sz="11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1111987"/>
            <a:ext cx="77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Corinto foi arrasada por Roma em 146 a.C. Posteriormente, Júlio César enviou uma colônia de veteranos e homens livres em 46 a.C. Finalmente, a cidade se recuperou totalmente em 44 a.C. Quando Paulo a visitou, já era um importante centro comercial.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8" y="1754584"/>
            <a:ext cx="4139419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51696" y="4256842"/>
            <a:ext cx="3313471" cy="2485104"/>
            <a:chOff x="3090608" y="3913885"/>
            <a:chExt cx="2685253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8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Corinto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90608" y="4495093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noProof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Lequeo</a:t>
              </a:r>
              <a:endParaRPr lang="pt-BR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noProof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Céncreas</a:t>
              </a:r>
              <a:endParaRPr lang="pt-BR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21349" y="4495177"/>
            <a:ext cx="41394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Idolatria e imoralidade sexual preencheram a cidade e permearam sua cultura. Grande parte das mensagens de Paulo aos coríntios tenta erradicar esses problemas que estavam se infiltrando na igreja.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98323" y="3435700"/>
            <a:ext cx="7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Sua atividade comercial permitiu que Paulo trabalhasse como fabricante de tendas. Mas a riqueza de Corinto (que rivalizava com a de Atenas) tinha várias desvantagens.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3" y="2433468"/>
            <a:ext cx="7738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importância de Corinto residia em sua localização no Istmo de Corinto, abastecida por dois importantes portos comerciais: </a:t>
            </a:r>
            <a:r>
              <a:rPr lang="pt-BR" sz="2000" b="1" dirty="0" err="1">
                <a:solidFill>
                  <a:prstClr val="black"/>
                </a:solidFill>
              </a:rPr>
              <a:t>Lequeu</a:t>
            </a:r>
            <a:r>
              <a:rPr lang="pt-BR" sz="2000" b="1" dirty="0">
                <a:solidFill>
                  <a:prstClr val="black"/>
                </a:solidFill>
              </a:rPr>
              <a:t>, no Golfo de Corinto; e </a:t>
            </a:r>
            <a:r>
              <a:rPr lang="pt-BR" sz="2000" b="1" dirty="0" err="1">
                <a:solidFill>
                  <a:prstClr val="black"/>
                </a:solidFill>
              </a:rPr>
              <a:t>Centreas</a:t>
            </a:r>
            <a:r>
              <a:rPr lang="pt-BR" sz="2000" b="1" dirty="0">
                <a:solidFill>
                  <a:prstClr val="black"/>
                </a:solidFill>
              </a:rPr>
              <a:t>, no Golfo </a:t>
            </a:r>
            <a:r>
              <a:rPr lang="pt-BR" sz="2000" b="1" dirty="0" err="1">
                <a:solidFill>
                  <a:prstClr val="black"/>
                </a:solidFill>
              </a:rPr>
              <a:t>Sarônico</a:t>
            </a:r>
            <a:r>
              <a:rPr lang="pt-BR" sz="2000" b="1" dirty="0">
                <a:solidFill>
                  <a:prstClr val="black"/>
                </a:solidFill>
              </a:rPr>
              <a:t>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0" y="0"/>
            <a:ext cx="959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OS CORINTIOS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“Então o Senhor disse a Paulo, em visão de noite: "Não temas, mas falem e não fiquem em silêncio" (Atos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18:9)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7" y="1364724"/>
            <a:ext cx="651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judeus de Corinto rejeitaram a mensagem, forçando Paulo a deixar a sinagoga e começar a se reunir com os gentios em uma casa adjacente à sinagoga (Atos 18:4-7).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9506" y="4417203"/>
            <a:ext cx="6416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Naquele momento, Jesus apareceu em visão noturna para encorajar Paulo a continuar sua tarefa entre os Coríntios, assegurando-lhe que muitos receberiam a mensagem (Atos 18:9-10).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73474" y="5789555"/>
            <a:ext cx="9522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Fortalecido por essa visão, Paulo permaneceu em Corinto por um ano e meio (Atos 18:11). Finalmente, os judeus levaram Paulo aos tribunais (Atos 18:12-13). Quando deixou Corinto, uma igreja importante já havia sido criada (Atos 18:18).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79506" y="2737075"/>
            <a:ext cx="6200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“A depravação que presenciou entre os gentios, assim como o desprezo e insulto dos judeus, lhe causaram grande angústia de espírito. Duvidava da sabedoria de tentar construir uma igreja com o material que encontrou ali”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(E. G. W.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HAp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p. 203)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 CARTAS AOS CORÍNTIOS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 fui informado sobre vós, meus irmãos, pelos da família de Cloé, que há conflitos entre vós" (1 Coríntios 1:11</a:t>
            </a:r>
            <a:r>
              <a:rPr lang="pt-BR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976469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423055" y="667371"/>
            <a:ext cx="915160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500" b="1" dirty="0">
                <a:latin typeface="Constantia" panose="02030602050306030303" pitchFamily="18" charset="0"/>
              </a:rPr>
              <a:t>“Os mensageiros de Deus nas grandes cidades não devem se desanimar com a impiedade, injustiça e depravação que são chamados a enfrentar ao tentar proclamar as boas novas da salvação. O Senhor gostaria de encorajar todos que trabalham assim com a mesma mensagem que deu ao apóstolo Paulo na cidade ímpia de Corinto: "Não temais, mas falai, e não fiquem em silêncio: pois eu estou convosco, e ninguém vos fará mal; pois tenho muitas pessoas nesta cidade." Atos 18:9, 10. […] Em toda cidade, não importa o quão cheia de violência e crime seja, há muitos que, com o ensino adequado, podem aprender a seguir Jesus. Para milhares, a verdade salvadora pode assim ser comunicada, e eles podem ser guiados a receber Cristo como seu Salvador pessoal.”</a:t>
            </a:r>
            <a:endParaRPr lang="pt-BR" sz="25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7363585" y="6000443"/>
            <a:ext cx="309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(Profetas e Reis, </a:t>
            </a:r>
            <a:r>
              <a:rPr lang="pt-BR" sz="1600" b="1" noProof="0" dirty="0"/>
              <a:t>p. 207)</a:t>
            </a:r>
          </a:p>
        </p:txBody>
      </p:sp>
    </p:spTree>
    <p:extLst>
      <p:ext uri="{BB962C8B-B14F-4D97-AF65-F5344CB8AC3E}">
        <p14:creationId xmlns:p14="http://schemas.microsoft.com/office/powerpoint/2010/main" val="723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1208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Constantia</vt:lpstr>
      <vt:lpstr>Aptos</vt:lpstr>
      <vt:lpstr>Comic Sans MS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48</cp:revision>
  <dcterms:created xsi:type="dcterms:W3CDTF">2026-05-17T15:56:03Z</dcterms:created>
  <dcterms:modified xsi:type="dcterms:W3CDTF">2026-06-21T20:11:12Z</dcterms:modified>
</cp:coreProperties>
</file>