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4" r:id="rId5"/>
    <p:sldId id="275" r:id="rId6"/>
    <p:sldId id="278"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r>
            <a:rPr lang="pt-BR" sz="2000" b="1" noProof="0" dirty="0">
              <a:effectLst>
                <a:outerShdw blurRad="38100" dist="38100" dir="2700000" algn="tl">
                  <a:srgbClr val="000000"/>
                </a:outerShdw>
              </a:effectLst>
            </a:rPr>
            <a:t>A Sabedoria de Deus</a:t>
          </a:r>
          <a:endParaRPr lang="pt-BR" sz="2000" noProof="0" dirty="0">
            <a:effectLst>
              <a:outerShdw blurRad="38100" dist="38100" dir="2700000" algn="tl">
                <a:srgbClr val="000000"/>
              </a:outerShdw>
            </a:effectLst>
          </a:endParaRPr>
        </a:p>
      </dgm:t>
    </dgm:pt>
    <dgm:pt modelId="{033F80B7-8CBC-416D-8641-7C2BA5EEEA48}" type="parTrans" cxnId="{39B63C40-7D8A-4610-ADDD-3011D583A24A}">
      <dgm:prSet/>
      <dgm:spPr/>
      <dgm:t>
        <a:bodyPr/>
        <a:lstStyle/>
        <a:p>
          <a:endParaRPr lang="es-ES">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es-ES"/>
        </a:p>
      </dgm:t>
    </dgm:pt>
    <dgm:pt modelId="{E3690EB3-3C6D-46BC-80D4-CE1520A26E76}">
      <dgm:prSet custT="1"/>
      <dgm:spPr/>
      <dgm:t>
        <a:bodyPr/>
        <a:lstStyle/>
        <a:p>
          <a:r>
            <a:rPr lang="pt-BR" sz="2000" b="1" noProof="0" dirty="0">
              <a:effectLst>
                <a:outerShdw blurRad="38100" dist="38100" dir="2700000" algn="tl">
                  <a:srgbClr val="000000"/>
                </a:outerShdw>
              </a:effectLst>
            </a:rPr>
            <a:t>A Loucura da Cruz</a:t>
          </a:r>
          <a:endParaRPr lang="pt-BR" sz="2000" noProof="0" dirty="0">
            <a:effectLst>
              <a:outerShdw blurRad="38100" dist="38100" dir="2700000" algn="tl">
                <a:srgbClr val="000000"/>
              </a:outerShdw>
            </a:effectLst>
          </a:endParaRPr>
        </a:p>
      </dgm:t>
    </dgm:pt>
    <dgm:pt modelId="{194FC269-82DE-4301-8BB7-D62DE671A92C}" type="parTrans" cxnId="{136D7B9D-8095-4B97-8CCE-477A3FAE12D8}">
      <dgm:prSet/>
      <dgm:spPr/>
      <dgm:t>
        <a:bodyPr/>
        <a:lstStyle/>
        <a:p>
          <a:endParaRPr lang="es-ES">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es-ES"/>
        </a:p>
      </dgm:t>
    </dgm:pt>
    <dgm:pt modelId="{10D5878C-0484-43CE-94B4-EB836D258373}">
      <dgm:prSet custT="1"/>
      <dgm:spPr/>
      <dgm:t>
        <a:bodyPr/>
        <a:lstStyle/>
        <a:p>
          <a:r>
            <a:rPr lang="pt-BR" sz="2000" b="1" noProof="0" dirty="0">
              <a:effectLst>
                <a:outerShdw blurRad="38100" dist="38100" dir="2700000" algn="tl">
                  <a:srgbClr val="000000"/>
                </a:outerShdw>
              </a:effectLst>
            </a:rPr>
            <a:t>O Poder de Deus</a:t>
          </a:r>
          <a:endParaRPr lang="pt-BR" sz="2000" noProof="0" dirty="0">
            <a:effectLst>
              <a:outerShdw blurRad="38100" dist="38100" dir="2700000" algn="tl">
                <a:srgbClr val="000000"/>
              </a:outerShdw>
            </a:effectLst>
          </a:endParaRPr>
        </a:p>
      </dgm:t>
    </dgm:pt>
    <dgm:pt modelId="{C2647D3B-A44F-44C0-8CF4-D61ECD96C658}" type="parTrans" cxnId="{CB81C6E2-67FF-44C8-B8FE-92C8FC2A5F25}">
      <dgm:prSet/>
      <dgm:spPr/>
      <dgm:t>
        <a:bodyPr/>
        <a:lstStyle/>
        <a:p>
          <a:endParaRPr lang="es-ES">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es-ES"/>
        </a:p>
      </dgm:t>
    </dgm:pt>
    <dgm:pt modelId="{A1399854-EE6F-4F96-BF2A-73A2FA0D1967}">
      <dgm:prSet custT="1"/>
      <dgm:spPr/>
      <dgm:t>
        <a:bodyPr/>
        <a:lstStyle/>
        <a:p>
          <a:r>
            <a:rPr lang="pt-BR" sz="2000" b="1" noProof="0" dirty="0">
              <a:effectLst>
                <a:outerShdw blurRad="38100" dist="38100" dir="2700000" algn="tl">
                  <a:srgbClr val="000000"/>
                </a:outerShdw>
              </a:effectLst>
            </a:rPr>
            <a:t>A Mensagem da Cruz</a:t>
          </a:r>
          <a:endParaRPr lang="pt-BR" sz="2000" noProof="0" dirty="0">
            <a:effectLst>
              <a:outerShdw blurRad="38100" dist="38100" dir="2700000" algn="tl">
                <a:srgbClr val="000000"/>
              </a:outerShdw>
            </a:effectLst>
          </a:endParaRPr>
        </a:p>
      </dgm:t>
    </dgm:pt>
    <dgm:pt modelId="{AEC0E76A-494C-4387-B5AE-3A627C11C153}" type="parTrans" cxnId="{A6BCB25F-8854-470B-ADC7-B247B21C7E03}">
      <dgm:prSet/>
      <dgm:spPr/>
      <dgm:t>
        <a:bodyPr/>
        <a:lstStyle/>
        <a:p>
          <a:endParaRPr lang="es-ES">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es-ES"/>
        </a:p>
      </dgm:t>
    </dgm:pt>
    <dgm:pt modelId="{663D1BA5-7B91-4C43-A5A9-1361F0524EF7}">
      <dgm:prSet custT="1"/>
      <dgm:spPr/>
      <dgm:t>
        <a:bodyPr/>
        <a:lstStyle/>
        <a:p>
          <a:r>
            <a:rPr lang="pt-BR" sz="2000" b="1" noProof="0" dirty="0">
              <a:effectLst>
                <a:outerShdw blurRad="38100" dist="38100" dir="2700000" algn="tl">
                  <a:srgbClr val="000000"/>
                </a:outerShdw>
              </a:effectLst>
            </a:rPr>
            <a:t>A tolice e a fraqueza de Deus</a:t>
          </a:r>
          <a:endParaRPr lang="pt-BR" sz="2000" noProof="0" dirty="0">
            <a:effectLst>
              <a:outerShdw blurRad="38100" dist="38100" dir="2700000" algn="tl">
                <a:srgbClr val="000000"/>
              </a:outerShdw>
            </a:effectLst>
          </a:endParaRPr>
        </a:p>
      </dgm:t>
    </dgm:pt>
    <dgm:pt modelId="{F574BBBC-6A8B-4417-B7D1-82EE2BE907B9}" type="parTrans" cxnId="{B0F5DFCB-F370-4CDE-9A9B-F9B81B6E487D}">
      <dgm:prSet/>
      <dgm:spPr/>
      <dgm:t>
        <a:bodyPr/>
        <a:lstStyle/>
        <a:p>
          <a:endParaRPr lang="es-ES">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es-ES"/>
        </a:p>
      </dgm:t>
    </dgm:pt>
    <dgm:pt modelId="{C56CE76A-5C4D-45D1-98B1-E9AE812DB59A}" type="pres">
      <dgm:prSet presAssocID="{BF63421A-F50B-4E0D-8E4F-5F42FF64DA9C}" presName="linear" presStyleCnt="0">
        <dgm:presLayoutVars>
          <dgm:dir/>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r>
            <a:rPr lang="pt-BR" sz="1800" b="1" noProof="0" dirty="0"/>
            <a:t>“A palavra da cruz é tolice para aqueles que estão perecendo” (1Co. 1:18)</a:t>
          </a:r>
          <a:endParaRPr lang="pt-BR" sz="1800" noProof="0" dirty="0"/>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r>
            <a:rPr lang="pt-BR" sz="1800" b="1" noProof="0" dirty="0"/>
            <a:t>“agradou a Deus salvar os crentes pela loucura da pregação” (1Co. 1:21)</a:t>
          </a:r>
          <a:endParaRPr lang="pt-BR" sz="1800" noProof="0" dirty="0"/>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r>
            <a:rPr lang="pt-BR" sz="1800" b="1" noProof="0" dirty="0"/>
            <a:t>“Cristo crucificado, [...] para os gentios loucura” (1Co. 1:23)</a:t>
          </a:r>
          <a:endParaRPr lang="pt-BR" sz="1800" noProof="0" dirty="0"/>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r>
            <a:rPr lang="pt-BR" sz="1800" b="1" noProof="0" dirty="0"/>
            <a:t>Para "o homem natural [...] as coisas que são do Espírito de Deus... são tolice."</a:t>
          </a:r>
          <a:br>
            <a:rPr lang="pt-BR" sz="1800" b="1" noProof="0" dirty="0"/>
          </a:br>
          <a:r>
            <a:rPr lang="pt-BR" sz="1800" b="1" noProof="0" dirty="0"/>
            <a:t>(1Co. 2:14)</a:t>
          </a:r>
          <a:endParaRPr lang="pt-BR" sz="1800" noProof="0" dirty="0"/>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r>
            <a:rPr lang="pt-BR" sz="1800" b="1" noProof="0" dirty="0"/>
            <a:t>“Pois a sabedoria deste mundo é tolice para com Deus" (1 Coríntios 3:19)</a:t>
          </a:r>
          <a:endParaRPr lang="pt-BR" sz="1800" noProof="0" dirty="0"/>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42305"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42305"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42305"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42305"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42305"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pt-BR" sz="2000" b="1" kern="1200" noProof="0" dirty="0">
              <a:solidFill>
                <a:prstClr val="black">
                  <a:hueOff val="0"/>
                  <a:satOff val="0"/>
                  <a:lumOff val="0"/>
                  <a:alphaOff val="0"/>
                </a:prstClr>
              </a:solidFill>
              <a:latin typeface="Aptos" panose="02110004020202020204"/>
              <a:ea typeface="+mn-ea"/>
              <a:cs typeface="+mn-cs"/>
            </a:rPr>
            <a:t>O pior do homem</a:t>
          </a: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r>
            <a:rPr lang="pt-BR" sz="2000" b="1" noProof="0" dirty="0"/>
            <a:t>Loucura</a:t>
          </a:r>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r>
            <a:rPr lang="pt-BR" sz="2000" b="1" noProof="0" dirty="0"/>
            <a:t>Autodestruição</a:t>
          </a:r>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pt-BR" sz="2000" b="1" kern="1200" noProof="0" dirty="0">
              <a:solidFill>
                <a:prstClr val="black">
                  <a:hueOff val="0"/>
                  <a:satOff val="0"/>
                  <a:lumOff val="0"/>
                  <a:alphaOff val="0"/>
                </a:prstClr>
              </a:solidFill>
              <a:latin typeface="Aptos" panose="02110004020202020204"/>
              <a:ea typeface="+mn-ea"/>
              <a:cs typeface="+mn-cs"/>
            </a:rPr>
            <a:t>O melhor de Deus</a:t>
          </a: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r>
            <a:rPr lang="pt-BR" sz="2000" b="1" noProof="0" dirty="0"/>
            <a:t>Poder</a:t>
          </a:r>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r>
            <a:rPr lang="pt-BR" sz="2000" b="1" noProof="0" dirty="0"/>
            <a:t>Perdão</a:t>
          </a:r>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F82FA4D7-1D6D-4163-8981-A958722CD3F3}">
      <dgm:prSet phldrT="[Texto]" phldr="0" custT="1"/>
      <dgm:spPr/>
      <dgm:t>
        <a:bodyPr/>
        <a:lstStyle/>
        <a:p>
          <a:r>
            <a:rPr lang="pt-BR" sz="2000" b="1" noProof="0" dirty="0"/>
            <a:t>Perdição</a:t>
          </a:r>
        </a:p>
      </dgm:t>
    </dgm:pt>
    <dgm:pt modelId="{3A533AC8-AE31-432E-88C6-0A6CBA083721}" type="parTrans" cxnId="{F62DA550-39DD-4A01-A4C7-E63E9EB33BB8}">
      <dgm:prSet/>
      <dgm:spPr/>
      <dgm:t>
        <a:bodyPr/>
        <a:lstStyle/>
        <a:p>
          <a:endParaRPr lang="es-ES" sz="2000" b="1"/>
        </a:p>
      </dgm:t>
    </dgm:pt>
    <dgm:pt modelId="{1C434C9E-C27A-4465-BDF0-A341EAEC29DC}" type="sibTrans" cxnId="{F62DA550-39DD-4A01-A4C7-E63E9EB33BB8}">
      <dgm:prSet/>
      <dgm:spPr/>
      <dgm:t>
        <a:bodyPr/>
        <a:lstStyle/>
        <a:p>
          <a:endParaRPr lang="es-ES" sz="2000" b="1"/>
        </a:p>
      </dgm:t>
    </dgm:pt>
    <dgm:pt modelId="{C8BD9CEB-EFCF-4E2F-893C-E8EE27DDA67B}">
      <dgm:prSet phldrT="[Texto]" phldr="0" custT="1"/>
      <dgm:spPr/>
      <dgm:t>
        <a:bodyPr/>
        <a:lstStyle/>
        <a:p>
          <a:r>
            <a:rPr lang="pt-BR" sz="2000" b="1" noProof="0" dirty="0"/>
            <a:t>Salvação</a:t>
          </a:r>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r>
            <a:rPr lang="pt-BR" sz="2000" b="1" noProof="0" dirty="0"/>
            <a:t>Rejeição</a:t>
          </a:r>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r>
            <a:rPr lang="pt-BR" sz="2000" b="1" noProof="0" dirty="0"/>
            <a:t>Aceitação</a:t>
          </a:r>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CFF59817-725B-4CB9-8AC8-8031D8BBA798}" type="pres">
      <dgm:prSet presAssocID="{3BEC8949-EAFE-46EF-95A2-6F3F9F462586}" presName="layout" presStyleCnt="0">
        <dgm:presLayoutVars>
          <dgm:chMax/>
          <dgm:chPref/>
          <dgm:dir/>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custLinFactNeighborY="-2893">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F62DA550-39DD-4A01-A4C7-E63E9EB33BB8}" srcId="{F4A99B15-EF57-4BC7-8B1D-9DA47AC513FF}" destId="{F82FA4D7-1D6D-4163-8981-A958722CD3F3}" srcOrd="3" destOrd="0" parTransId="{3A533AC8-AE31-432E-88C6-0A6CBA083721}" sibTransId="{1C434C9E-C27A-4465-BDF0-A341EAEC29DC}"/>
    <dgm:cxn modelId="{B7C89A56-0249-4819-88E4-AEE72585B8E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FC02F955-EABD-40EA-8F72-07C1ADE53D6C}" type="presParOf" srcId="{DB7CCD86-68D1-4379-9280-C7CA872A3658}" destId="{96EDDBBC-801A-4CD1-9CAB-DA86EAB2FAA6}" srcOrd="3" destOrd="0" presId="urn:microsoft.com/office/officeart/2008/layout/SquareAccentList"/>
    <dgm:cxn modelId="{2A6372E5-72BF-4C24-BA74-811C089E1862}" type="presParOf" srcId="{96EDDBBC-801A-4CD1-9CAB-DA86EAB2FAA6}" destId="{6CEFD66E-15EA-4CD8-AE74-B025AB01603D}" srcOrd="0" destOrd="0" presId="urn:microsoft.com/office/officeart/2008/layout/SquareAccentList"/>
    <dgm:cxn modelId="{7C0BE9C2-5F8D-4214-9107-64AF2C4474AD}"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313848" y="71653"/>
          <a:ext cx="4393882"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 Sabedoria de Deus</a:t>
          </a:r>
          <a:endParaRPr lang="pt-BR" sz="2000" kern="1200" noProof="0" dirty="0">
            <a:effectLst>
              <a:outerShdw blurRad="38100" dist="38100" dir="2700000" algn="tl">
                <a:srgbClr val="000000"/>
              </a:outerShdw>
            </a:effectLst>
          </a:endParaRPr>
        </a:p>
      </dsp:txBody>
      <dsp:txXfrm>
        <a:off x="332582" y="90387"/>
        <a:ext cx="4356414"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313848" y="661333"/>
          <a:ext cx="4393882"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 Loucura da Cruz</a:t>
          </a:r>
          <a:endParaRPr lang="pt-BR" sz="2000" kern="1200" noProof="0" dirty="0">
            <a:effectLst>
              <a:outerShdw blurRad="38100" dist="38100" dir="2700000" algn="tl">
                <a:srgbClr val="000000"/>
              </a:outerShdw>
            </a:effectLst>
          </a:endParaRPr>
        </a:p>
      </dsp:txBody>
      <dsp:txXfrm>
        <a:off x="332582" y="680067"/>
        <a:ext cx="4356414"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313848" y="1251013"/>
          <a:ext cx="4393882"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O Poder de Deus</a:t>
          </a:r>
          <a:endParaRPr lang="pt-BR" sz="2000" kern="1200" noProof="0" dirty="0">
            <a:effectLst>
              <a:outerShdw blurRad="38100" dist="38100" dir="2700000" algn="tl">
                <a:srgbClr val="000000"/>
              </a:outerShdw>
            </a:effectLst>
          </a:endParaRPr>
        </a:p>
      </dsp:txBody>
      <dsp:txXfrm>
        <a:off x="332582" y="1269747"/>
        <a:ext cx="4356414"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313848" y="1840694"/>
          <a:ext cx="4393882"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 Mensagem da Cruz</a:t>
          </a:r>
          <a:endParaRPr lang="pt-BR" sz="2000" kern="1200" noProof="0" dirty="0">
            <a:effectLst>
              <a:outerShdw blurRad="38100" dist="38100" dir="2700000" algn="tl">
                <a:srgbClr val="000000"/>
              </a:outerShdw>
            </a:effectLst>
          </a:endParaRPr>
        </a:p>
      </dsp:txBody>
      <dsp:txXfrm>
        <a:off x="332582" y="1859428"/>
        <a:ext cx="4356414"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313848" y="2430373"/>
          <a:ext cx="4393882"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 tolice e a fraqueza de Deus</a:t>
          </a:r>
          <a:endParaRPr lang="pt-BR" sz="2000" kern="1200" noProof="0" dirty="0">
            <a:effectLst>
              <a:outerShdw blurRad="38100" dist="38100" dir="2700000" algn="tl">
                <a:srgbClr val="000000"/>
              </a:outerShdw>
            </a:effectLst>
          </a:endParaRPr>
        </a:p>
      </dsp:txBody>
      <dsp:txXfrm>
        <a:off x="332582" y="2449107"/>
        <a:ext cx="4356414"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rot="10800000">
          <a:off x="298097" y="1361"/>
          <a:ext cx="5255981" cy="543285"/>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“A palavra da cruz é tolice para aqueles que estão perecendo” (1Co. 1:18)</a:t>
          </a:r>
          <a:endParaRPr lang="pt-BR" sz="1800" kern="1200" noProof="0" dirty="0"/>
        </a:p>
      </dsp:txBody>
      <dsp:txXfrm rot="10800000">
        <a:off x="433918" y="1361"/>
        <a:ext cx="5120160" cy="543285"/>
      </dsp:txXfrm>
    </dsp:sp>
    <dsp:sp modelId="{7942F575-A43E-45B0-9800-AD4DDCBA2EBD}">
      <dsp:nvSpPr>
        <dsp:cNvPr id="0" name=""/>
        <dsp:cNvSpPr/>
      </dsp:nvSpPr>
      <dsp:spPr>
        <a:xfrm>
          <a:off x="54885" y="1361"/>
          <a:ext cx="543285" cy="543285"/>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rot="10800000">
          <a:off x="298097" y="706821"/>
          <a:ext cx="5255981" cy="543285"/>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“agradou a Deus salvar os crentes pela loucura da pregação” (1Co. 1:21)</a:t>
          </a:r>
          <a:endParaRPr lang="pt-BR" sz="1800" kern="1200" noProof="0" dirty="0"/>
        </a:p>
      </dsp:txBody>
      <dsp:txXfrm rot="10800000">
        <a:off x="433918" y="706821"/>
        <a:ext cx="5120160" cy="543285"/>
      </dsp:txXfrm>
    </dsp:sp>
    <dsp:sp modelId="{AACB4B34-B920-43F8-A145-6153CD808008}">
      <dsp:nvSpPr>
        <dsp:cNvPr id="0" name=""/>
        <dsp:cNvSpPr/>
      </dsp:nvSpPr>
      <dsp:spPr>
        <a:xfrm>
          <a:off x="54885" y="706821"/>
          <a:ext cx="543285" cy="543285"/>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rot="10800000">
          <a:off x="298097" y="1412282"/>
          <a:ext cx="5255981" cy="543285"/>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“Cristo crucificado, [...] para os gentios loucura” (1Co. 1:23)</a:t>
          </a:r>
          <a:endParaRPr lang="pt-BR" sz="1800" kern="1200" noProof="0" dirty="0"/>
        </a:p>
      </dsp:txBody>
      <dsp:txXfrm rot="10800000">
        <a:off x="433918" y="1412282"/>
        <a:ext cx="5120160" cy="543285"/>
      </dsp:txXfrm>
    </dsp:sp>
    <dsp:sp modelId="{39D982C7-D34F-432B-B9F2-59999BDDC9C0}">
      <dsp:nvSpPr>
        <dsp:cNvPr id="0" name=""/>
        <dsp:cNvSpPr/>
      </dsp:nvSpPr>
      <dsp:spPr>
        <a:xfrm>
          <a:off x="54885" y="1412282"/>
          <a:ext cx="543285" cy="543285"/>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rot="10800000">
          <a:off x="298097" y="2117742"/>
          <a:ext cx="5255981" cy="792001"/>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Para "o homem natural [...] as coisas que são do Espírito de Deus... são tolice."</a:t>
          </a:r>
          <a:br>
            <a:rPr lang="pt-BR" sz="1800" b="1" kern="1200" noProof="0" dirty="0"/>
          </a:br>
          <a:r>
            <a:rPr lang="pt-BR" sz="1800" b="1" kern="1200" noProof="0" dirty="0"/>
            <a:t>(1Co. 2:14)</a:t>
          </a:r>
          <a:endParaRPr lang="pt-BR" sz="1800" kern="1200" noProof="0" dirty="0"/>
        </a:p>
      </dsp:txBody>
      <dsp:txXfrm rot="10800000">
        <a:off x="496097" y="2117742"/>
        <a:ext cx="5057981" cy="792001"/>
      </dsp:txXfrm>
    </dsp:sp>
    <dsp:sp modelId="{66A9998C-B03C-4000-A764-1A37BBE8B347}">
      <dsp:nvSpPr>
        <dsp:cNvPr id="0" name=""/>
        <dsp:cNvSpPr/>
      </dsp:nvSpPr>
      <dsp:spPr>
        <a:xfrm>
          <a:off x="54885" y="2242100"/>
          <a:ext cx="543285" cy="543285"/>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rot="10800000">
          <a:off x="298097" y="3071918"/>
          <a:ext cx="5255981" cy="543285"/>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“Pois a sabedoria deste mundo é tolice para com Deus" (1 Coríntios 3:19)</a:t>
          </a:r>
          <a:endParaRPr lang="pt-BR" sz="1800" kern="1200" noProof="0" dirty="0"/>
        </a:p>
      </dsp:txBody>
      <dsp:txXfrm rot="10800000">
        <a:off x="433918" y="3071918"/>
        <a:ext cx="5120160" cy="543285"/>
      </dsp:txXfrm>
    </dsp:sp>
    <dsp:sp modelId="{B7F53545-1615-4EC4-91E7-460EA1C6E685}">
      <dsp:nvSpPr>
        <dsp:cNvPr id="0" name=""/>
        <dsp:cNvSpPr/>
      </dsp:nvSpPr>
      <dsp:spPr>
        <a:xfrm>
          <a:off x="54885" y="3071918"/>
          <a:ext cx="543285" cy="543285"/>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1357"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1357"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prstClr val="black">
                  <a:hueOff val="0"/>
                  <a:satOff val="0"/>
                  <a:lumOff val="0"/>
                  <a:alphaOff val="0"/>
                </a:prstClr>
              </a:solidFill>
              <a:latin typeface="Aptos" panose="02110004020202020204"/>
              <a:ea typeface="+mn-ea"/>
              <a:cs typeface="+mn-cs"/>
            </a:rPr>
            <a:t>O pior do homem</a:t>
          </a:r>
        </a:p>
      </dsp:txBody>
      <dsp:txXfrm>
        <a:off x="1357" y="0"/>
        <a:ext cx="2451943" cy="518202"/>
      </dsp:txXfrm>
    </dsp:sp>
    <dsp:sp modelId="{E7F4D5B1-82DC-4F0B-ACA5-D713CF6E241B}">
      <dsp:nvSpPr>
        <dsp:cNvPr id="0" name=""/>
        <dsp:cNvSpPr/>
      </dsp:nvSpPr>
      <dsp:spPr>
        <a:xfrm>
          <a:off x="135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17299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Loucura</a:t>
          </a:r>
        </a:p>
      </dsp:txBody>
      <dsp:txXfrm>
        <a:off x="172994" y="926539"/>
        <a:ext cx="2280307" cy="419869"/>
      </dsp:txXfrm>
    </dsp:sp>
    <dsp:sp modelId="{624BCA84-C5C0-415E-B6C0-97F62AE55C75}">
      <dsp:nvSpPr>
        <dsp:cNvPr id="0" name=""/>
        <dsp:cNvSpPr/>
      </dsp:nvSpPr>
      <dsp:spPr>
        <a:xfrm>
          <a:off x="135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17299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Rejeição</a:t>
          </a:r>
        </a:p>
      </dsp:txBody>
      <dsp:txXfrm>
        <a:off x="172994" y="1346409"/>
        <a:ext cx="2280307" cy="419869"/>
      </dsp:txXfrm>
    </dsp:sp>
    <dsp:sp modelId="{64D44CB1-1FF9-4750-A98F-13AC660D37EC}">
      <dsp:nvSpPr>
        <dsp:cNvPr id="0" name=""/>
        <dsp:cNvSpPr/>
      </dsp:nvSpPr>
      <dsp:spPr>
        <a:xfrm>
          <a:off x="135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17299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Autodestruição</a:t>
          </a:r>
        </a:p>
      </dsp:txBody>
      <dsp:txXfrm>
        <a:off x="172994" y="1766279"/>
        <a:ext cx="2280307" cy="419869"/>
      </dsp:txXfrm>
    </dsp:sp>
    <dsp:sp modelId="{6CEFD66E-15EA-4CD8-AE74-B025AB01603D}">
      <dsp:nvSpPr>
        <dsp:cNvPr id="0" name=""/>
        <dsp:cNvSpPr/>
      </dsp:nvSpPr>
      <dsp:spPr>
        <a:xfrm>
          <a:off x="135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17299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Perdição</a:t>
          </a:r>
        </a:p>
      </dsp:txBody>
      <dsp:txXfrm>
        <a:off x="172994" y="2186149"/>
        <a:ext cx="2280307" cy="419869"/>
      </dsp:txXfrm>
    </dsp:sp>
    <dsp:sp modelId="{CB2A4995-A82B-416F-B79D-8E1A18C51C4A}">
      <dsp:nvSpPr>
        <dsp:cNvPr id="0" name=""/>
        <dsp:cNvSpPr/>
      </dsp:nvSpPr>
      <dsp: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575898"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2575898"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prstClr val="black">
                  <a:hueOff val="0"/>
                  <a:satOff val="0"/>
                  <a:lumOff val="0"/>
                  <a:alphaOff val="0"/>
                </a:prstClr>
              </a:solidFill>
              <a:latin typeface="Aptos" panose="02110004020202020204"/>
              <a:ea typeface="+mn-ea"/>
              <a:cs typeface="+mn-cs"/>
            </a:rPr>
            <a:t>O melhor de Deus</a:t>
          </a:r>
        </a:p>
      </dsp:txBody>
      <dsp:txXfrm>
        <a:off x="2575898" y="0"/>
        <a:ext cx="2451943" cy="518202"/>
      </dsp:txXfrm>
    </dsp:sp>
    <dsp:sp modelId="{7583F063-1618-47DD-A04B-F94D883543E6}">
      <dsp:nvSpPr>
        <dsp:cNvPr id="0" name=""/>
        <dsp:cNvSpPr/>
      </dsp:nvSpPr>
      <dsp:spPr>
        <a:xfrm>
          <a:off x="2575898"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274753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Poder</a:t>
          </a:r>
        </a:p>
      </dsp:txBody>
      <dsp:txXfrm>
        <a:off x="2747534" y="926539"/>
        <a:ext cx="2280307" cy="419869"/>
      </dsp:txXfrm>
    </dsp:sp>
    <dsp:sp modelId="{5221AC91-1EF6-4389-88EE-440942929C89}">
      <dsp:nvSpPr>
        <dsp:cNvPr id="0" name=""/>
        <dsp:cNvSpPr/>
      </dsp:nvSpPr>
      <dsp:spPr>
        <a:xfrm>
          <a:off x="2575898"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274753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Aceitação</a:t>
          </a:r>
        </a:p>
      </dsp:txBody>
      <dsp:txXfrm>
        <a:off x="2747534" y="1346409"/>
        <a:ext cx="2280307" cy="419869"/>
      </dsp:txXfrm>
    </dsp:sp>
    <dsp:sp modelId="{BC6AC961-8476-45B7-BC8A-0ABB721B8675}">
      <dsp:nvSpPr>
        <dsp:cNvPr id="0" name=""/>
        <dsp:cNvSpPr/>
      </dsp:nvSpPr>
      <dsp:spPr>
        <a:xfrm>
          <a:off x="2575898"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274753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Perdão</a:t>
          </a:r>
        </a:p>
      </dsp:txBody>
      <dsp:txXfrm>
        <a:off x="2747534" y="1766279"/>
        <a:ext cx="2280307" cy="419869"/>
      </dsp:txXfrm>
    </dsp:sp>
    <dsp:sp modelId="{0D8C232F-F28D-400E-BD44-3E5B1752609C}">
      <dsp:nvSpPr>
        <dsp:cNvPr id="0" name=""/>
        <dsp:cNvSpPr/>
      </dsp:nvSpPr>
      <dsp:spPr>
        <a:xfrm>
          <a:off x="2575898"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274753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pt-BR" sz="2000" b="1" kern="1200" noProof="0" dirty="0"/>
            <a:t>Salvação</a:t>
          </a:r>
        </a:p>
      </dsp:txBody>
      <dsp:txXfrm>
        <a:off x="2747534"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21/06/2026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21/06/2026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21/06/2026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21/06/2026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21/06/2026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21/06/2026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21/06/2026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21/06/2026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21/06/2026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21/06/2026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21/06/2026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21/06/2026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21/06/2026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21/06/2026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21/06/2026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21/06/2026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21/06/2026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21/06/2026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21/06/2026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21/06/2026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21/06/2026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21/06/2026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21/06/2026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21/06/2026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jpeg"/><Relationship Id="rId4" Type="http://schemas.openxmlformats.org/officeDocument/2006/relationships/diagramLayout" Target="../diagrams/layout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C1079A-BE7F-3AF5-4420-7C79ADA4564F}"/>
              </a:ext>
            </a:extLst>
          </p:cNvPr>
          <p:cNvSpPr txBox="1"/>
          <p:nvPr/>
        </p:nvSpPr>
        <p:spPr>
          <a:xfrm>
            <a:off x="4476750" y="238125"/>
            <a:ext cx="7715250" cy="830997"/>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50000"/>
                </a:schemeClr>
              </a:contourClr>
            </a:sp3d>
          </a:bodyPr>
          <a:lstStyle/>
          <a:p>
            <a:pPr algn="ctr"/>
            <a:r>
              <a:rPr lang="pt-BR"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A MENSAGEM DA CRUZ</a:t>
            </a:r>
            <a:endParaRPr lang="pt-BR" sz="4800" b="1" noProof="0"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156DB32B-9452-4576-0CA1-C21246397285}"/>
              </a:ext>
            </a:extLst>
          </p:cNvPr>
          <p:cNvSpPr txBox="1"/>
          <p:nvPr/>
        </p:nvSpPr>
        <p:spPr>
          <a:xfrm>
            <a:off x="2447925" y="6505575"/>
            <a:ext cx="5438775" cy="338554"/>
          </a:xfrm>
          <a:prstGeom prst="rect">
            <a:avLst/>
          </a:prstGeom>
          <a:noFill/>
        </p:spPr>
        <p:txBody>
          <a:bodyPr wrap="square" rtlCol="0">
            <a:spAutoFit/>
          </a:bodyPr>
          <a:lstStyle/>
          <a:p>
            <a:pPr algn="ctr"/>
            <a:r>
              <a:rPr lang="pt-BR" sz="1600" b="1" dirty="0">
                <a:solidFill>
                  <a:srgbClr val="EBD4B3"/>
                </a:solidFill>
                <a:effectLst>
                  <a:outerShdw blurRad="38100" dist="38100" dir="2700000" algn="tl">
                    <a:srgbClr val="000000"/>
                  </a:outerShdw>
                </a:effectLst>
              </a:rPr>
              <a:t>Lição 2 de 11 de julho de 2026</a:t>
            </a:r>
            <a:endParaRPr lang="pt-BR" sz="1600" b="1" noProof="0" dirty="0">
              <a:solidFill>
                <a:srgbClr val="EBD4B3"/>
              </a:solidFill>
              <a:effectLst>
                <a:outerShdw blurRad="38100" dist="38100" dir="2700000" algn="tl">
                  <a:srgbClr val="000000"/>
                </a:outerShdw>
              </a:effectLst>
            </a:endParaRPr>
          </a:p>
        </p:txBody>
      </p:sp>
    </p:spTree>
    <p:extLst>
      <p:ext uri="{BB962C8B-B14F-4D97-AF65-F5344CB8AC3E}">
        <p14:creationId xmlns:p14="http://schemas.microsoft.com/office/powerpoint/2010/main" val="39400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569660"/>
          </a:xfrm>
          <a:prstGeom prst="rect">
            <a:avLst/>
          </a:prstGeom>
          <a:noFill/>
        </p:spPr>
        <p:txBody>
          <a:bodyPr wrap="square">
            <a:spAutoFit/>
          </a:bodyPr>
          <a:lstStyle/>
          <a:p>
            <a:pPr lvl="0" algn="ctr">
              <a:defRPr/>
            </a:pPr>
            <a:r>
              <a:rPr lang="pt-BR" sz="2400" b="1" dirty="0">
                <a:solidFill>
                  <a:srgbClr val="FCE996"/>
                </a:solidFill>
                <a:effectLst>
                  <a:glow rad="127000">
                    <a:srgbClr val="030303"/>
                  </a:glow>
                </a:effectLst>
                <a:latin typeface="Comic Sans MS" panose="030F0702030302020204" pitchFamily="66" charset="0"/>
              </a:rPr>
              <a:t>«A mensagem da cruz é tolice para aqueles que estão perecendo; mas para aqueles que são salvos, é o poder de Deus» </a:t>
            </a:r>
            <a:r>
              <a:rPr kumimoji="0" lang="pt-BR" sz="18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(1 Coríntios 1:18)</a:t>
            </a:r>
            <a:endParaRPr kumimoji="0" lang="pt-BR"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252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823096810"/>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180975" y="105013"/>
            <a:ext cx="7324726" cy="707886"/>
          </a:xfrm>
          <a:prstGeom prst="rect">
            <a:avLst/>
          </a:prstGeom>
          <a:noFill/>
        </p:spPr>
        <p:txBody>
          <a:bodyPr wrap="square" rtlCol="0">
            <a:spAutoFit/>
          </a:bodyPr>
          <a:lstStyle/>
          <a:p>
            <a:pPr>
              <a:spcBef>
                <a:spcPts val="600"/>
              </a:spcBef>
            </a:pPr>
            <a:r>
              <a:rPr lang="pt-BR" sz="2000" b="1" dirty="0"/>
              <a:t>1 Coríntios 1:17-31 fala sobre como a cruz impacta a vida das pessoas.</a:t>
            </a:r>
            <a:endParaRPr lang="pt-BR" sz="2000" b="1" noProof="0" dirty="0"/>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180975" y="1708243"/>
            <a:ext cx="7324726" cy="1938992"/>
          </a:xfrm>
          <a:prstGeom prst="rect">
            <a:avLst/>
          </a:prstGeom>
          <a:noFill/>
        </p:spPr>
        <p:txBody>
          <a:bodyPr wrap="square">
            <a:spAutoFit/>
          </a:bodyPr>
          <a:lstStyle/>
          <a:p>
            <a:pPr lvl="0">
              <a:spcBef>
                <a:spcPts val="600"/>
              </a:spcBef>
              <a:defRPr/>
            </a:pPr>
            <a:r>
              <a:rPr lang="pt-BR" sz="2000" b="1" dirty="0">
                <a:solidFill>
                  <a:prstClr val="black"/>
                </a:solidFill>
              </a:rPr>
              <a:t>Salvo por alguém que morreu em uma cruz e depois ressuscitou? Para os homens, é loucura, tolice e fraqueza. Mas para aqueles de nós que abriram nossos corações ao chamado do Espírito Santo, a cruz é "o poder de Deus, . . . sabedoria, justificação, santificação e redenção." —1 Coríntios 1:18, 30.</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C07439D8-F068-0B54-EBCB-1877D7D20CE0}"/>
              </a:ext>
            </a:extLst>
          </p:cNvPr>
          <p:cNvSpPr txBox="1"/>
          <p:nvPr/>
        </p:nvSpPr>
        <p:spPr>
          <a:xfrm>
            <a:off x="180975" y="737949"/>
            <a:ext cx="7344134" cy="1015663"/>
          </a:xfrm>
          <a:prstGeom prst="rect">
            <a:avLst/>
          </a:prstGeom>
          <a:noFill/>
        </p:spPr>
        <p:txBody>
          <a:bodyPr wrap="square">
            <a:spAutoFit/>
          </a:bodyPr>
          <a:lstStyle/>
          <a:p>
            <a:pPr lvl="0">
              <a:spcBef>
                <a:spcPts val="600"/>
              </a:spcBef>
              <a:defRPr/>
            </a:pPr>
            <a:r>
              <a:rPr lang="pt-BR" sz="2000" b="1" dirty="0">
                <a:solidFill>
                  <a:prstClr val="black"/>
                </a:solidFill>
              </a:rPr>
              <a:t>Para os crentes, a cruz é um símbolo de salvação. Mas para as pessoas que viveram no primeiro século, a cruz representava apenas a morte vergonhosa de um criminoso.</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3070361" y="0"/>
            <a:ext cx="6051278" cy="738664"/>
          </a:xfrm>
          <a:prstGeom prst="rect">
            <a:avLst/>
          </a:prstGeom>
          <a:noFill/>
        </p:spPr>
        <p:txBody>
          <a:bodyPr wrap="square">
            <a:spAutoFit/>
          </a:bodyPr>
          <a:lstStyle/>
          <a:p>
            <a:pPr algn="ctr"/>
            <a:r>
              <a:rPr lang="pt-BR"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rPr>
              <a:t>A SABEDORIA DE DEUS</a:t>
            </a:r>
            <a:endParaRPr lang="pt-BR" sz="4200" b="1" noProof="0" dirty="0">
              <a:ln w="9525">
                <a:solidFill>
                  <a:schemeClr val="bg1"/>
                </a:solidFill>
                <a:prstDash val="solid"/>
              </a:ln>
              <a:solidFill>
                <a:srgbClr val="7030A0"/>
              </a:solidFill>
              <a:effectLst>
                <a:outerShdw blurRad="12700" dist="38100" dir="2700000" algn="tl" rotWithShape="0">
                  <a:schemeClr val="accent5">
                    <a:lumMod val="75000"/>
                  </a:schemeClr>
                </a:outerShdw>
              </a:effectLst>
            </a:endParaRPr>
          </a:p>
        </p:txBody>
      </p:sp>
      <p:sp>
        <p:nvSpPr>
          <p:cNvPr id="5" name="CuadroTexto 4">
            <a:extLst>
              <a:ext uri="{FF2B5EF4-FFF2-40B4-BE49-F238E27FC236}">
                <a16:creationId xmlns:a16="http://schemas.microsoft.com/office/drawing/2014/main" id="{950064E5-E791-FC74-233E-9F92C91AD13B}"/>
              </a:ext>
            </a:extLst>
          </p:cNvPr>
          <p:cNvSpPr txBox="1"/>
          <p:nvPr/>
        </p:nvSpPr>
        <p:spPr>
          <a:xfrm>
            <a:off x="3139791" y="820650"/>
            <a:ext cx="5906898" cy="923330"/>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ctr"/>
            <a:r>
              <a:rPr lang="pt-BR" b="1" dirty="0">
                <a:solidFill>
                  <a:schemeClr val="accent4">
                    <a:lumMod val="50000"/>
                  </a:schemeClr>
                </a:solidFill>
                <a:latin typeface="Comic Sans MS" panose="030F0702030302020204" pitchFamily="66" charset="0"/>
              </a:rPr>
              <a:t>“mas para aqueles que são chamados, tanto judeus quanto gregos, Cristo o poder de Deus e a sabedoria de Deus."(1 Coríntios 1:24</a:t>
            </a:r>
            <a:r>
              <a:rPr lang="pt-BR" sz="1400" b="1" noProof="0" dirty="0">
                <a:solidFill>
                  <a:schemeClr val="accent4">
                    <a:lumMod val="50000"/>
                  </a:schemeClr>
                </a:solidFill>
                <a:latin typeface="Comic Sans MS" panose="030F0702030302020204" pitchFamily="66" charset="0"/>
              </a:rPr>
              <a:t>)</a:t>
            </a:r>
            <a:endParaRPr lang="pt-BR" b="1" noProof="0"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214741" y="1769077"/>
            <a:ext cx="5699619" cy="1015663"/>
          </a:xfrm>
          <a:prstGeom prst="rect">
            <a:avLst/>
          </a:prstGeom>
          <a:noFill/>
        </p:spPr>
        <p:txBody>
          <a:bodyPr wrap="square" rtlCol="0">
            <a:spAutoFit/>
          </a:bodyPr>
          <a:lstStyle/>
          <a:p>
            <a:pPr>
              <a:spcBef>
                <a:spcPts val="600"/>
              </a:spcBef>
            </a:pPr>
            <a:r>
              <a:rPr lang="pt-BR" sz="2000" b="1" dirty="0"/>
              <a:t>Em Atenas, Paulo usou a sabedoria humana para tentar convencer os sábios. A partir daí, decidiu usar apenas a sabedoria divina.</a:t>
            </a:r>
            <a:endParaRPr lang="pt-BR" sz="2000" b="1" noProof="0" dirty="0"/>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4380" y="183548"/>
            <a:ext cx="2925981" cy="3901307"/>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21639" y="183547"/>
            <a:ext cx="2925981" cy="3901308"/>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BA1B835-6438-60EB-5124-AEF489C17DE1}"/>
              </a:ext>
            </a:extLst>
          </p:cNvPr>
          <p:cNvSpPr txBox="1"/>
          <p:nvPr/>
        </p:nvSpPr>
        <p:spPr>
          <a:xfrm>
            <a:off x="344406" y="4591256"/>
            <a:ext cx="6980320" cy="1323439"/>
          </a:xfrm>
          <a:prstGeom prst="rect">
            <a:avLst/>
          </a:prstGeom>
          <a:noFill/>
        </p:spPr>
        <p:txBody>
          <a:bodyPr wrap="square">
            <a:spAutoFit/>
          </a:bodyPr>
          <a:lstStyle/>
          <a:p>
            <a:pPr>
              <a:spcBef>
                <a:spcPts val="600"/>
              </a:spcBef>
            </a:pPr>
            <a:r>
              <a:rPr lang="pt-BR" sz="2000" b="1" dirty="0"/>
              <a:t>A sabedoria de Deus destrói "a sabedoria dos sábios"; rejeita "o entendimento dos prudentes" (1 Coríntios 1:19); e "ele enlouqueceu ... a sabedoria do mundo" (1 Coríntios 1:20).</a:t>
            </a:r>
            <a:endParaRPr lang="pt-BR" sz="2000" b="1" noProof="0" dirty="0"/>
          </a:p>
        </p:txBody>
      </p:sp>
      <p:sp>
        <p:nvSpPr>
          <p:cNvPr id="11" name="CuadroTexto 10">
            <a:extLst>
              <a:ext uri="{FF2B5EF4-FFF2-40B4-BE49-F238E27FC236}">
                <a16:creationId xmlns:a16="http://schemas.microsoft.com/office/drawing/2014/main" id="{821AC074-131B-A6E6-A80D-4D725AA2488E}"/>
              </a:ext>
            </a:extLst>
          </p:cNvPr>
          <p:cNvSpPr txBox="1"/>
          <p:nvPr/>
        </p:nvSpPr>
        <p:spPr>
          <a:xfrm>
            <a:off x="344405" y="4179443"/>
            <a:ext cx="7170820" cy="400110"/>
          </a:xfrm>
          <a:prstGeom prst="rect">
            <a:avLst/>
          </a:prstGeom>
          <a:noFill/>
        </p:spPr>
        <p:txBody>
          <a:bodyPr wrap="square">
            <a:spAutoFit/>
          </a:bodyPr>
          <a:lstStyle/>
          <a:p>
            <a:pPr>
              <a:spcBef>
                <a:spcPts val="600"/>
              </a:spcBef>
            </a:pPr>
            <a:r>
              <a:rPr lang="pt-BR" sz="2000" b="1" dirty="0"/>
              <a:t>Qual é a sabedoria divina pregada por Paulo?</a:t>
            </a:r>
            <a:endParaRPr lang="pt-BR" sz="2000" b="1" noProof="0" dirty="0"/>
          </a:p>
        </p:txBody>
      </p:sp>
      <p:sp>
        <p:nvSpPr>
          <p:cNvPr id="15" name="CuadroTexto 14">
            <a:extLst>
              <a:ext uri="{FF2B5EF4-FFF2-40B4-BE49-F238E27FC236}">
                <a16:creationId xmlns:a16="http://schemas.microsoft.com/office/drawing/2014/main" id="{6125FFEF-3FD9-E996-E413-22E357869CA0}"/>
              </a:ext>
            </a:extLst>
          </p:cNvPr>
          <p:cNvSpPr txBox="1"/>
          <p:nvPr/>
        </p:nvSpPr>
        <p:spPr>
          <a:xfrm>
            <a:off x="344404" y="5813491"/>
            <a:ext cx="7066045" cy="1015663"/>
          </a:xfrm>
          <a:prstGeom prst="rect">
            <a:avLst/>
          </a:prstGeom>
          <a:noFill/>
        </p:spPr>
        <p:txBody>
          <a:bodyPr wrap="square">
            <a:spAutoFit/>
          </a:bodyPr>
          <a:lstStyle/>
          <a:p>
            <a:pPr>
              <a:spcBef>
                <a:spcPts val="600"/>
              </a:spcBef>
            </a:pPr>
            <a:r>
              <a:rPr lang="pt-BR" sz="2000" b="1" dirty="0"/>
              <a:t>Contra toda lógica humana, a sabedoria de Deus consiste em "salvar os crentes pela tolice da pregação" (1 Coríntios 1:21). </a:t>
            </a:r>
            <a:endParaRPr lang="pt-BR" sz="2000" b="1" noProof="0" dirty="0"/>
          </a:p>
        </p:txBody>
      </p:sp>
      <p:sp>
        <p:nvSpPr>
          <p:cNvPr id="9" name="CuadroTexto 8">
            <a:extLst>
              <a:ext uri="{FF2B5EF4-FFF2-40B4-BE49-F238E27FC236}">
                <a16:creationId xmlns:a16="http://schemas.microsoft.com/office/drawing/2014/main" id="{9C364994-C22E-FC46-328E-483BD798A0E9}"/>
              </a:ext>
            </a:extLst>
          </p:cNvPr>
          <p:cNvSpPr txBox="1"/>
          <p:nvPr/>
        </p:nvSpPr>
        <p:spPr>
          <a:xfrm>
            <a:off x="3214741" y="2790963"/>
            <a:ext cx="5683881" cy="1323439"/>
          </a:xfrm>
          <a:prstGeom prst="rect">
            <a:avLst/>
          </a:prstGeom>
          <a:noFill/>
        </p:spPr>
        <p:txBody>
          <a:bodyPr wrap="square">
            <a:spAutoFit/>
          </a:bodyPr>
          <a:lstStyle/>
          <a:p>
            <a:pPr lvl="0">
              <a:spcBef>
                <a:spcPts val="600"/>
              </a:spcBef>
              <a:defRPr/>
            </a:pPr>
            <a:r>
              <a:rPr lang="pt-BR" sz="2000" b="1" dirty="0">
                <a:solidFill>
                  <a:prstClr val="black"/>
                </a:solidFill>
              </a:rPr>
              <a:t>O próprio Deus o enviou para pregar Sua mensagem "sem discursos de sabedoria humana, para que a cruz de Cristo não perca sua eficácia." </a:t>
            </a:r>
            <a:r>
              <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rPr>
              <a:t>(1Co. 1:17 </a:t>
            </a:r>
            <a:r>
              <a:rPr kumimoji="0" lang="pt-BR" sz="1600" b="1" i="0" u="none" strike="noStrike" kern="1200" cap="none" spc="0" normalizeH="0" baseline="0" noProof="0" dirty="0">
                <a:ln>
                  <a:noFill/>
                </a:ln>
                <a:solidFill>
                  <a:prstClr val="black"/>
                </a:solidFill>
                <a:effectLst/>
                <a:uLnTx/>
                <a:uFillTx/>
                <a:latin typeface="Aptos" panose="02110004020202020204"/>
                <a:ea typeface="+mn-ea"/>
                <a:cs typeface="+mn-cs"/>
              </a:rPr>
              <a:t>NVI</a:t>
            </a:r>
            <a:r>
              <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1" y="-57150"/>
            <a:ext cx="6572248"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000" b="1" dirty="0">
                <a:ln/>
                <a:solidFill>
                  <a:schemeClr val="accent3"/>
                </a:solidFill>
              </a:rPr>
              <a:t>A LOUCURA DA CRUZ</a:t>
            </a:r>
            <a:endParaRPr lang="pt-BR" sz="4000" b="1" noProof="0" dirty="0">
              <a:ln/>
              <a:solidFill>
                <a:schemeClr val="accent3"/>
              </a:solidFill>
            </a:endParaRP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494057"/>
            <a:ext cx="6572250" cy="923330"/>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accent1">
                    <a:lumMod val="50000"/>
                  </a:schemeClr>
                </a:solidFill>
                <a:latin typeface="Comic Sans MS" panose="030F0702030302020204" pitchFamily="66" charset="0"/>
              </a:rPr>
              <a:t>“mas pregamos Cristo crucificado, aos judeus realmente como um obstáculo, e aos gentios a tolice dos gentios" </a:t>
            </a:r>
            <a:br>
              <a:rPr lang="pt-BR" b="1" dirty="0">
                <a:solidFill>
                  <a:schemeClr val="accent1">
                    <a:lumMod val="50000"/>
                  </a:schemeClr>
                </a:solidFill>
                <a:latin typeface="Comic Sans MS" panose="030F0702030302020204" pitchFamily="66" charset="0"/>
              </a:rPr>
            </a:br>
            <a:r>
              <a:rPr lang="pt-BR" b="1" dirty="0">
                <a:solidFill>
                  <a:schemeClr val="accent1">
                    <a:lumMod val="50000"/>
                  </a:schemeClr>
                </a:solidFill>
                <a:latin typeface="Comic Sans MS" panose="030F0702030302020204" pitchFamily="66" charset="0"/>
              </a:rPr>
              <a:t>(1 Coríntios 1:23)</a:t>
            </a:r>
            <a:endParaRPr lang="pt-BR" sz="1400" b="1" noProof="0" dirty="0">
              <a:solidFill>
                <a:schemeClr val="accent1">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225A7AB-E732-DCF6-191B-09654D2CD28F}"/>
              </a:ext>
            </a:extLst>
          </p:cNvPr>
          <p:cNvSpPr txBox="1"/>
          <p:nvPr/>
        </p:nvSpPr>
        <p:spPr>
          <a:xfrm>
            <a:off x="227597" y="2391438"/>
            <a:ext cx="5828295" cy="707886"/>
          </a:xfrm>
          <a:prstGeom prst="rect">
            <a:avLst/>
          </a:prstGeom>
          <a:noFill/>
        </p:spPr>
        <p:txBody>
          <a:bodyPr wrap="square" rtlCol="0">
            <a:spAutoFit/>
          </a:bodyPr>
          <a:lstStyle/>
          <a:p>
            <a:pPr>
              <a:spcBef>
                <a:spcPts val="600"/>
              </a:spcBef>
            </a:pPr>
            <a:r>
              <a:rPr lang="pt-BR" sz="2000" b="1" dirty="0"/>
              <a:t>A palavra grega </a:t>
            </a:r>
            <a:r>
              <a:rPr lang="pt-BR" sz="2000" b="1" dirty="0" err="1"/>
              <a:t>mōria</a:t>
            </a:r>
            <a:r>
              <a:rPr lang="pt-BR" sz="2000" b="1" dirty="0"/>
              <a:t> (loucura, insensatez, tolice) é usada cinco vezes em 1 Coríntios:</a:t>
            </a:r>
            <a:endParaRPr lang="pt-BR" sz="2000" b="1" noProof="0" dirty="0"/>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4261980555"/>
              </p:ext>
            </p:extLst>
          </p:nvPr>
        </p:nvGraphicFramePr>
        <p:xfrm>
          <a:off x="37095" y="3152417"/>
          <a:ext cx="5554079" cy="361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518553"/>
            <a:ext cx="6448425" cy="1323439"/>
          </a:xfrm>
          <a:prstGeom prst="rect">
            <a:avLst/>
          </a:prstGeom>
          <a:noFill/>
        </p:spPr>
        <p:txBody>
          <a:bodyPr wrap="square" rtlCol="0">
            <a:spAutoFit/>
          </a:bodyPr>
          <a:lstStyle/>
          <a:p>
            <a:pPr>
              <a:spcBef>
                <a:spcPts val="600"/>
              </a:spcBef>
            </a:pPr>
            <a:r>
              <a:rPr lang="pt-BR" sz="2000" b="1" dirty="0"/>
              <a:t>A cruz é tolice para os que se perdem; para os que não conhecem Deus (gentios); para os que pensam só neste mundo (homem natural); para os que são governados apenas por sua própria sabedoria.</a:t>
            </a:r>
            <a:endParaRPr lang="pt-BR" sz="2000" b="1" noProof="0" dirty="0"/>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85867"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055892" y="1455887"/>
            <a:ext cx="5908511" cy="300957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17F0D1B3-F73A-924C-C72B-6F377EB93F19}"/>
              </a:ext>
            </a:extLst>
          </p:cNvPr>
          <p:cNvSpPr txBox="1"/>
          <p:nvPr/>
        </p:nvSpPr>
        <p:spPr>
          <a:xfrm>
            <a:off x="5743574" y="5841992"/>
            <a:ext cx="6448425" cy="1015663"/>
          </a:xfrm>
          <a:prstGeom prst="rect">
            <a:avLst/>
          </a:prstGeom>
          <a:noFill/>
        </p:spPr>
        <p:txBody>
          <a:bodyPr wrap="square">
            <a:spAutoFit/>
          </a:bodyPr>
          <a:lstStyle/>
          <a:p>
            <a:pPr lvl="0">
              <a:spcBef>
                <a:spcPts val="600"/>
              </a:spcBef>
              <a:defRPr/>
            </a:pPr>
            <a:r>
              <a:rPr lang="pt-BR" sz="2000" b="1" dirty="0">
                <a:solidFill>
                  <a:prstClr val="black"/>
                </a:solidFill>
              </a:rPr>
              <a:t>Mas a cruz é uma bênção para aqueles que são salvos, ou seja, para aqueles que estão dispostos a ver a cruz do ponto de vista de Deus.</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lef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lef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lef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lef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lef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left)">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pt-BR"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 PODER DE DEUS</a:t>
            </a:r>
            <a:endParaRPr lang="pt-BR" sz="4400" b="1" spc="60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0F5D88C1-A37A-3365-2B85-D536B4713BC2}"/>
              </a:ext>
            </a:extLst>
          </p:cNvPr>
          <p:cNvSpPr txBox="1"/>
          <p:nvPr/>
        </p:nvSpPr>
        <p:spPr>
          <a:xfrm>
            <a:off x="1014412" y="657522"/>
            <a:ext cx="10163175" cy="646331"/>
          </a:xfrm>
          <a:prstGeom prst="rect">
            <a:avLst/>
          </a:prstGeom>
          <a:noFill/>
        </p:spPr>
        <p:txBody>
          <a:bodyPr wrap="square">
            <a:spAutoFit/>
          </a:bodyPr>
          <a:lstStyle/>
          <a:p>
            <a:pPr algn="ctr"/>
            <a:r>
              <a:rPr lang="pt-BR" b="1" dirty="0">
                <a:solidFill>
                  <a:schemeClr val="accent4">
                    <a:lumMod val="50000"/>
                  </a:schemeClr>
                </a:solidFill>
                <a:latin typeface="Comic Sans MS" panose="030F0702030302020204" pitchFamily="66" charset="0"/>
              </a:rPr>
              <a:t>“Pois a palavra da cruz é tolice para os que estão perecendo; mas para aqueles que são salvos, isto é, para nós, é o poder de Deus" (1 Coríntios 1:18)</a:t>
            </a:r>
            <a:endParaRPr lang="pt-BR" sz="1400" b="1" noProof="0" dirty="0">
              <a:solidFill>
                <a:schemeClr val="accent4">
                  <a:lumMod val="50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3" y="1352013"/>
            <a:ext cx="6581775" cy="707886"/>
          </a:xfrm>
          <a:prstGeom prst="rect">
            <a:avLst/>
          </a:prstGeom>
          <a:noFill/>
        </p:spPr>
        <p:txBody>
          <a:bodyPr wrap="square">
            <a:spAutoFit/>
          </a:bodyPr>
          <a:lstStyle/>
          <a:p>
            <a:r>
              <a:rPr lang="pt-BR" sz="2000" b="1" dirty="0">
                <a:solidFill>
                  <a:prstClr val="black"/>
                </a:solidFill>
              </a:rPr>
              <a:t>A cruz tem o poder de mostrar o pior do homem e o melhor de Deus </a:t>
            </a:r>
            <a:r>
              <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rPr>
              <a:t>(1Co. 1:18).</a:t>
            </a:r>
            <a:endParaRPr lang="pt-BR" noProof="0" dirty="0"/>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2625281152"/>
              </p:ext>
            </p:extLst>
          </p:nvPr>
        </p:nvGraphicFramePr>
        <p:xfrm>
          <a:off x="1199148" y="2014929"/>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04774" y="4618221"/>
            <a:ext cx="6581776" cy="1015663"/>
          </a:xfrm>
          <a:prstGeom prst="rect">
            <a:avLst/>
          </a:prstGeom>
          <a:noFill/>
        </p:spPr>
        <p:txBody>
          <a:bodyPr wrap="square">
            <a:spAutoFit/>
          </a:bodyPr>
          <a:lstStyle/>
          <a:p>
            <a:pPr>
              <a:spcBef>
                <a:spcPts val="600"/>
              </a:spcBef>
            </a:pPr>
            <a:r>
              <a:rPr lang="pt-BR" sz="2000" b="1" dirty="0">
                <a:solidFill>
                  <a:prstClr val="black"/>
                </a:solidFill>
              </a:rPr>
              <a:t>Aqueles que rejeitam a cruz colhem as consequências de suas ações erradas, e acabarão sendo destruídos por Aquele que rejeitaram.</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A904CF9D-7E5C-05F2-40B6-D21A9E45332D}"/>
              </a:ext>
            </a:extLst>
          </p:cNvPr>
          <p:cNvSpPr txBox="1"/>
          <p:nvPr/>
        </p:nvSpPr>
        <p:spPr>
          <a:xfrm>
            <a:off x="104772" y="5588914"/>
            <a:ext cx="6955595" cy="1015663"/>
          </a:xfrm>
          <a:prstGeom prst="rect">
            <a:avLst/>
          </a:prstGeom>
          <a:noFill/>
        </p:spPr>
        <p:txBody>
          <a:bodyPr wrap="square">
            <a:spAutoFit/>
          </a:bodyPr>
          <a:lstStyle/>
          <a:p>
            <a:pPr lvl="0">
              <a:spcBef>
                <a:spcPts val="600"/>
              </a:spcBef>
              <a:defRPr/>
            </a:pPr>
            <a:r>
              <a:rPr lang="pt-BR" sz="2000" b="1" dirty="0">
                <a:solidFill>
                  <a:prstClr val="black"/>
                </a:solidFill>
              </a:rPr>
              <a:t>O poder de Deus, mostrado na cruz, é capaz de reconciliar o homem com Deus perdoando todos os seus pecados e conceder-lhe a vida eterna (Col. 1:20; 1 Ped. 2:24).</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425"/>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wipe(left)">
                                      <p:cBhvr>
                                        <p:cTn id="167" dur="500"/>
                                        <p:tgtEl>
                                          <p:spTgt spid="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left)">
                                      <p:cBhvr>
                                        <p:cTn id="1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8" grpId="0">
        <p:bldSub>
          <a:bldDgm bld="one"/>
        </p:bldSub>
      </p:bldGraphic>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69441"/>
          </a:xfrm>
          <a:prstGeom prst="rect">
            <a:avLst/>
          </a:prstGeom>
          <a:noFill/>
        </p:spPr>
        <p:txBody>
          <a:bodyPr wrap="square">
            <a:spAutoFit/>
            <a:scene3d>
              <a:camera prst="orthographicFront"/>
              <a:lightRig rig="morning" dir="t"/>
            </a:scene3d>
            <a:sp3d extrusionH="57150">
              <a:bevelT w="38100" h="38100" prst="relaxedInset"/>
            </a:sp3d>
          </a:bodyPr>
          <a:lstStyle/>
          <a:p>
            <a:pPr algn="ctr"/>
            <a:r>
              <a:rPr lang="pt-BR" sz="4400" b="1" dirty="0">
                <a:ln w="13462">
                  <a:noFill/>
                  <a:prstDash val="solid"/>
                </a:ln>
                <a:solidFill>
                  <a:srgbClr val="0070C0"/>
                </a:solidFill>
                <a:effectLst>
                  <a:outerShdw dist="38100" dir="2700000" algn="bl" rotWithShape="0">
                    <a:srgbClr val="002060"/>
                  </a:outerShdw>
                </a:effectLst>
              </a:rPr>
              <a:t>A MENSAGEM DA CRUZ</a:t>
            </a:r>
            <a:endParaRPr lang="pt-BR" sz="4400" b="1" noProof="0" dirty="0">
              <a:ln w="13462">
                <a:noFill/>
                <a:prstDash val="solid"/>
              </a:ln>
              <a:solidFill>
                <a:srgbClr val="0070C0"/>
              </a:solidFill>
              <a:effectLst>
                <a:outerShdw dist="38100" dir="2700000" algn="bl" rotWithShape="0">
                  <a:srgbClr val="002060"/>
                </a:outerShdw>
              </a:effectLst>
            </a:endParaRP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3" y="873472"/>
            <a:ext cx="7419977" cy="923330"/>
          </a:xfrm>
          <a:prstGeom prst="rect">
            <a:avLst/>
          </a:prstGeom>
          <a:noFill/>
        </p:spPr>
        <p:txBody>
          <a:bodyPr wrap="square">
            <a:spAutoFit/>
          </a:bodyPr>
          <a:lstStyle/>
          <a:p>
            <a:pPr algn="ctr"/>
            <a:r>
              <a:rPr lang="pt-BR" b="1" dirty="0">
                <a:solidFill>
                  <a:schemeClr val="accent5">
                    <a:lumMod val="50000"/>
                  </a:schemeClr>
                </a:solidFill>
                <a:latin typeface="Comic Sans MS" panose="030F0702030302020204" pitchFamily="66" charset="0"/>
              </a:rPr>
              <a:t>“Pois como na sabedoria de Deus o mundo não conheceu Deus pela sabedoria, agradou a Deus salvar os crentes pela tolice da pregação" (1 Coríntios 1:21</a:t>
            </a:r>
            <a:r>
              <a:rPr lang="pt-BR" sz="1400" b="1" noProof="0" dirty="0">
                <a:solidFill>
                  <a:schemeClr val="accent5">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825882"/>
            <a:ext cx="7353300" cy="707886"/>
          </a:xfrm>
          <a:prstGeom prst="rect">
            <a:avLst/>
          </a:prstGeom>
          <a:noFill/>
        </p:spPr>
        <p:txBody>
          <a:bodyPr wrap="square" rtlCol="0">
            <a:spAutoFit/>
          </a:bodyPr>
          <a:lstStyle/>
          <a:p>
            <a:pPr>
              <a:spcBef>
                <a:spcPts val="600"/>
              </a:spcBef>
            </a:pPr>
            <a:r>
              <a:rPr lang="pt-BR" sz="2000" b="1" dirty="0"/>
              <a:t>Por que a pregação da mensagem da cruz é uma tolice (1 Coríntios 1:21-24)?</a:t>
            </a:r>
            <a:endParaRPr lang="pt-BR" sz="2000" b="1" noProof="0" dirty="0"/>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838699" y="6148149"/>
            <a:ext cx="7353299" cy="707886"/>
          </a:xfrm>
          <a:prstGeom prst="rect">
            <a:avLst/>
          </a:prstGeom>
          <a:noFill/>
        </p:spPr>
        <p:txBody>
          <a:bodyPr wrap="square">
            <a:spAutoFit/>
          </a:bodyPr>
          <a:lstStyle/>
          <a:p>
            <a:pPr lvl="0">
              <a:spcBef>
                <a:spcPts val="600"/>
              </a:spcBef>
              <a:defRPr/>
            </a:pPr>
            <a:r>
              <a:rPr lang="pt-BR" sz="2000" b="1" dirty="0">
                <a:solidFill>
                  <a:prstClr val="black"/>
                </a:solidFill>
              </a:rPr>
              <a:t>A mensagem da cruz mostra até onde Deus esteve disposto a ir para nos conceder a salvação.</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4401F70F-6603-38CC-70BB-C7F8B496A5B0}"/>
              </a:ext>
            </a:extLst>
          </p:cNvPr>
          <p:cNvSpPr txBox="1"/>
          <p:nvPr/>
        </p:nvSpPr>
        <p:spPr>
          <a:xfrm>
            <a:off x="4838698" y="4532322"/>
            <a:ext cx="7353301" cy="1631216"/>
          </a:xfrm>
          <a:prstGeom prst="rect">
            <a:avLst/>
          </a:prstGeom>
          <a:noFill/>
        </p:spPr>
        <p:txBody>
          <a:bodyPr wrap="square">
            <a:spAutoFit/>
          </a:bodyPr>
          <a:lstStyle/>
          <a:p>
            <a:pPr lvl="0">
              <a:spcBef>
                <a:spcPts val="600"/>
              </a:spcBef>
              <a:defRPr/>
            </a:pPr>
            <a:r>
              <a:rPr lang="pt-BR" sz="2000" b="1" dirty="0">
                <a:solidFill>
                  <a:prstClr val="black"/>
                </a:solidFill>
              </a:rPr>
              <a:t>Para os anjos, porém, a mensagem da cruz é algo completamente diferente. Jesus, que eles haviam encontrado no Céu, permitiu-se ser morto por amor a uma raça que o havia rejeitado. Esse é o ponto de vista que Paulo queria transmitir com sua pregação.</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838697" y="2443828"/>
            <a:ext cx="7353298" cy="2246769"/>
          </a:xfrm>
          <a:prstGeom prst="rect">
            <a:avLst/>
          </a:prstGeom>
          <a:noFill/>
        </p:spPr>
        <p:txBody>
          <a:bodyPr wrap="square">
            <a:spAutoFit/>
          </a:bodyPr>
          <a:lstStyle/>
          <a:p>
            <a:pPr lvl="0">
              <a:spcBef>
                <a:spcPts val="600"/>
              </a:spcBef>
              <a:defRPr/>
            </a:pPr>
            <a:r>
              <a:rPr lang="pt-BR" sz="2000" b="1" dirty="0">
                <a:solidFill>
                  <a:prstClr val="black"/>
                </a:solidFill>
              </a:rPr>
              <a:t>Os judeus esperavam um Messias que os livrasse da opressão romana. Quando Jesus anunciou que seria crucificado, seus próprios discípulos se horrorizaram. Além disso, para um judeu, um homem pendurado em um madeiro era uma pessoa amaldiçoada por Deus (Deut. 21:23). Para um gentio, que nem esperava um Redentor, a conclusão era a mesma: a cruz é loucura.</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1" y="0"/>
            <a:ext cx="8744886"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pt-BR" sz="4000" b="1" dirty="0">
                <a:ln w="6600">
                  <a:solidFill>
                    <a:schemeClr val="accent2"/>
                  </a:solidFill>
                  <a:prstDash val="solid"/>
                </a:ln>
                <a:solidFill>
                  <a:srgbClr val="993300"/>
                </a:solidFill>
                <a:effectLst>
                  <a:outerShdw dist="25400" dir="2700000" algn="tl" rotWithShape="0">
                    <a:schemeClr val="accent2"/>
                  </a:outerShdw>
                </a:effectLst>
              </a:rPr>
              <a:t>A TOLICE E FRAQUEZA DE DEUS</a:t>
            </a:r>
            <a:endParaRPr lang="pt-BR" sz="4000" b="1" noProof="0" dirty="0">
              <a:ln w="6600">
                <a:solidFill>
                  <a:schemeClr val="accent2"/>
                </a:solidFill>
                <a:prstDash val="solid"/>
              </a:ln>
              <a:solidFill>
                <a:srgbClr val="993300"/>
              </a:solidFill>
              <a:effectLst>
                <a:outerShdw dist="25400" dir="2700000" algn="tl" rotWithShape="0">
                  <a:schemeClr val="accent2"/>
                </a:outerShdw>
              </a:effectLst>
            </a:endParaRPr>
          </a:p>
        </p:txBody>
      </p:sp>
      <p:sp>
        <p:nvSpPr>
          <p:cNvPr id="5" name="CuadroTexto 4">
            <a:extLst>
              <a:ext uri="{FF2B5EF4-FFF2-40B4-BE49-F238E27FC236}">
                <a16:creationId xmlns:a16="http://schemas.microsoft.com/office/drawing/2014/main" id="{C5254987-C98C-B374-7A38-DEA5D7FC791A}"/>
              </a:ext>
            </a:extLst>
          </p:cNvPr>
          <p:cNvSpPr txBox="1"/>
          <p:nvPr/>
        </p:nvSpPr>
        <p:spPr>
          <a:xfrm>
            <a:off x="281708" y="675112"/>
            <a:ext cx="8181473" cy="687409"/>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ctr"/>
            <a:r>
              <a:rPr lang="pt-BR" b="1" dirty="0">
                <a:latin typeface="Comic Sans MS" panose="030F0702030302020204" pitchFamily="66" charset="0"/>
              </a:rPr>
              <a:t>“Pois a tolice de Deus é mais sábia que os homens, e a fraqueza de Deus é mais forte que os homens" (1 Coríntios 1:25)</a:t>
            </a:r>
            <a:endParaRPr lang="pt-BR" sz="1400" b="1" noProof="0" dirty="0">
              <a:latin typeface="Comic Sans MS" panose="030F0702030302020204" pitchFamily="66" charset="0"/>
            </a:endParaRPr>
          </a:p>
        </p:txBody>
      </p:sp>
      <p:sp>
        <p:nvSpPr>
          <p:cNvPr id="6" name="CuadroTexto 5">
            <a:extLst>
              <a:ext uri="{FF2B5EF4-FFF2-40B4-BE49-F238E27FC236}">
                <a16:creationId xmlns:a16="http://schemas.microsoft.com/office/drawing/2014/main" id="{8663AEA6-DA27-709D-DE5A-66C7AE0CBD20}"/>
              </a:ext>
            </a:extLst>
          </p:cNvPr>
          <p:cNvSpPr txBox="1"/>
          <p:nvPr/>
        </p:nvSpPr>
        <p:spPr>
          <a:xfrm>
            <a:off x="238125" y="1425997"/>
            <a:ext cx="8225056" cy="400110"/>
          </a:xfrm>
          <a:prstGeom prst="rect">
            <a:avLst/>
          </a:prstGeom>
          <a:noFill/>
        </p:spPr>
        <p:txBody>
          <a:bodyPr wrap="square" rtlCol="0">
            <a:spAutoFit/>
          </a:bodyPr>
          <a:lstStyle/>
          <a:p>
            <a:pPr>
              <a:spcBef>
                <a:spcPts val="600"/>
              </a:spcBef>
            </a:pPr>
            <a:r>
              <a:rPr lang="pt-BR" sz="2000" b="1" dirty="0"/>
              <a:t>Há algo tolo ou fraco em Deus (1 Coríntios 1:25)?</a:t>
            </a:r>
            <a:endParaRPr lang="pt-BR" sz="2000" b="1" noProof="0" dirty="0"/>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872" y="3134058"/>
            <a:ext cx="6448425"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686550" y="2965649"/>
            <a:ext cx="5505450" cy="1015663"/>
          </a:xfrm>
          <a:prstGeom prst="rect">
            <a:avLst/>
          </a:prstGeom>
          <a:noFill/>
        </p:spPr>
        <p:txBody>
          <a:bodyPr wrap="square">
            <a:spAutoFit/>
          </a:bodyPr>
          <a:lstStyle/>
          <a:p>
            <a:pPr>
              <a:spcBef>
                <a:spcPts val="600"/>
              </a:spcBef>
            </a:pPr>
            <a:r>
              <a:rPr lang="pt-BR" sz="2000" b="1" dirty="0"/>
              <a:t>Toda a sabedoria reunida pelos povos mais sábios é incapaz de conceber um plano de salvação para a humanidade.</a:t>
            </a:r>
            <a:endParaRPr lang="pt-BR" sz="2000" b="1" noProof="0" dirty="0"/>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686550" y="5549014"/>
            <a:ext cx="4180372" cy="1323439"/>
          </a:xfrm>
          <a:prstGeom prst="rect">
            <a:avLst/>
          </a:prstGeom>
          <a:noFill/>
        </p:spPr>
        <p:txBody>
          <a:bodyPr wrap="square">
            <a:spAutoFit/>
          </a:bodyPr>
          <a:lstStyle/>
          <a:p>
            <a:pPr>
              <a:spcBef>
                <a:spcPts val="600"/>
              </a:spcBef>
            </a:pPr>
            <a:r>
              <a:rPr lang="pt-BR" sz="2000" b="1" dirty="0"/>
              <a:t>Observe que apenas aqueles que acreditam em Jesus em resposta ao chamado do Espírito Santo serão salvos.</a:t>
            </a:r>
            <a:endParaRPr lang="pt-BR" sz="2000" b="1" noProof="0" dirty="0"/>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35803" y="5276926"/>
            <a:ext cx="1113322" cy="1484429"/>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81708" y="1841713"/>
            <a:ext cx="11953873" cy="1323439"/>
          </a:xfrm>
          <a:prstGeom prst="rect">
            <a:avLst/>
          </a:prstGeom>
          <a:noFill/>
        </p:spPr>
        <p:txBody>
          <a:bodyPr wrap="square">
            <a:spAutoFit/>
          </a:bodyPr>
          <a:lstStyle/>
          <a:p>
            <a:pPr lvl="0">
              <a:spcBef>
                <a:spcPts val="600"/>
              </a:spcBef>
              <a:defRPr/>
            </a:pPr>
            <a:r>
              <a:rPr lang="pt-BR" sz="2000" b="1" dirty="0">
                <a:solidFill>
                  <a:prstClr val="black"/>
                </a:solidFill>
              </a:rPr>
              <a:t>Claro que não, já que Deus não tem imperfeição. Paulo está simplesmente fazendo uma comparação figurativa: se Deus tivesse qualquer pensamento tolo, Ele seria mais sábio do que o pensamento mais sábio de uma pessoa; ou, se houvesse algum argumento fraco em Deus, ele seria muito mais forte do que o argumento humano mais firme.</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686550" y="3981312"/>
            <a:ext cx="5505450" cy="1631216"/>
          </a:xfrm>
          <a:prstGeom prst="rect">
            <a:avLst/>
          </a:prstGeom>
          <a:noFill/>
        </p:spPr>
        <p:txBody>
          <a:bodyPr wrap="square">
            <a:spAutoFit/>
          </a:bodyPr>
          <a:lstStyle/>
          <a:p>
            <a:pPr lvl="0">
              <a:spcBef>
                <a:spcPts val="600"/>
              </a:spcBef>
              <a:defRPr/>
            </a:pPr>
            <a:r>
              <a:rPr lang="pt-BR" sz="2000" b="1" dirty="0">
                <a:solidFill>
                  <a:prstClr val="black"/>
                </a:solidFill>
              </a:rPr>
              <a:t>Só Deus foi capaz de conceder redenção, pelo poder do sacrifício de Jesus oferecido na cruz, "aos que são salvos" (1 Coríntios 1:18); "aos crentes" (1 Coríntios 1:21); e "aqueles que são chamados" (1 Coríntios 1:24).</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885524" y="630562"/>
            <a:ext cx="10616665" cy="5047536"/>
          </a:xfrm>
          <a:prstGeom prst="rect">
            <a:avLst/>
          </a:prstGeom>
          <a:noFill/>
        </p:spPr>
        <p:txBody>
          <a:bodyPr wrap="square">
            <a:spAutoFit/>
          </a:bodyPr>
          <a:lstStyle/>
          <a:p>
            <a:pPr>
              <a:spcBef>
                <a:spcPts val="600"/>
              </a:spcBef>
            </a:pPr>
            <a:r>
              <a:rPr lang="pt-BR" sz="2400" b="1" dirty="0">
                <a:latin typeface="Constantia" panose="02030602050306030303" pitchFamily="18" charset="0"/>
              </a:rPr>
              <a:t>“Nos pensamentos das multidões que vivem hoje, a cruz do Calvário está cercada por memórias sagradas. Elas se referem às cenas da crucificação, associações sagradas. Mas na época de Paulo, a cruz era vista com sentimentos de repulsa e horror. Exaltar como Salvador da humanidade alguém que morreu na cruz naturalmente provocaria ridículo e oposição. […]
Ele seria considerado mentalmente fraco por tentar mostrar como a cruz poderia ter alguma relação com a elevação ou salvação da humanidade.
Mas para Paulo, a cruz era o único objeto de supremo interesse. […] Ele sabia por experiência própria que, uma vez que um pecador contempla o amor do Pai, como visto no sacrifício de seu Filho, e se entrega à influência divina, há uma mudança de coração, e Cristo é doravante tudo em todos”</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D0DADB1D-177A-90F5-92A8-BF754672B994}"/>
              </a:ext>
            </a:extLst>
          </p:cNvPr>
          <p:cNvSpPr txBox="1"/>
          <p:nvPr/>
        </p:nvSpPr>
        <p:spPr>
          <a:xfrm>
            <a:off x="7812507" y="5977088"/>
            <a:ext cx="3493969" cy="338554"/>
          </a:xfrm>
          <a:prstGeom prst="rect">
            <a:avLst/>
          </a:prstGeom>
          <a:noFill/>
        </p:spPr>
        <p:txBody>
          <a:bodyPr wrap="none" rtlCol="0">
            <a:spAutoFit/>
          </a:bodyPr>
          <a:lstStyle/>
          <a:p>
            <a:pPr algn="r"/>
            <a:r>
              <a:rPr lang="pt-BR" sz="1600" b="1" noProof="0" dirty="0"/>
              <a:t>E. G. W</a:t>
            </a:r>
            <a:r>
              <a:rPr lang="pt-BR" sz="1600" b="1" dirty="0"/>
              <a:t>. (Atos dos Apóstolos, </a:t>
            </a:r>
            <a:r>
              <a:rPr lang="pt-BR" sz="1600" b="1" noProof="0" dirty="0"/>
              <a:t>p. 199)</a:t>
            </a:r>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583</TotalTime>
  <Words>1246</Words>
  <Application>Microsoft Office PowerPoint</Application>
  <PresentationFormat>Panorámica</PresentationFormat>
  <Paragraphs>58</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Constantia</vt:lpstr>
      <vt:lpstr>Aptos</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50</cp:revision>
  <dcterms:created xsi:type="dcterms:W3CDTF">2026-05-30T13:56:14Z</dcterms:created>
  <dcterms:modified xsi:type="dcterms:W3CDTF">2026-06-21T20:12:52Z</dcterms:modified>
</cp:coreProperties>
</file>