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3" r:id="rId2"/>
    <p:sldId id="265" r:id="rId3"/>
    <p:sldId id="258" r:id="rId4"/>
    <p:sldId id="259" r:id="rId5"/>
    <p:sldId id="260" r:id="rId6"/>
    <p:sldId id="270" r:id="rId7"/>
    <p:sldId id="261" r:id="rId8"/>
    <p:sldId id="274" r:id="rId9"/>
    <p:sldId id="263" r:id="rId10"/>
    <p:sldId id="275" r:id="rId11"/>
    <p:sldId id="266" r:id="rId12"/>
    <p:sldId id="276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25" d="100"/>
          <a:sy n="25" d="100"/>
        </p:scale>
        <p:origin x="48" y="14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Que dons Paulo dá como exemplo, entre muitos outros que existem? (1Co. 12:8-10; </a:t>
          </a:r>
          <a:r>
            <a:rPr lang="pt-BR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</a:t>
          </a: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12:6-8; </a:t>
          </a:r>
          <a:r>
            <a:rPr lang="pt-BR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</a:t>
          </a: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4:11-12)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1800" b="1" noProof="0" dirty="0"/>
            <a:t>Palavra de sabedoria</a:t>
          </a:r>
          <a:endParaRPr lang="pt-BR" sz="1800" noProof="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noProof="0" dirty="0"/>
            <a:t>Palavra de ciência</a:t>
          </a:r>
          <a:endParaRPr lang="pt-BR" sz="2000" noProof="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noProof="0" dirty="0"/>
            <a:t>Fé</a:t>
          </a:r>
          <a:endParaRPr lang="pt-BR" sz="2000" noProof="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noProof="0" dirty="0"/>
            <a:t>Saúde</a:t>
          </a:r>
          <a:endParaRPr lang="pt-BR" sz="2000" noProof="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noProof="0" dirty="0"/>
            <a:t>Realizar milagres</a:t>
          </a:r>
          <a:endParaRPr lang="pt-BR" sz="2000" noProof="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noProof="0" dirty="0"/>
            <a:t>Profecia</a:t>
          </a:r>
          <a:endParaRPr lang="pt-BR" sz="2000" noProof="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noProof="0" dirty="0"/>
            <a:t>Discernimento de espíritos</a:t>
          </a:r>
          <a:endParaRPr lang="pt-BR" sz="2000" noProof="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noProof="0" dirty="0"/>
            <a:t>Línguas</a:t>
          </a:r>
          <a:endParaRPr lang="pt-BR" sz="2000" noProof="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noProof="0" dirty="0"/>
            <a:t>Interpretação de línguas</a:t>
          </a:r>
          <a:endParaRPr lang="pt-BR" sz="2000" noProof="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pt-BR" sz="2000" b="1" noProof="0" dirty="0">
              <a:solidFill>
                <a:schemeClr val="bg1"/>
              </a:solidFill>
              <a:highlight>
                <a:srgbClr val="000080"/>
              </a:highlight>
            </a:rPr>
            <a:t>Romanos 12: 6-8</a:t>
          </a:r>
          <a:endParaRPr lang="pt-BR" sz="2000" noProof="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Serviço</a:t>
          </a:r>
          <a:endParaRPr lang="pt-BR" sz="2000" noProof="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Ensino</a:t>
          </a:r>
          <a:endParaRPr lang="pt-BR" sz="2000" noProof="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Exortação</a:t>
          </a:r>
          <a:endParaRPr lang="pt-BR" sz="2000" noProof="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Doação</a:t>
          </a:r>
          <a:endParaRPr lang="pt-BR" sz="2000" noProof="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Liderança</a:t>
          </a:r>
          <a:endParaRPr lang="pt-BR" sz="2000" noProof="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Misericórdia</a:t>
          </a:r>
          <a:endParaRPr lang="pt-BR" sz="2000" noProof="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pt-BR" sz="2000" b="1" noProof="0" dirty="0">
              <a:solidFill>
                <a:schemeClr val="bg1"/>
              </a:solidFill>
              <a:highlight>
                <a:srgbClr val="008000"/>
              </a:highlight>
            </a:rPr>
            <a:t>Efésios 4:11-12</a:t>
          </a:r>
          <a:endParaRPr lang="pt-BR" sz="2000" noProof="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Apostolado</a:t>
          </a:r>
          <a:endParaRPr lang="pt-BR" sz="2000" noProof="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Evangelismo</a:t>
          </a:r>
          <a:endParaRPr lang="pt-BR" sz="2000" noProof="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Pastorado e Maestria</a:t>
          </a:r>
          <a:endParaRPr lang="pt-BR" sz="2000" noProof="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pt-BR" sz="2000" b="1" noProof="0" dirty="0">
              <a:solidFill>
                <a:schemeClr val="bg1"/>
              </a:solidFill>
            </a:rPr>
            <a:t>1 Coríntios 12:8-10</a:t>
          </a:r>
          <a:endParaRPr lang="pt-BR" sz="2000" noProof="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o Amor faz</a:t>
          </a: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É paciente</a:t>
          </a:r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É bondoso</a:t>
          </a:r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o amor NÃO faz</a:t>
          </a: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Não inveja</a:t>
          </a:r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Não é vanglorioso</a:t>
          </a:r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Não é orgulhoso</a:t>
          </a:r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Não é rude</a:t>
          </a:r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Não é egoísta</a:t>
          </a:r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Não fica bravo facilmente</a:t>
          </a:r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Não guarda </a:t>
          </a:r>
          <a:r>
            <a:rPr lang="pt-BR" sz="2000" b="1" noProof="0" dirty="0" err="1"/>
            <a:t>rencor</a:t>
          </a:r>
          <a:endParaRPr lang="pt-BR" sz="2000" b="1" noProof="0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Não se deleita com a maldade</a:t>
          </a:r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Alegra-se com a verdade</a:t>
          </a:r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Tudo desculpa</a:t>
          </a:r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Tudo crê</a:t>
          </a:r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Tudo espera</a:t>
          </a:r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Tudo suporta</a:t>
          </a:r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Eventos futuros previstos — se não condicionais — devem ser cumpridos (Deut. 18:22; Jer. 28:8-9; Jonas 4:2)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Sua mensagem deve concordar com a dos profetas anteriores</a:t>
          </a:r>
          <a:b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Dt</a:t>
          </a: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13:1-3; </a:t>
          </a:r>
          <a:r>
            <a:rPr lang="pt-BR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</a:t>
          </a: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8:20)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 deve testemunhar a encarnação de Jesus</a:t>
          </a:r>
          <a:b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João 4:1-3)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Sua vida deve estar de acordo com a mensagem bíblica que você prega (</a:t>
          </a:r>
          <a:r>
            <a:rPr lang="pt-BR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Mt</a:t>
          </a: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7:15-20)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Que dons Paulo dá como exemplo, entre muitos outros que existem? (1Co. 12:8-10; </a:t>
          </a:r>
          <a:r>
            <a:rPr lang="pt-BR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</a:t>
          </a: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12:6-8; </a:t>
          </a:r>
          <a:r>
            <a:rPr lang="pt-BR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</a:t>
          </a: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4:11-12)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861" y="967521"/>
          <a:ext cx="2808002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</a:rPr>
            <a:t>1 Coríntios 12:8-10</a:t>
          </a:r>
          <a:endParaRPr lang="pt-BR" sz="2000" kern="1200" noProof="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1800" b="1" kern="1200" noProof="0" dirty="0"/>
            <a:t>Palavra de sabedoria</a:t>
          </a:r>
          <a:endParaRPr lang="pt-BR" sz="18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noProof="0" dirty="0"/>
            <a:t>Palavra de ciência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noProof="0" dirty="0"/>
            <a:t>Fé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noProof="0" dirty="0"/>
            <a:t>Saúde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noProof="0" dirty="0"/>
            <a:t>Realizar milagres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noProof="0" dirty="0"/>
            <a:t>Profecia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noProof="0" dirty="0"/>
            <a:t>Discernimento de espíritos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noProof="0" dirty="0"/>
            <a:t>Línguas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noProof="0" dirty="0"/>
            <a:t>Interpretação de línguas</a:t>
          </a:r>
          <a:endParaRPr lang="pt-BR" sz="2000" kern="1200" noProof="0" dirty="0"/>
        </a:p>
      </dsp:txBody>
      <dsp:txXfrm>
        <a:off x="861" y="967521"/>
        <a:ext cx="2808002" cy="4293819"/>
      </dsp:txXfrm>
    </dsp:sp>
    <dsp:sp modelId="{8F95F10C-CDF9-4461-A7BC-9BC3BD7F92C5}">
      <dsp:nvSpPr>
        <dsp:cNvPr id="0" name=""/>
        <dsp:cNvSpPr/>
      </dsp:nvSpPr>
      <dsp:spPr>
        <a:xfrm>
          <a:off x="2808864" y="967521"/>
          <a:ext cx="2138436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highlight>
                <a:srgbClr val="000080"/>
              </a:highlight>
            </a:rPr>
            <a:t>Romanos 12: 6-8</a:t>
          </a:r>
          <a:endParaRPr lang="pt-BR" sz="2000" kern="1200" noProof="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Serviço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Ensino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Exortação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Doação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Liderança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Misericórdia</a:t>
          </a:r>
          <a:endParaRPr lang="pt-BR" sz="2000" kern="1200" noProof="0" dirty="0"/>
        </a:p>
      </dsp:txBody>
      <dsp:txXfrm>
        <a:off x="2808864" y="967521"/>
        <a:ext cx="2138436" cy="4293819"/>
      </dsp:txXfrm>
    </dsp:sp>
    <dsp:sp modelId="{BE5080B9-EA33-42BA-9920-DB396A08385A}">
      <dsp:nvSpPr>
        <dsp:cNvPr id="0" name=""/>
        <dsp:cNvSpPr/>
      </dsp:nvSpPr>
      <dsp:spPr>
        <a:xfrm>
          <a:off x="4947301" y="967521"/>
          <a:ext cx="2138436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highlight>
                <a:srgbClr val="008000"/>
              </a:highlight>
            </a:rPr>
            <a:t>Efésios 4:11-12</a:t>
          </a:r>
          <a:endParaRPr lang="pt-BR" sz="2000" kern="1200" noProof="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Apostolado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Evangelismo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Pastorado e Maestria</a:t>
          </a:r>
          <a:endParaRPr lang="pt-BR" sz="2000" kern="1200" noProof="0" dirty="0"/>
        </a:p>
      </dsp:txBody>
      <dsp:txXfrm>
        <a:off x="4947301" y="967521"/>
        <a:ext cx="2138436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o Amor faz</a:t>
          </a: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É paciente</a:t>
          </a:r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É bondoso</a:t>
          </a:r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Alegra-se com a verdade</a:t>
          </a:r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Tudo desculpa</a:t>
          </a:r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Tudo crê</a:t>
          </a:r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Tudo espera</a:t>
          </a:r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Tudo suporta</a:t>
          </a:r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o amor NÃO faz</a:t>
          </a: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Não inveja</a:t>
          </a:r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Não é vanglorioso</a:t>
          </a:r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Não é orgulhoso</a:t>
          </a:r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Não é rude</a:t>
          </a:r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Não é egoísta</a:t>
          </a:r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Não fica bravo facilmente</a:t>
          </a:r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Não guarda </a:t>
          </a:r>
          <a:r>
            <a:rPr lang="pt-BR" sz="2000" b="1" kern="1200" noProof="0" dirty="0" err="1"/>
            <a:t>rencor</a:t>
          </a:r>
          <a:endParaRPr lang="pt-BR" sz="2000" b="1" kern="1200" noProof="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Não se deleita com a maldade</a:t>
          </a:r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Eventos futuros previstos — se não condicionais — devem ser cumpridos (Deut. 18:22; Jer. 28:8-9; Jonas 4:2)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Sua mensagem deve concordar com a dos profetas anteriores</a:t>
          </a:r>
          <a:b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Dt</a:t>
          </a: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13:1-3; </a:t>
          </a:r>
          <a:r>
            <a:rPr lang="pt-BR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</a:t>
          </a: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8:20)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 deve testemunhar a encarnação de Jesus</a:t>
          </a:r>
          <a:b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João 4:1-3)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Sua vida deve estar de acordo com a mensagem bíblica que você prega (</a:t>
          </a:r>
          <a:r>
            <a:rPr lang="pt-BR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Mt</a:t>
          </a: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7:15-20)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pt-BR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DONS ESPIRITUAIS</a:t>
            </a:r>
            <a:endParaRPr lang="pt-BR" sz="7400" b="1" spc="600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Lição 6 para o</a:t>
            </a:r>
            <a:br>
              <a:rPr lang="pt-BR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de agosto de 2026</a:t>
            </a:r>
            <a:endParaRPr lang="pt-BR" b="1" noProof="0" dirty="0">
              <a:solidFill>
                <a:srgbClr val="FFEFC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6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DONES ESPECIALES</a:t>
            </a: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pt-BR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DOM DE LÍNGUAS</a:t>
            </a:r>
            <a:endParaRPr lang="pt-BR" sz="4400" b="1" spc="600" noProof="0" dirty="0">
              <a:ln w="12700" cmpd="sng">
                <a:solidFill>
                  <a:schemeClr val="accent3"/>
                </a:solidFill>
                <a:prstDash val="solid"/>
              </a:ln>
              <a:gradFill>
                <a:gsLst>
                  <a:gs pos="0">
                    <a:schemeClr val="accent3"/>
                  </a:gs>
                  <a:gs pos="4000">
                    <a:schemeClr val="accent3">
                      <a:lumMod val="60000"/>
                      <a:lumOff val="40000"/>
                    </a:schemeClr>
                  </a:gs>
                  <a:gs pos="87000">
                    <a:schemeClr val="accent3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“Por isso, aquele que falar em língua estranha para que a interprete" (1 Coríntios 14:13</a:t>
            </a:r>
            <a:r>
              <a:rPr lang="pt-BR" sz="1400" b="1" noProof="0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7600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 ênfase de Paulo no dom das línguas e seu uso correto implica que ela foi usada de forma inadequada pelos membros da igreja coríntia, causando desordem e confusão no culto público </a:t>
            </a:r>
            <a:r>
              <a:rPr lang="pt-BR" sz="2000" b="1" noProof="0" dirty="0"/>
              <a:t>(1Co. 14:23).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0" y="4611231"/>
            <a:ext cx="470852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Na realidade, esse anseio inclui todos os presentes (1 Coríntios 14:1). Paulo já havia deixado claro que "a cada um é dado um manifestação especial [dom] do Espírito para o bem dos outros" (1 Coríntios 12:7 NVI). Portanto, nem todos recebem os mesmos dons.</a:t>
            </a:r>
            <a:endParaRPr lang="pt-BR" sz="2000" b="1" noProof="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2" y="3669715"/>
            <a:ext cx="7600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O desejo de Paulo de que todos falem em línguas foi mal compreendido por aqueles que acham que todos deveríamos ter esse dom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(1Co. 14:5).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18" y="2353970"/>
            <a:ext cx="76009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O dom das línguas é a capacidade de falar línguas humanas ou angelicais desconhecidas da pessoa (1 Coríntios 13:1). Quando essa língua não é conhecida pelo ouvinte, ela precisa de interpretação (Atos 2:8; 1 Cor. 14:2, 13-14, 27-28).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pt-BR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DOM DE PROFECIA</a:t>
            </a:r>
            <a:endParaRPr lang="pt-BR" sz="4400" b="1" spc="600" noProof="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“Mas aquele que profetiza fala aos homens para edificação, exortação e conforto" (1 Coríntios 14:3</a:t>
            </a:r>
            <a:r>
              <a:rPr lang="pt-BR" sz="1400" b="1" noProof="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pt-BR" b="1" noProof="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132271"/>
            <a:ext cx="46254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Não devemos limitar o dom da profecia à previsão de eventos futuros. O uso principal do dom da profecia é para edificação, exortação e consolo </a:t>
            </a:r>
            <a:r>
              <a:rPr lang="pt-BR" sz="2000" b="1" noProof="0" dirty="0"/>
              <a:t>(1Co. 14:3).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1861128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41170" y="2737113"/>
            <a:ext cx="431532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Paulo destaca esse dom acima de outros (1 Coríntios 14:1, 4, 22-25). Mas ele também incentiva que seja usada corretamente para não causar confusão: "mas tudo deve ser feito de forma decente e em ordem.“</a:t>
            </a:r>
            <a:r>
              <a:rPr lang="pt-BR" b="1" noProof="0" dirty="0"/>
              <a:t>(1Co. 14:40; ver 1Co. 14:29-33).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928634"/>
            <a:ext cx="424474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Como um dom característico da igreja remanescente, teve sua manifestação especial na vida e obra de Ellen G. White (Ap. 12:17; 19:10). Mas como reconhecer um verdadeiro profeta?</a:t>
            </a:r>
            <a:endParaRPr lang="pt-BR" sz="2000" b="1" noProof="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866686"/>
            <a:ext cx="10953750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b="1" dirty="0">
                <a:latin typeface="Constantia" panose="02030602050306030303" pitchFamily="18" charset="0"/>
              </a:rPr>
              <a:t>“Em toda a organização divina, não há nada mais belo do que o plano de dar a homens e mulheres diversidade de dons. A igreja é seu jardim adornado com uma variedade de árvores, plantas e flores. Ele não espera que o </a:t>
            </a:r>
            <a:r>
              <a:rPr lang="pt-BR" sz="2400" b="1" dirty="0" err="1">
                <a:latin typeface="Constantia" panose="02030602050306030303" pitchFamily="18" charset="0"/>
              </a:rPr>
              <a:t>hisopo</a:t>
            </a:r>
            <a:r>
              <a:rPr lang="pt-BR" sz="2400" b="1" dirty="0">
                <a:latin typeface="Constantia" panose="02030602050306030303" pitchFamily="18" charset="0"/>
              </a:rPr>
              <a:t> adquira as proporções de um cedro, nem que uma oliveira atinja a altura da majestosa palmeira. Muitos receberam apenas uma educação religiosa e intelectual limitada, mas Deus tem uma tarefa para essas pessoas cumprirem, se trabalharem humildemente, confiando nele...
Diferentes dons são transmitidos a diferentes pessoas, para que os trabalhadores sintam necessidade uns dos outros. Deus os concede para serem empregados em Seu serviço; não para glorificar seu possuidor, nem para elevar o homem, mas para exaltar o Redentor do mundo. Elas devem ser usadas para o bem de toda a humanidade, para representar a verdade, e não para testemunhar falsidades”</a:t>
            </a:r>
            <a:endParaRPr lang="pt-BR" sz="24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416512" y="5767060"/>
            <a:ext cx="36802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b="1" noProof="0" dirty="0"/>
              <a:t>E. G. W</a:t>
            </a:r>
            <a:r>
              <a:rPr lang="pt-BR" sz="1600" b="1" dirty="0"/>
              <a:t>. (Recebereis poder, </a:t>
            </a:r>
            <a:r>
              <a:rPr lang="pt-BR" sz="1600" b="1" noProof="0" dirty="0"/>
              <a:t>1 de julho)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3" y="38500"/>
            <a:ext cx="3753854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pt-BR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«Siga o amor e busque dons espirituais, mas acima de tudo profecias."
(1 Coríntios 14:1)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21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>
                <a:highlight>
                  <a:srgbClr val="FC918D"/>
                </a:highlight>
              </a:rPr>
              <a:t>Dons Espirituais:</a:t>
            </a:r>
            <a:endParaRPr lang="pt-BR" sz="2000" b="1" noProof="0" dirty="0">
              <a:highlight>
                <a:srgbClr val="FC918D"/>
              </a:highlight>
            </a:endParaRPr>
          </a:p>
          <a:p>
            <a:pPr lvl="1">
              <a:spcBef>
                <a:spcPts val="600"/>
              </a:spcBef>
            </a:pPr>
            <a:r>
              <a:rPr lang="pt-BR" sz="2000" b="1" dirty="0"/>
              <a:t>Muitos dons, um Dador.</a:t>
            </a:r>
            <a:endParaRPr lang="pt-BR" sz="2000" b="1" noProof="0" dirty="0"/>
          </a:p>
          <a:p>
            <a:pPr lvl="1">
              <a:spcBef>
                <a:spcPts val="600"/>
              </a:spcBef>
            </a:pPr>
            <a:r>
              <a:rPr lang="pt-BR" sz="2000" b="1" dirty="0"/>
              <a:t>Muitos membros, um único corpo.</a:t>
            </a:r>
            <a:endParaRPr lang="pt-BR" sz="2000" b="1" noProof="0" dirty="0"/>
          </a:p>
          <a:p>
            <a:pPr>
              <a:spcBef>
                <a:spcPts val="1800"/>
              </a:spcBef>
            </a:pPr>
            <a:r>
              <a:rPr lang="pt-BR" sz="2000" b="1" dirty="0">
                <a:highlight>
                  <a:srgbClr val="FCBE62"/>
                </a:highlight>
              </a:rPr>
              <a:t> O Elemento Unificador:</a:t>
            </a:r>
            <a:endParaRPr lang="pt-BR" sz="2000" b="1" noProof="0" dirty="0">
              <a:highlight>
                <a:srgbClr val="FCBE62"/>
              </a:highlight>
            </a:endParaRPr>
          </a:p>
          <a:p>
            <a:pPr lvl="1">
              <a:spcBef>
                <a:spcPts val="600"/>
              </a:spcBef>
            </a:pPr>
            <a:r>
              <a:rPr lang="pt-BR" sz="2000" b="1" dirty="0"/>
              <a:t>A Excelência do Amor.</a:t>
            </a:r>
            <a:endParaRPr lang="pt-BR" sz="2000" b="1" noProof="0" dirty="0"/>
          </a:p>
          <a:p>
            <a:pPr>
              <a:spcBef>
                <a:spcPts val="1800"/>
              </a:spcBef>
            </a:pPr>
            <a:r>
              <a:rPr lang="pt-BR" sz="2000" b="1" dirty="0">
                <a:highlight>
                  <a:srgbClr val="8ABDEA"/>
                </a:highlight>
              </a:rPr>
              <a:t> Dons Especiais:</a:t>
            </a:r>
            <a:endParaRPr lang="pt-BR" sz="2000" b="1" noProof="0" dirty="0">
              <a:highlight>
                <a:srgbClr val="8ABDEA"/>
              </a:highlight>
            </a:endParaRPr>
          </a:p>
          <a:p>
            <a:pPr lvl="1">
              <a:spcBef>
                <a:spcPts val="600"/>
              </a:spcBef>
            </a:pPr>
            <a:r>
              <a:rPr lang="pt-BR" sz="2000" b="1" dirty="0"/>
              <a:t>O dom de línguas.</a:t>
            </a:r>
            <a:endParaRPr lang="pt-BR" sz="2000" b="1" noProof="0" dirty="0"/>
          </a:p>
          <a:p>
            <a:pPr lvl="1">
              <a:spcBef>
                <a:spcPts val="600"/>
              </a:spcBef>
            </a:pPr>
            <a:r>
              <a:rPr lang="pt-BR" sz="2000" b="1" dirty="0"/>
              <a:t>O Dom de Profecia.</a:t>
            </a:r>
            <a:endParaRPr lang="pt-BR" sz="2000" b="1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5341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É evidente que a igreja em Corinto estava dividida em diferentes questões. Eles não conseguiam concordar sobre os pregadores; nem na forma de comer; nem em se deveriam casar ou permanecer solteiros; nem em qual dos dons espirituais deveria receber mais honra.</a:t>
            </a:r>
            <a:endParaRPr lang="pt-BR" sz="2000" b="1" noProof="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34886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Qual presente é o melhor? Nenhum! Por quê?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635366"/>
            <a:ext cx="65341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Tendo respondido aos primeiros problemas, Paulo mostra como os dons espirituais deixam de ser um problema para se tornarem um meio de união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(1Co. 12-14).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DONS ESPIRITUAIS</a:t>
            </a:r>
            <a:endParaRPr lang="pt-BR" sz="66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MUITOS DONS, UM ÚNICO DOADOR</a:t>
            </a:r>
            <a:endParaRPr lang="pt-BR" sz="4400" b="1" noProof="0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“Agora, há diversidades de dons, mas o Espírito é o mesmo" (1 Coríntios 12:4</a:t>
            </a:r>
            <a:r>
              <a:rPr lang="pt-BR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000" b="1" dirty="0"/>
              <a:t>Quem concede dons espirituais? </a:t>
            </a:r>
            <a:r>
              <a:rPr lang="pt-BR" sz="2000" b="1" noProof="0" dirty="0"/>
              <a:t>(1Co. 12:4-6)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468105"/>
              </p:ext>
            </p:extLst>
          </p:nvPr>
        </p:nvGraphicFramePr>
        <p:xfrm>
          <a:off x="247649" y="1599426"/>
          <a:ext cx="9820274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585314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243737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781175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  <a:gridCol w="1743073">
                  <a:extLst>
                    <a:ext uri="{9D8B030D-6E8A-4147-A177-3AD203B41FA5}">
                      <a16:colId xmlns:a16="http://schemas.microsoft.com/office/drawing/2014/main" val="13729047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1Co.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pt-BR" sz="2000" b="1" noProof="0" dirty="0"/>
                        <a:t>Há diversidade 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dons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pt-BR" sz="2000" b="1" noProof="0" dirty="0"/>
                        <a:t>pero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o Espírito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pt-BR" sz="2000" b="1" noProof="0" dirty="0"/>
                        <a:t>É o mesmo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1Co. 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ministérios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o Senhor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1Co. 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operações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Deus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33068"/>
            <a:ext cx="84360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Para nos ajudar a entender a relação entre dons espirituais e seu Doador, Paulo usa três termos para identificá-los, destacando sua diversidade: dons; ministérios; e operações.</a:t>
            </a:r>
            <a:endParaRPr lang="pt-BR" sz="2000" b="1" noProof="0" dirty="0"/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4856408" y="2017962"/>
            <a:ext cx="231282" cy="1771650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3757612" y="2903786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noProof="0" dirty="0">
                <a:solidFill>
                  <a:schemeClr val="accent2">
                    <a:lumMod val="50000"/>
                  </a:schemeClr>
                </a:solidFill>
              </a:rPr>
              <a:t>Dons espirituais</a:t>
            </a: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7418634" y="2124478"/>
            <a:ext cx="231282" cy="1581150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6743700" y="2915052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accent4">
                    <a:lumMod val="50000"/>
                  </a:schemeClr>
                </a:solidFill>
              </a:rPr>
              <a:t>O Doador</a:t>
            </a:r>
            <a:endParaRPr lang="pt-BR" b="1" noProof="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7528" y="3063560"/>
            <a:ext cx="3569474" cy="2043592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Mas Deus não concede dons como os "deuses" greco-romanos faziam (1 Coríntios 12:2). Não há êxtase, nem seleção hierárquica dos destinatários dos presentes (como, por exemplo, sacerdotisas).</a:t>
            </a:r>
            <a:endParaRPr lang="pt-BR" sz="2000" b="1" noProof="0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84360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No entanto, o Doador é Um: o [Santo] Espírito; o Senhor [Jesus]; e Deus [Pai]. Ou seja: a Divindade trabalhando em uníssono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kumimoji="0" lang="pt-B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Jo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14:16).</a:t>
            </a: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2767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Por que Deus dá dons diferentes para pessoas diferentes? </a:t>
            </a:r>
            <a:r>
              <a:rPr lang="pt-BR" sz="2000" b="1" noProof="0" dirty="0"/>
              <a:t>(1Co. 12:7)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5395629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MUITOS DONS, UM ÚNICO DOADOR</a:t>
            </a:r>
            <a:endParaRPr lang="pt-BR" sz="4400" b="1" noProof="0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“Agora, há diversidades de dons, mas o Espírito é o mesmo" (1 Coríntios 12:4</a:t>
            </a:r>
            <a:r>
              <a:rPr lang="pt-BR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206886"/>
            <a:ext cx="42767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Dons espirituais são usados "para benefício" da igreja. Só Deus sabe quais pessoas podem usar um dom específico para alcançar esse propósito.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pt-BR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MUITOS MEMBROS, UM SÓ CORPO</a:t>
            </a:r>
            <a:endParaRPr lang="pt-BR" sz="4400" b="1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“Pois assim como o corpo é um e tem muitos membros, mas todos os membros do corpo, sendo muitos, são um só corpo, assim também é Cristo" (1 Coríntios 12:12</a:t>
            </a:r>
            <a:r>
              <a:rPr lang="pt-BR" sz="1400" b="1" noProof="0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338958"/>
            <a:ext cx="657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Deus é um, mas cada membro da Divindade tem sua própria função. Assim, a igreja é uma só, mas cada componente dela tem sua própria função como parte do corpo de Cristo na terra </a:t>
            </a:r>
            <a:r>
              <a:rPr lang="pt-BR" sz="2000" b="1" noProof="0" dirty="0"/>
              <a:t>(1Co. 12:12-13).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0243" y="5104553"/>
            <a:ext cx="2281084" cy="15787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499378"/>
            <a:ext cx="63522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Isso implica que todos são necessários; que ninguém é maior que outro; que todos deveriam se preocupar com o bem-estar dos outros; e que todos devem trabalhar pela unidade da igreja </a:t>
            </a:r>
            <a:r>
              <a:rPr lang="pt-BR" sz="2000" b="1" noProof="0" dirty="0"/>
              <a:t>(1Co. 12:15-27).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605665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662397"/>
            <a:ext cx="657777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Paulo usa a comparação do corpo humano como igreja para enfatizar a unidade na diversidade. O olho tem o "dom" da visão, mas o ouvido não. No entanto, os dois se complementam trabalhando juntos. Da mesma forma, na igreja cada um realiza seu trabalho de acordo com os dons recebidos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(1Co. 12:28-30).</a:t>
            </a: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 ELEMENTO UNIFICADOR</a:t>
            </a:r>
            <a:endParaRPr lang="pt-BR" sz="66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1340782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A EXCELÊNCIA DO AMOR</a:t>
            </a:r>
            <a:endParaRPr lang="pt-BR" sz="4400" b="1" spc="300" noProof="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691247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“Busque, portanto, os melhores dons. Mas eu te mostro um caminho ainda mais excelente" (1 Coríntios 12:31</a:t>
            </a:r>
            <a:r>
              <a:rPr lang="pt-BR" sz="1400" b="1" noProof="0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pt-BR" b="1" noProof="0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610588"/>
            <a:ext cx="31146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 amor não é um dom, mas "um caminho... excelente" (1 Coríntios 12:31). É o fruto do Espírito Santo na vida do crente (</a:t>
            </a:r>
            <a:r>
              <a:rPr lang="pt-BR" sz="2000" b="1" dirty="0" err="1"/>
              <a:t>Gál</a:t>
            </a:r>
            <a:r>
              <a:rPr lang="pt-BR" sz="2000" b="1" dirty="0"/>
              <a:t>. 5:22). Dons espirituais só podem ser usados corretamente através do amor.</a:t>
            </a:r>
            <a:endParaRPr lang="pt-BR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486027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4" y="4654546"/>
            <a:ext cx="65603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 dom de línguas, sem amor, é um "metal retinindo." O dom da profecia, o dom da ciência e o dom da fé, sem amor, não são nada. O dom da generosidade e o do martírio, sem amor, não servem de nada </a:t>
            </a:r>
            <a:r>
              <a:rPr lang="pt-BR" sz="2000" b="1" noProof="0" dirty="0"/>
              <a:t>(1Co. 13:1-3).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69053" y="6001018"/>
            <a:ext cx="63722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1 Coríntios 13:4-7 fornece uma orientação sólida para o comportamento adequado na prática dos dons: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75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1442</Words>
  <Application>Microsoft Office PowerPoint</Application>
  <PresentationFormat>Panorámica</PresentationFormat>
  <Paragraphs>107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Comic Sans MS</vt:lpstr>
      <vt:lpstr>Arial</vt:lpstr>
      <vt:lpstr>Aptos Display</vt:lpstr>
      <vt:lpstr>Constantia</vt:lpstr>
      <vt:lpstr>Aptos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70</cp:revision>
  <dcterms:created xsi:type="dcterms:W3CDTF">2026-07-08T13:31:31Z</dcterms:created>
  <dcterms:modified xsi:type="dcterms:W3CDTF">2026-07-19T06:00:09Z</dcterms:modified>
</cp:coreProperties>
</file>