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67" r:id="rId3"/>
    <p:sldId id="258" r:id="rId4"/>
    <p:sldId id="259" r:id="rId5"/>
    <p:sldId id="260" r:id="rId6"/>
    <p:sldId id="273" r:id="rId7"/>
    <p:sldId id="262" r:id="rId8"/>
    <p:sldId id="274" r:id="rId9"/>
    <p:sldId id="264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54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400" b="1" noProof="0" dirty="0">
              <a:solidFill>
                <a:schemeClr val="bg1"/>
              </a:solidFill>
            </a:rPr>
            <a:t>Estamos…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400" b="1" noProof="0" dirty="0">
              <a:solidFill>
                <a:schemeClr val="bg1"/>
              </a:solidFill>
            </a:rPr>
            <a:t>Mas…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Atribulados</a:t>
          </a: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angustiados</a:t>
          </a: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Em apuros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desesperados</a:t>
          </a: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Perseguidos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desamparados</a:t>
          </a: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Derribados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destruídos</a:t>
          </a: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Cristo deu sua vida por amor. Isso nos constrange a viver para Ele (2Co. 5:14-15)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Cristo nos fez novas criaturas. Isso nos força a deixar a vida antiga (2Co.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Cristo nos reconciliou com Deus. Isso nos constrange a ser embaixadores da reconciliação (2Co.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 custLinFactNeighborX="1741" custLinFactNeighborY="14320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Suportar dificuldades (2Co.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Ter o Fruto do Espírito (2Co.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Ser honesto e justo (2Co.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Manter-se firme em qualquer circunstância</a:t>
          </a:r>
          <a:br>
            <a:rPr lang="pt-BR" sz="2000" b="1" noProof="0" dirty="0">
              <a:solidFill>
                <a:schemeClr val="tx1"/>
              </a:solidFill>
            </a:rPr>
          </a:br>
          <a:r>
            <a:rPr lang="pt-BR" sz="2000" b="1" noProof="0" dirty="0">
              <a:solidFill>
                <a:schemeClr val="tx1"/>
              </a:solidFill>
            </a:rPr>
            <a:t>(2Co.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Abrir nossos corações para os outros (2Co. 6:11-13 NVI)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Separando-nos da influência prejudicial dos descrentes (2Co.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/>
            <a:t>Chamado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t-BR" sz="2000" b="1" noProof="0" dirty="0"/>
            <a:t>Saia dos lugares do pecado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t-BR" sz="2000" b="1" noProof="0" dirty="0"/>
            <a:t>Afastar-se dos pecadores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/>
            <a:t>Consequências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Vou morar com você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Serei seu pai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t-BR" sz="2000" b="1" noProof="0" dirty="0"/>
            <a:t>Não toque no impuro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Receberei vocês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Serei seu Deus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Vocês serão meu povo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solidFill>
                <a:schemeClr val="bg1"/>
              </a:solidFill>
            </a:rPr>
            <a:t>Estamos…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Atribulados</a:t>
          </a: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Em apuros</a:t>
          </a: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Perseguidos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Derribados</a:t>
          </a: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solidFill>
                <a:schemeClr val="bg1"/>
              </a:solidFill>
            </a:rPr>
            <a:t>Mas…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angustiados</a:t>
          </a: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desesperados</a:t>
          </a: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desamparados</a:t>
          </a: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destruídos</a:t>
          </a: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Cristo deu sua vida por amor. Isso nos constrange a viver para Ele (2Co. 5:14-15)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Cristo nos fez novas criaturas. Isso nos força a deixar a vida antiga (2Co.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282440">
          <a:off x="3344056" y="1688154"/>
          <a:ext cx="178018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68727" y="1704869"/>
        <a:ext cx="126851" cy="124613"/>
      </dsp:txXfrm>
    </dsp:sp>
    <dsp:sp modelId="{93E51E63-7FE4-4C4B-A4D2-1E0A8EF01C51}">
      <dsp:nvSpPr>
        <dsp:cNvPr id="0" name=""/>
        <dsp:cNvSpPr/>
      </dsp:nvSpPr>
      <dsp:spPr>
        <a:xfrm>
          <a:off x="65426" y="1912472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Cristo nos reconciliou com Deus. Isso nos constrange a ser embaixadores da reconciliação (2Co. 5:18-20).</a:t>
          </a:r>
        </a:p>
      </dsp:txBody>
      <dsp:txXfrm>
        <a:off x="86485" y="1933531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Suportar dificuldades (2Co.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Ter o Fruto do Espírito (2Co.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Ser honesto e justo (2Co.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Manter-se firme em qualquer circunstância</a:t>
          </a:r>
          <a:br>
            <a:rPr lang="pt-BR" sz="2000" b="1" kern="1200" noProof="0" dirty="0">
              <a:solidFill>
                <a:schemeClr val="tx1"/>
              </a:solidFill>
            </a:rPr>
          </a:br>
          <a:r>
            <a:rPr lang="pt-BR" sz="2000" b="1" kern="1200" noProof="0" dirty="0">
              <a:solidFill>
                <a:schemeClr val="tx1"/>
              </a:solidFill>
            </a:rPr>
            <a:t>(2Co.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Abrir nossos corações para os outros (2Co. 6:11-13 NVI)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Separando-nos da influência prejudicial dos descrentes (2Co.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t-BR" sz="2000" b="1" kern="1200" noProof="0" dirty="0"/>
            <a:t>Saia dos lugares do pecado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t-BR" sz="2000" b="1" kern="1200" noProof="0" dirty="0"/>
            <a:t>Afastar-se dos pecadores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t-BR" sz="2000" b="1" kern="1200" noProof="0" dirty="0"/>
            <a:t>Não toque no impuro</a:t>
          </a:r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/>
            <a:t>Chamado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Vou morar com você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Serei seu Deus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Vocês serão meu povo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Receberei vocês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Serei seu pai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/>
            <a:t>Consequências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MINISTÉRIO CRISTÃO AUTÊNTICO</a:t>
            </a:r>
            <a:endParaRPr lang="pt-BR" sz="44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pt-BR" b="1" dirty="0">
                <a:solidFill>
                  <a:srgbClr val="543F22"/>
                </a:solidFill>
              </a:rPr>
              <a:t>Lição 10 para 5 de setembro de 2026</a:t>
            </a:r>
            <a:endParaRPr lang="pt-BR" b="1" noProof="0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O RESULTADO DO TRABALHO UNIDO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CONFORTO E ALEGRIA</a:t>
            </a:r>
            <a:endParaRPr lang="pt-BR" sz="4400" b="1" spc="600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“Tenho muita franqueza para falar com você e estou muito orgulhoso de você. Em meio a tudo o que sofremos, me sinto muito encorajado e cheio de alegria” </a:t>
            </a:r>
            <a:r>
              <a:rPr lang="pt-BR" sz="1400" b="1" noProof="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Coríntios 7:4 </a:t>
            </a:r>
            <a:r>
              <a:rPr lang="pt-BR" sz="1100" b="1" noProof="0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DHHe</a:t>
            </a:r>
            <a:r>
              <a:rPr lang="pt-BR" sz="1400" b="1" noProof="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350528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Apesar dos problemas que enfrentou, Paulo estava exultante de alegria (2 Coríntios 7:4). O que causava essa alegria?</a:t>
            </a:r>
            <a:endParaRPr lang="pt-BR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86"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306984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09540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Dessa forma, havia conforto para todos. O companheiro de Paulo, Tito, foi consolado (2 Coríntios 7:7). Paulo foi consolado pela chegada de Tito (2 Coríntios 7:6). Os coríntios foram confortados, o que também trouxe conforto a Paulo </a:t>
            </a:r>
            <a:r>
              <a:rPr lang="pt-BR" sz="2000" b="1" noProof="0" dirty="0"/>
              <a:t>(2Co.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66191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havia escrito uma carta dura aos Coríntios, que os entristeceu (2 Coríntios 7:8). Mas essa tristeza os levou ao arrependimento (2 Coríntios 7:9-10). Isso trouxe neles uma mudança completa na relação com Paulo, e entre si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83728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Mas Paulo não recebeu nenhum crédito. Se pastores e membros podem desfrutar de alegria e conforto, é porque Deus "conforta os humildes."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107962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600" b="1" dirty="0">
                <a:latin typeface="Constantia" panose="02030602050306030303" pitchFamily="18" charset="0"/>
              </a:rPr>
              <a:t>“Ministério significa serviço, e a este ministério somos chamados. Desonra a Deus que alguém escolha uma vida de </a:t>
            </a:r>
            <a:r>
              <a:rPr lang="pt-BR" sz="2600" b="1" dirty="0" err="1">
                <a:latin typeface="Constantia" panose="02030602050306030303" pitchFamily="18" charset="0"/>
              </a:rPr>
              <a:t>autosatisfação</a:t>
            </a:r>
            <a:r>
              <a:rPr lang="pt-BR" sz="2600" b="1" dirty="0">
                <a:latin typeface="Constantia" panose="02030602050306030303" pitchFamily="18" charset="0"/>
              </a:rPr>
              <a:t>. Meus irmãos e irmãs, vocês entendem que todo ano milhares de almas perecem, morrem em seus pecados porque a luz da verdade não iluminou seu caminho?...
Há um grande trabalho a ser feito em nosso mundo. Homens e mulheres devem ser convertidos, não pelo dom das línguas ou pela obra dos milagres, mas pela pregação de Cristo crucificado. Por que atrasar o esforço para melhorar o mundo?”</a:t>
            </a:r>
            <a:endParaRPr lang="pt-BR" sz="26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853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noProof="0" dirty="0"/>
              <a:t>E. G. W</a:t>
            </a:r>
            <a:r>
              <a:rPr lang="pt-BR" sz="1600" b="1" dirty="0"/>
              <a:t>. (Refletindo Jesus, </a:t>
            </a:r>
            <a:r>
              <a:rPr lang="pt-BR" sz="1600" b="1" noProof="0" dirty="0"/>
              <a:t>30 de agosto)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«Estamos perturbados em tudo, mas não angustiados; em apuros, mas não desesperados; perseguidos, mas não indefesos; abatidos, mas não destruídos. Sempre carregamos em nossos corpos a morte de Jesus, para que sua vida também se manifeste em nossos corpos»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Coríntios 4:8–10)</a:t>
            </a:r>
          </a:p>
        </p:txBody>
      </p:sp>
    </p:spTree>
    <p:extLst>
      <p:ext uri="{BB962C8B-B14F-4D97-AF65-F5344CB8AC3E}">
        <p14:creationId xmlns:p14="http://schemas.microsoft.com/office/powerpoint/2010/main" val="6093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35559D"/>
                </a:solidFill>
              </a:rPr>
              <a:t>O TRABALHO DO PASTOR</a:t>
            </a:r>
            <a:endParaRPr lang="pt-BR" sz="2000" b="1" noProof="0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noProof="0" dirty="0"/>
              <a:t>Ministros competentes.</a:t>
            </a:r>
          </a:p>
          <a:p>
            <a:pPr lvl="1">
              <a:spcBef>
                <a:spcPts val="600"/>
              </a:spcBef>
            </a:pPr>
            <a:r>
              <a:rPr lang="pt-BR" sz="2000" b="1" dirty="0"/>
              <a:t>Os Riscos do Ministério.</a:t>
            </a:r>
            <a:endParaRPr lang="pt-BR" sz="2000" b="1" noProof="0" dirty="0"/>
          </a:p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BA4242"/>
                </a:solidFill>
              </a:rPr>
              <a:t>OS DEVERES DOS MEMBROS</a:t>
            </a:r>
            <a:endParaRPr lang="pt-BR" sz="2000" b="1" noProof="0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Embaixadores da Reconciliação.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O Chamado à Santidade.</a:t>
            </a:r>
            <a:endParaRPr lang="pt-BR" sz="2000" b="1" noProof="0" dirty="0"/>
          </a:p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6B9B32"/>
                </a:solidFill>
              </a:rPr>
              <a:t>O RESULTADO DO TRABALHO UNIDO</a:t>
            </a:r>
            <a:endParaRPr lang="pt-BR" sz="2000" b="1" noProof="0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Conforto e alegria.</a:t>
            </a:r>
            <a:endParaRPr lang="pt-BR" sz="2000" b="1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Quem disse que a vida do pastor é confortável? Os ministros do evangelho têm grande responsabilidade, e seus esforços não são isentos de perigo.</a:t>
            </a:r>
            <a:endParaRPr lang="pt-BR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1" r="13285"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Quando a igreja colabora com seus ministros e faz mudanças decisivas em seu estilo de vida, ela se torna um elemento reconciliador que transmite conforto e alegria a todos.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amor pelas almas perecidas, e o cuidado terno que eles devem oferecer para manter e edificar aqueles que já aceitaram o evangelho, é o que distingue os verdadeiros ministros dos lobos famintos.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 TRABALHO DO PASTOR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pt-BR" sz="4400" b="1" spc="600" noProof="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MINISTROS COMPETENTES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07635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Há coisas que não mudam muito com o tempo. Cartas de recomendação continuam abrindo portas hoje, como faziam no primeiro século. Paulo precisava de uma carta de recomendação para ser aceito pela igreja coríntia? </a:t>
            </a:r>
            <a:r>
              <a:rPr lang="pt-BR" sz="2000" b="1" noProof="0" dirty="0"/>
              <a:t>(2Co.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“Nossas cartas são vocês, escritas em nossos corações, conhecidas e lidas por todos os homens” </a:t>
            </a:r>
            <a:r>
              <a:rPr lang="pt-BR" sz="1400" b="1" noProof="0" dirty="0">
                <a:solidFill>
                  <a:srgbClr val="7030A0"/>
                </a:solidFill>
                <a:latin typeface="Comic Sans MS" panose="030F0702030302020204" pitchFamily="66" charset="0"/>
              </a:rPr>
              <a:t>(2 Coríntios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66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71770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e seus assistentes eram "ministros competentes de uma nova aliança" (2 Coríntios 3:6). Uma gloriosa aliança, escrita pelo Espírito no coração para a vida eterna.</a:t>
            </a:r>
            <a:endParaRPr lang="pt-BR" sz="2000" b="1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2908092" y="2993591"/>
            <a:ext cx="70726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Ele possuía a melhor carta de recomendação que existia — os próprios Coríntios (2 Cor. 3:2). Seus corações haviam sido transformados pela graça de Deus, através da pregação do apóstolo e de seus colaboradores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Mas alguns seguiram outro pacto, o da salvação pelas obras da Lei escrita em pedra, que os impedia de receber a glória da graça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OS RISCOS DO MINISTÉRIO</a:t>
            </a:r>
            <a:endParaRPr lang="pt-BR" sz="44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“Por todas essas coisas sofremos por tua causa, por essa graça que abunda em muitos, e a ação de graças pode abundar ainda mais para a glória de Deus” </a:t>
            </a:r>
            <a:r>
              <a:rPr lang="pt-BR" sz="1400" b="1" noProof="0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Coríntios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 compreendia e sofria os riscos do ministério. Mas ele sabia que esses riscos valiam a pena, e os suportou por amor ao povo a quem deu a oportunidade de alcançar a salvação (2 Coríntios 4:15). Além disso, ele tinha a certeza de ajuda divina </a:t>
            </a:r>
            <a:r>
              <a:rPr lang="pt-BR" sz="2000" b="1" noProof="0" dirty="0"/>
              <a:t>(2Co.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198235"/>
              </p:ext>
            </p:extLst>
          </p:nvPr>
        </p:nvGraphicFramePr>
        <p:xfrm>
          <a:off x="342900" y="301201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8817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evangelho é pregado por meio de seres humanos frágeis para que a glória seja somente para Deus.</a:t>
            </a:r>
            <a:endParaRPr lang="pt-BR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218" r="6584" b="21536"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65056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Sofrimentos são uma "tribulação momentânea leve" comparada ao "peso excelente e eterno da glória" que obteremos no dia da ressurreição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OS DEVERES DOS MEMBROS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EMBAIXADORES DA RECONCILIAÇÃO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“E tudo isso vem de Deus, que nos reconciliou consigo mesmo por meio de Cristo e nos deu o ministério da reconciliação” </a:t>
            </a:r>
            <a:r>
              <a:rPr lang="pt-BR" sz="14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Coríntios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40631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força motriz que deve governar a vida da igreja (e de cada membro) é esta: "O amor de Cristo nos constrange" (2 Coríntios 5:14 NVI). Do que consiste esse amor e a que ele nos constrange?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5847508"/>
              </p:ext>
            </p:extLst>
          </p:nvPr>
        </p:nvGraphicFramePr>
        <p:xfrm>
          <a:off x="2679290" y="272735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amor de Cristo nos leva, então, a uma mudança radical de vida. Viver o amor de Cristo também nos leva a compartilhar esse amor com os outros, implorando que aceitem a mensagem de esperança: "Reconciliem-se com Deus" </a:t>
            </a:r>
            <a:r>
              <a:rPr lang="pt-BR" sz="2000" b="1" noProof="0" dirty="0"/>
              <a:t>(2Co.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 CHAMADO À SANTIDADE</a:t>
            </a:r>
            <a:endParaRPr lang="pt-BR" sz="3200" b="1" noProof="0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“Então, amado, já que temos tais promessas, purifiquemo-nos de toda profanação de carne e espírito, aperfeiçoando a santidade no temor de Deus” </a:t>
            </a:r>
            <a:r>
              <a:rPr lang="pt-BR" sz="1400" b="1" noProof="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Coríntios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chamado à santidade afeta a vida cotidiana tanto dos ministros quanto dos membros: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165738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Combinando várias passagens do Antigo Testamento, Paulo resume o chamado à santidade e suas consequências </a:t>
            </a:r>
            <a:r>
              <a:rPr lang="pt-BR" sz="2000" b="1" noProof="0" dirty="0"/>
              <a:t>(2Co.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2393885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1202</Words>
  <Application>Microsoft Office PowerPoint</Application>
  <PresentationFormat>Panorámica</PresentationFormat>
  <Paragraphs>77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Comic Sans MS</vt:lpstr>
      <vt:lpstr>Aptos Display</vt:lpstr>
      <vt:lpstr>Arial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59</cp:revision>
  <dcterms:created xsi:type="dcterms:W3CDTF">2026-07-25T16:44:22Z</dcterms:created>
  <dcterms:modified xsi:type="dcterms:W3CDTF">2026-08-24T06:55:58Z</dcterms:modified>
</cp:coreProperties>
</file>