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84" r:id="rId3"/>
    <p:sldId id="257" r:id="rId4"/>
    <p:sldId id="293" r:id="rId5"/>
    <p:sldId id="295" r:id="rId6"/>
    <p:sldId id="297" r:id="rId7"/>
    <p:sldId id="300" r:id="rId8"/>
    <p:sldId id="260" r:id="rId9"/>
    <p:sldId id="302" r:id="rId10"/>
    <p:sldId id="262" r:id="rId11"/>
    <p:sldId id="264" r:id="rId12"/>
    <p:sldId id="263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2BF"/>
    <a:srgbClr val="FFFF99"/>
    <a:srgbClr val="E7E200"/>
    <a:srgbClr val="C5C000"/>
    <a:srgbClr val="FFFFCC"/>
    <a:srgbClr val="628A85"/>
    <a:srgbClr val="ABFFD9"/>
    <a:srgbClr val="00743F"/>
    <a:srgbClr val="00894D"/>
    <a:srgbClr val="8C5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8" autoAdjust="0"/>
    <p:restoredTop sz="94660"/>
  </p:normalViewPr>
  <p:slideViewPr>
    <p:cSldViewPr snapToGrid="0">
      <p:cViewPr varScale="1">
        <p:scale>
          <a:sx n="32" d="100"/>
          <a:sy n="32" d="100"/>
        </p:scale>
        <p:origin x="150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pt-BR" sz="2000" noProof="0" dirty="0">
              <a:effectLst/>
            </a:rPr>
            <a:t>Como Deus originalmente se comunicava com a humanidade?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pt-BR" sz="2000" noProof="0" dirty="0">
              <a:effectLst/>
            </a:rPr>
            <a:t>Como a humanidade parou de se comunicar com Deus?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pt-BR" sz="2000" noProof="0" dirty="0">
              <a:effectLst/>
            </a:rPr>
            <a:t>Como Deus tentou restaurar a comunicação?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pt-BR" sz="2000" noProof="0" dirty="0">
              <a:effectLst/>
            </a:rPr>
            <a:t>Por que não podemos nos comunicar diretamente com Deus agora?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pt-BR" sz="2000" noProof="0" dirty="0">
              <a:effectLst/>
            </a:rPr>
            <a:t>Como podemos nos comunicar com Deus hoje?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pt-BR" sz="1800" b="1" noProof="0" dirty="0"/>
            <a:t>Dor no parto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pt-BR" sz="1800" b="1" noProof="0"/>
            <a:t>Perda de igualdade com Adão</a:t>
          </a:r>
          <a:endParaRPr lang="pt-BR" sz="1800" b="1" noProof="0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Adão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pt-BR" sz="1800" b="1" noProof="0" dirty="0"/>
            <a:t>Trabalhar com esforço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pt-BR" sz="1800" b="1" noProof="0" dirty="0"/>
            <a:t>Cultivar para poder comer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pt-BR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Todos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pt-BR" sz="1800" b="1" noProof="0" dirty="0"/>
            <a:t>Morte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pt-BR" sz="1800" b="1" noProof="0" dirty="0"/>
            <a:t>Separação de Deus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000" kern="1200" noProof="0" dirty="0">
              <a:effectLst/>
            </a:rPr>
            <a:t>Como Deus originalmente se comunicava com a humanidade?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000" kern="1200" noProof="0" dirty="0">
              <a:effectLst/>
            </a:rPr>
            <a:t>Como a humanidade parou de se comunicar com Deus?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000" kern="1200" noProof="0" dirty="0">
              <a:effectLst/>
            </a:rPr>
            <a:t>Como Deus tentou restaurar a comunicação?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000" kern="1200" noProof="0" dirty="0">
              <a:effectLst/>
            </a:rPr>
            <a:t>Por que não podemos nos comunicar diretamente com Deus agora?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2000" kern="1200" noProof="0" dirty="0">
              <a:effectLst/>
            </a:rPr>
            <a:t>Como podemos nos comunicar com Deus hoje?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pt-BR" sz="1800" b="1" kern="1200" noProof="0" dirty="0"/>
            <a:t>Dor no parto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pt-BR" sz="1800" b="1" kern="1200" noProof="0"/>
            <a:t>Perda de igualdade com Adão</a:t>
          </a:r>
          <a:endParaRPr lang="pt-BR" sz="1800" b="1" kern="1200" noProof="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Adão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pt-BR" sz="1800" b="1" kern="1200" noProof="0" dirty="0"/>
            <a:t>Trabalhar com esforço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pt-BR" sz="1800" b="1" kern="1200" noProof="0" dirty="0"/>
            <a:t>Cultivar para poder comer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Todos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pt-BR" sz="1800" b="1" kern="1200" noProof="0" dirty="0"/>
            <a:t>Morte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pt-BR" sz="1800" b="1" kern="1200" noProof="0" dirty="0"/>
            <a:t>Separação de Deus</a:t>
          </a:r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3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8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1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3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60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4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2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7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878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4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14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jpe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microsoft.com/office/2007/relationships/hdphoto" Target="../media/hdphoto7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62791" y="123825"/>
            <a:ext cx="5063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O CRIADOR FALA</a:t>
            </a:r>
            <a:endParaRPr lang="pt-BR" sz="5400" b="1" spc="600" noProof="0" dirty="0">
              <a:ln>
                <a:solidFill>
                  <a:srgbClr val="F1893B"/>
                </a:solidFill>
              </a:ln>
              <a:solidFill>
                <a:schemeClr val="bg1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119556" y="6519446"/>
            <a:ext cx="3072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Lição 1 de 3 de outubro de 2026</a:t>
            </a:r>
            <a:endParaRPr lang="pt-BR" sz="1600" b="1" noProof="0" dirty="0">
              <a:solidFill>
                <a:srgbClr val="CDE6FF"/>
              </a:solidFill>
              <a:effectLst>
                <a:glow rad="127000">
                  <a:schemeClr val="tx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3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58956"/>
            <a:ext cx="10285500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t-BR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«Deus, tendo falado muitas vezes e de várias formas no passado aos pais pelos profetas, nesses últimos dias falou conosco pelo Filho, a quem nomeou herdeiro de todas as coisas, e por meio de quem também fez o universo»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(Hebreus 1:1-2)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1028657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Você já falou DIRETAMENTE com Deus? Você conseguiu perceber as palavras D'Ele com seus ouvidos? A resposta, obviamente, é: "Não".</a:t>
            </a:r>
            <a:endParaRPr lang="pt-BR" sz="20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Qual é a razão para nossa incapacidade de falar diretamente com Deus? Sempre foi assim? Será que algum dia conseguiremos fazer isso?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Só podemos falar com Deus por métodos indiretos (oração, Bíblia, os profetas,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7174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7E392E-2AD1-5135-6A15-3D95A3B16C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6" y="1402079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pt-BR" noProof="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485549-E1A6-69E7-F4F8-0E8C8AA7D6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7916" y="971169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BCD36D-37F2-59CB-FA66-6ABEA131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6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pt-BR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9ADA98-95EA-A0B4-553A-452A92206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2138" y="3858127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08754C9-BF25-7AFD-DFF1-F8372FA344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683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pt-BR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COMO DEUS ORIGINALMENTE SE COMUNICAVA COM A HUMANIDADE?</a:t>
            </a:r>
            <a:endParaRPr lang="pt-BR" sz="2800" b="1" noProof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o Senhor Deus ordenou ao homem, dizendo: Comerás de toda árvore do jardim” </a:t>
            </a:r>
            <a:r>
              <a:rPr lang="pt-BR" sz="1400" b="1" noProof="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 princípio, Deus criou o mundo para ser habitado por seres humanos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humanidade já estava completa e pronta para habitar o mundo recém-criado </a:t>
            </a:r>
            <a:r>
              <a:rPr lang="pt-BR" sz="2000" b="1" noProof="0" dirty="0"/>
              <a:t>(Gn.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No mesmo dia, ele criou Eva a partir da costela de Adão </a:t>
            </a:r>
            <a:r>
              <a:rPr lang="pt-BR" sz="2000" b="1" noProof="0" dirty="0"/>
              <a:t>(Gn. 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tudo estava pronto, ele criou Adão a partir do pó da terra </a:t>
            </a:r>
            <a:r>
              <a:rPr lang="pt-BR" sz="2000" b="1" noProof="0" dirty="0"/>
              <a:t>(Gn. 2:4-7).</a:t>
            </a:r>
          </a:p>
        </p:txBody>
      </p:sp>
    </p:spTree>
    <p:extLst>
      <p:ext uri="{BB962C8B-B14F-4D97-AF65-F5344CB8AC3E}">
        <p14:creationId xmlns:p14="http://schemas.microsoft.com/office/powerpoint/2010/main" val="41978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0A39513-9A37-27BE-CAB6-AB5040D033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202785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CA31D5-9D68-C55C-F504-23960D4A83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8172" y="1202785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1D41A0-FCFD-5DA9-C0CC-3ECDA9F49D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7182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4D77D9-FF40-BD12-BF94-4EC8D95675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718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Durante esse processo, houve muita comunicação entre Deus e Adão:</a:t>
            </a:r>
            <a:endParaRPr lang="pt-BR" sz="2000" b="1" noProof="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37" y="5766759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Ele o apresentou a Eva e os uniu em casamento</a:t>
            </a:r>
            <a:br>
              <a:rPr lang="pt-BR" sz="2000" b="1" noProof="0" dirty="0"/>
            </a:br>
            <a:r>
              <a:rPr lang="pt-BR" sz="2000" b="1" noProof="0" dirty="0"/>
              <a:t>(Gn.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7" y="4672224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Ele pediu para dar nomes aos animais </a:t>
            </a:r>
            <a:r>
              <a:rPr lang="pt-BR" sz="2000" b="1" noProof="0" dirty="0"/>
              <a:t>(Gn.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7" y="3577688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Ele apontou suas limitações</a:t>
            </a:r>
            <a:br>
              <a:rPr lang="pt-BR" sz="2000" b="1" noProof="0" dirty="0"/>
            </a:br>
            <a:r>
              <a:rPr lang="pt-BR" sz="2000" b="1" noProof="0" dirty="0"/>
              <a:t>(Gn.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281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150000"/>
            </a:pPr>
            <a:r>
              <a:rPr lang="pt-BR" sz="2000" b="1" dirty="0"/>
              <a:t>Ele lhe deu instruções sobre o trabalho que deveria fazer no Éden </a:t>
            </a:r>
            <a:r>
              <a:rPr lang="pt-BR" sz="2000" b="1" noProof="0" dirty="0"/>
              <a:t>(Gn.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COMO DEUS ORIGINALMENTE SE COMUNICAVA COM A HUMANIDADE?</a:t>
            </a:r>
            <a:endParaRPr lang="pt-BR" sz="2800" b="1" noProof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o Senhor Deus ordenou ao homem, dizendo: Comerás de toda árvore do jardim” </a:t>
            </a:r>
            <a:r>
              <a:rPr lang="pt-BR" sz="1400" b="1" noProof="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3620395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4735990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5830325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1320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noProof="0" dirty="0"/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EB24B5-5238-7498-FFC7-F64E64A537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0BACAB4-1313-7456-25F4-4DC087FCD2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10" y="1682886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7A8A3B-D2AF-2774-6A0A-3FC5E39FE0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4752544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C278725-E564-F6E7-271C-B1BF0FF266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10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instruiu Adão e Eva como eles deveriam se comportar e que alimentação deveriam ter</a:t>
            </a:r>
            <a:br>
              <a:rPr lang="pt-BR" sz="2000" b="1" noProof="0" dirty="0"/>
            </a:br>
            <a:r>
              <a:rPr lang="pt-BR" sz="2000" b="1" noProof="0" dirty="0"/>
              <a:t>(Gn.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partir desse momento, ele os encontrava todos os dias, ao entardecer </a:t>
            </a:r>
            <a:r>
              <a:rPr lang="pt-BR" sz="2000" b="1" noProof="0" dirty="0"/>
              <a:t>(Gn. 3:8 </a:t>
            </a:r>
            <a:r>
              <a:rPr lang="pt-BR" sz="1600" b="1" noProof="0" dirty="0" err="1"/>
              <a:t>DHHe</a:t>
            </a:r>
            <a:r>
              <a:rPr lang="pt-BR" sz="2000" b="1" noProof="0" dirty="0"/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51505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Depois, criou o sétimo dia para poder desfrutar da companhia de ambos durante todo aquele dia.</a:t>
            </a:r>
            <a:endParaRPr lang="pt-BR" sz="2000" b="1" noProof="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773673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Ele os criou como seres sociais, com a capacidade de se comunicar, não apenas entre si, mas com outros seres (como, por exemplo, anjos).</a:t>
            </a:r>
            <a:endParaRPr lang="pt-BR" sz="2000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COMO DEUS ORIGINALMENTE SE COMUNICAVA COM A HUMANIDADE?</a:t>
            </a:r>
            <a:endParaRPr lang="pt-BR" sz="2800" b="1" noProof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o Senhor Deus ordenou ao homem, dizendo: Comerás de toda árvore do jardim” </a:t>
            </a:r>
            <a:r>
              <a:rPr lang="pt-BR" sz="1400" b="1" noProof="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2:16)</a:t>
            </a:r>
          </a:p>
        </p:txBody>
      </p:sp>
    </p:spTree>
    <p:extLst>
      <p:ext uri="{BB962C8B-B14F-4D97-AF65-F5344CB8AC3E}">
        <p14:creationId xmlns:p14="http://schemas.microsoft.com/office/powerpoint/2010/main" val="27523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7036F1C-6F3A-13C6-9A53-7F01954085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0CABC82-5F33-14C5-79EF-4979D6530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921514-C87B-0E61-43F7-6F76A91B5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FBA60E-6E00-B8B9-014F-EB55E4A0D3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6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986CF8E-14CE-82F9-E984-1963898DB9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6" y="4762569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pt-BR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COMO A HUMANIDADE PAROU DE SE COMUNICAR COM DEUS?</a:t>
            </a:r>
            <a:endParaRPr kumimoji="0" lang="pt-BR" sz="2800" b="1" i="0" u="none" strike="noStrike" kern="0" normalizeH="0" baseline="0" noProof="0" dirty="0">
              <a:ln/>
              <a:solidFill>
                <a:schemeClr val="tx2">
                  <a:lumMod val="50000"/>
                </a:schemeClr>
              </a:solidFill>
              <a:uLnTx/>
              <a:uFillTx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155639" y="398288"/>
            <a:ext cx="11880717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“E [Adão] respondeu: ouvi sua voz no jardim, e fiquei com medo, porque estava nu; e me escondi,” </a:t>
            </a:r>
            <a:r>
              <a:rPr lang="pt-BR" sz="1400" b="1" noProof="0" dirty="0">
                <a:solidFill>
                  <a:srgbClr val="7030A0"/>
                </a:solidFill>
                <a:latin typeface="Comic Sans MS" panose="030F0702030302020204" pitchFamily="66" charset="0"/>
              </a:rPr>
              <a:t>(Gênesis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155642" y="2473145"/>
            <a:ext cx="9369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>
                <a:solidFill>
                  <a:schemeClr val="bg1"/>
                </a:solidFill>
              </a:rPr>
              <a:t>Adão e Eva foram criados com a capacidade de escolher livremente. Para que pudessem exercer essa liberdade, Deus lhes deu tudo, mas Ele reservou uma árvore </a:t>
            </a:r>
            <a:r>
              <a:rPr lang="pt-BR" sz="2000" b="1" noProof="0" dirty="0">
                <a:solidFill>
                  <a:schemeClr val="bg1"/>
                </a:solidFill>
              </a:rPr>
              <a:t>(Gn.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155642" y="6181853"/>
            <a:ext cx="9369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 reação negativa seguinte foi que eles se sentiam tão culpados pela desobediência que não queriam mais se comunicar com Deus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(Gn.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155641" y="5489355"/>
            <a:ext cx="93693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Naquele momento, o manto de glória que os cobria desapareceu; eles perceberam sua nudez; e buscaram soluções para esconder seu erro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(Gn.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155639" y="4762569"/>
            <a:ext cx="936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Fascinada pelas maravilhas do fruto proibido, Eva comeu dele e incitou Adão, que também comeu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(Gn.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155639" y="3484233"/>
            <a:ext cx="93693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Nessa mesma árvore, o tentador, disfarçado de serpente e fingindo querer o bem-estar de Adão e Eva, contou uma série de mentiras (que Eva transmitiu a Adão): vocês são imortais ("não morrerão"); serão deuses ("serão como Deus"); Deus esconde a verdade de vocês ("Deus sabe disso...")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(Gn. 3:1-5).</a:t>
            </a:r>
          </a:p>
        </p:txBody>
      </p:sp>
    </p:spTree>
    <p:extLst>
      <p:ext uri="{BB962C8B-B14F-4D97-AF65-F5344CB8AC3E}">
        <p14:creationId xmlns:p14="http://schemas.microsoft.com/office/powerpoint/2010/main" val="159516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COMO DEUS TENTOU RESTAURAR A COMUNICAÇÃO?</a:t>
            </a:r>
            <a:endParaRPr lang="pt-BR" sz="3200" b="1" noProof="0" dirty="0">
              <a:ln w="6600">
                <a:solidFill>
                  <a:schemeClr val="accent4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4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“Mas o Senhor Deus chamou o homem e disse: Onde você está?” </a:t>
            </a:r>
            <a:r>
              <a:rPr lang="pt-BR" sz="1400" b="1" noProof="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(Gênesis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98122"/>
            <a:ext cx="844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Sabendo que Adão e Eva haviam pecado, Deus — como sempre — veio falar com eles. Pela primeira vez, em vez de sair alegremente para encontrá-lo, Deus teve que chamá-los para encontrá-los </a:t>
            </a:r>
            <a:r>
              <a:rPr lang="pt-BR" sz="2000" b="1" noProof="0" dirty="0"/>
              <a:t>(Gn. 3:8-9).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2E18DD-F7CE-7374-94C7-55A6B2C7EA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68967B-534A-9900-7593-96C312104C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B1FF10-409B-655A-78A8-072613E8AF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5550C5-4306-E2B1-B8A7-9C1B36ACA0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3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509284" y="3410416"/>
            <a:ext cx="7571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Séculos depois, Deus recorreu a outro pecador para obter seu arrependimento: Pedro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44039"/>
            <a:ext cx="81870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Hoje, os seres humanos seguem padrões semelhantes. Nos apegamos ao pecado e tentamos nos justificar. Mesmo que o pecado "grude" em nós, Deus ainda quer nos restaurar, chamando: "Venha a mim."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509284" y="4169451"/>
            <a:ext cx="58283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 contrário de Pedro, que reconheceu seu pecado, Adão e Eva começaram a se justificar diante de Deus e culpar os outros por suas transgressões </a:t>
            </a:r>
            <a:r>
              <a:rPr lang="pt-BR" sz="2000" b="1" noProof="0" dirty="0"/>
              <a:t>(Gn.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035828"/>
            <a:ext cx="63540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Embora não quisessem se comunicar com Deus, Deus queria se comunicar com eles. Ele não evitava a companhia do pecador, mas o confrontava com seu pecado, buscando seu arrependimento </a:t>
            </a:r>
            <a:r>
              <a:rPr lang="pt-BR" sz="2000" b="1" noProof="0" dirty="0"/>
              <a:t>(Gn. 3:10-11).</a:t>
            </a:r>
          </a:p>
        </p:txBody>
      </p:sp>
    </p:spTree>
    <p:extLst>
      <p:ext uri="{BB962C8B-B14F-4D97-AF65-F5344CB8AC3E}">
        <p14:creationId xmlns:p14="http://schemas.microsoft.com/office/powerpoint/2010/main" val="28006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pt-BR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 QUE NÃO PODEMOS NOS COMUNICAR DIRETAMENTE COM DEUS AGORA?</a:t>
            </a:r>
            <a:endParaRPr lang="pt-BR" sz="2400" b="1" noProof="0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“Então ele expulsou o homem e colocou querubins no lado leste do jardim do Éden, e uma espada flamejante que girava por todos os lados, para guardar o caminho até a árvore da vida” </a:t>
            </a:r>
            <a:r>
              <a:rPr lang="pt-BR" sz="1400" b="1" noProof="0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(Gênesis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58537" y="1191013"/>
            <a:ext cx="4028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apresentou ao casal pecador as consequências de seus pecados, entre as quais estava a impossibilidade de falar diretamente com Deus novamente após sua expulsão do Éden </a:t>
            </a:r>
            <a:r>
              <a:rPr lang="pt-BR" sz="2000" b="1" noProof="0" dirty="0"/>
              <a:t>(Gn.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22432" y="3408684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Antes de comunicar as consequências do pecado a eles, Deus apresentou-lhes a solução: um descendente de Eva acabaria com o poder do diabo e restauraria a humanidade </a:t>
            </a:r>
            <a:r>
              <a:rPr lang="pt-BR" sz="2000" b="1" noProof="0" dirty="0"/>
              <a:t>(Gn.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1E0356-E78A-42EC-0D27-A2FF53529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1264341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640D7E-AB65-E254-FC98-55B8A1BE7A3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909" y="4350076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4F3D3E-CFB0-EC94-B5E9-F9FE994B67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4" y="4423887"/>
            <a:ext cx="50794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Por meio dos profetas, Deus comunicou a forma pelo qual a redenção aconteceria: Deus próprio se encarnou, sofreu a morte por nossos pecados, ressuscitou e nos concedeu a vida eterna </a:t>
            </a:r>
            <a:r>
              <a:rPr lang="pt-BR" b="1" noProof="0" dirty="0"/>
              <a:t>(</a:t>
            </a:r>
            <a:r>
              <a:rPr lang="pt-BR" b="1" noProof="0" dirty="0" err="1"/>
              <a:t>Is</a:t>
            </a:r>
            <a:r>
              <a:rPr lang="pt-BR" b="1" noProof="0" dirty="0"/>
              <a:t>. 9:6; 53:6, 10-11)</a:t>
            </a:r>
            <a:r>
              <a:rPr lang="pt-BR" sz="2000" b="1" noProof="0" dirty="0"/>
              <a:t>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153108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noProof="0" dirty="0"/>
              <a:t>Consequências para: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8459868"/>
              </p:ext>
            </p:extLst>
          </p:nvPr>
        </p:nvGraphicFramePr>
        <p:xfrm>
          <a:off x="7566975" y="1447709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3" y="6055103"/>
            <a:ext cx="5079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Assim que o pecado surgiu, surgiu a promessa de um Salvador.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COMO PODEMOS NOS COMUNICAR COM DEUS HOJE?</a:t>
            </a:r>
            <a:endParaRPr lang="pt-BR" sz="3200" b="1" noProof="0" dirty="0">
              <a:ln w="1270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gradFill>
                <a:gsLst>
                  <a:gs pos="0">
                    <a:schemeClr val="accent3"/>
                  </a:gs>
                  <a:gs pos="4000">
                    <a:schemeClr val="accent3">
                      <a:lumMod val="50000"/>
                    </a:schemeClr>
                  </a:gs>
                  <a:gs pos="87000">
                    <a:schemeClr val="accent3">
                      <a:lumMod val="40000"/>
                      <a:lumOff val="6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377631" y="1043375"/>
            <a:ext cx="7470560" cy="86177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“a ti, homem, eu te coloquei como vigia do povo de Israel. Você deve receber minhas mensagens e comunicar meus avisos a eles” </a:t>
            </a:r>
            <a:r>
              <a:rPr lang="pt-BR" sz="1400" b="1" noProof="0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(Ezequiel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Para nos comunicar hoje, Deus escreveu dois "livros de referência": Criação e a Bíblia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Ro</a:t>
            </a:r>
            <a:r>
              <a:rPr lang="pt-BR" sz="2000" b="1" noProof="0" dirty="0"/>
              <a:t>. 1:20; 2Tim.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93BB76E-D66B-57B3-F766-BB41F55C1F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80F275-5975-632D-BD39-FD8C1F9C34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E443789-29C5-82EB-13D4-6D022F3C5D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DC2F72-3E54-E6C9-9C97-AFD63F359E8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48D7DFD-4D95-35AD-A403-0BC2EFDE3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463434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1B30232-0875-D9E0-BDBB-DEF24000BB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7629" y="5808412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Além disso, Deus se comunica conosco por meio da oração (Sal. 5:2); anjos (Atos 8:26); profetas (Joel 2:28); e, especialmente, pelo Espírito Santo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74843" y="4794316"/>
            <a:ext cx="74997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Ela nos revela quem somos, de onde viemos e para onde estamos indo. Ali encontramos o propósito de Deus para nossas vidas.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856891"/>
            <a:ext cx="7470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Embora a Criação nos fale do Criador, ela está gravemente manchada pelo pecado. A Bíblia, no entanto, contém diretrizes claras e diretas, transmitidas pelos profetas que receberam mensagens de Deus. Na Bíblia também encontramos a manifestação mais perfeita de Deus na vida e no ministério de Jesus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(Heb. 1:1-2).</a:t>
            </a:r>
          </a:p>
        </p:txBody>
      </p:sp>
    </p:spTree>
    <p:extLst>
      <p:ext uri="{BB962C8B-B14F-4D97-AF65-F5344CB8AC3E}">
        <p14:creationId xmlns:p14="http://schemas.microsoft.com/office/powerpoint/2010/main" val="251961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“Devia haver cooperação entre o homem e Deus. Mas esse plano foi muito prejudicado pela transgressão de Adão. Satanás o conduziu ao pecado, e o Senhor não iria se comunicar com ele depois que ele pecou, como fazia quando estava sem pecado. 
Após a queda, Cristo tornou-se mestre de Adão. Ele agiu em nome de Deus em relação à humanidade, salvando a raça da morte imediata. Assumiu o cargo de mediador. Adão e Eva receberam um período de prova para retornar à sua lealdade, e nesse plano toda sua posteridade foi abraçada.—Carta 91, 1900, pp. 3-6. 
Sem a Expiação do Filho de Deus, não poderia ter havido comunicação da bênção ou salvação de Deus ao homem. Deus sentia ciúmes da honra de Sua lei. A transgressão dela causou uma terrível separação entre Deus e o homem. Adão, em sua inocência, recebeu comunhão direta, livre e feliz com seu Criador. Após Sua transgressão, Deus só se comunicaria com o homem por meio de Cristo e dos anjos </a:t>
            </a:r>
            <a:r>
              <a:rPr lang="pt-BR" b="1" noProof="0" dirty="0">
                <a:latin typeface="Constantia" panose="02030602050306030303" pitchFamily="18" charset="0"/>
              </a:rPr>
              <a:t>(The </a:t>
            </a:r>
            <a:r>
              <a:rPr lang="pt-BR" b="1" noProof="0" dirty="0" err="1">
                <a:latin typeface="Constantia" panose="02030602050306030303" pitchFamily="18" charset="0"/>
              </a:rPr>
              <a:t>Signs</a:t>
            </a:r>
            <a:r>
              <a:rPr lang="pt-BR" b="1" noProof="0" dirty="0">
                <a:latin typeface="Constantia" panose="02030602050306030303" pitchFamily="18" charset="0"/>
              </a:rPr>
              <a:t> </a:t>
            </a:r>
            <a:r>
              <a:rPr lang="pt-BR" b="1" noProof="0" dirty="0" err="1">
                <a:latin typeface="Constantia" panose="02030602050306030303" pitchFamily="18" charset="0"/>
              </a:rPr>
              <a:t>of</a:t>
            </a:r>
            <a:r>
              <a:rPr lang="pt-BR" b="1" noProof="0" dirty="0">
                <a:latin typeface="Constantia" panose="02030602050306030303" pitchFamily="18" charset="0"/>
              </a:rPr>
              <a:t> </a:t>
            </a:r>
            <a:r>
              <a:rPr lang="pt-BR" b="1" noProof="0" dirty="0" err="1">
                <a:latin typeface="Constantia" panose="02030602050306030303" pitchFamily="18" charset="0"/>
              </a:rPr>
              <a:t>the</a:t>
            </a:r>
            <a:r>
              <a:rPr lang="pt-BR" b="1" noProof="0" dirty="0">
                <a:latin typeface="Constantia" panose="02030602050306030303" pitchFamily="18" charset="0"/>
              </a:rPr>
              <a:t> Times, 30 de </a:t>
            </a:r>
            <a:r>
              <a:rPr lang="pt-BR" b="1" dirty="0" err="1">
                <a:latin typeface="Constantia" panose="02030602050306030303" pitchFamily="18" charset="0"/>
              </a:rPr>
              <a:t>ja</a:t>
            </a:r>
            <a:r>
              <a:rPr lang="pt-BR" b="1" noProof="0" dirty="0" err="1">
                <a:latin typeface="Constantia" panose="02030602050306030303" pitchFamily="18" charset="0"/>
              </a:rPr>
              <a:t>neiro</a:t>
            </a:r>
            <a:r>
              <a:rPr lang="pt-BR" b="1" noProof="0" dirty="0">
                <a:latin typeface="Constantia" panose="02030602050306030303" pitchFamily="18" charset="0"/>
              </a:rPr>
              <a:t> de 1879)</a:t>
            </a:r>
            <a:r>
              <a:rPr lang="pt-BR" sz="24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999890" y="6457890"/>
            <a:ext cx="419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b="1" noProof="0" dirty="0"/>
              <a:t>E. G. W. (Conflito </a:t>
            </a:r>
            <a:r>
              <a:rPr lang="pt-BR" b="1" dirty="0"/>
              <a:t>e</a:t>
            </a:r>
            <a:r>
              <a:rPr lang="pt-BR" b="1" noProof="0" dirty="0"/>
              <a:t> valor, 14 de </a:t>
            </a:r>
            <a:r>
              <a:rPr lang="pt-BR" b="1" dirty="0" err="1"/>
              <a:t>ja</a:t>
            </a:r>
            <a:r>
              <a:rPr lang="pt-BR" b="1" noProof="0" dirty="0" err="1"/>
              <a:t>neiro</a:t>
            </a:r>
            <a:r>
              <a:rPr lang="pt-BR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39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noProof="0" dirty="0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ANEXO: </a:t>
            </a:r>
            <a:r>
              <a:rPr lang="pt-BR" sz="4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BIOGRAFIA DE EL</a:t>
            </a:r>
            <a:r>
              <a:rPr lang="pt-BR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</a:t>
            </a:r>
            <a:r>
              <a:rPr lang="pt-BR" sz="4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Ellen Gould e Elizabeth Harmon, a caçula dos oito filhos de Eunice e Robert Harmon, nasceram em 26 de novembro de 1827, em </a:t>
            </a:r>
            <a:r>
              <a:rPr lang="pt-BR" sz="2000" b="1" dirty="0" err="1"/>
              <a:t>Gorham</a:t>
            </a:r>
            <a:r>
              <a:rPr lang="pt-BR" sz="2000" b="1" dirty="0"/>
              <a:t>, Maine, Estados Unidos.</a:t>
            </a:r>
            <a:endParaRPr lang="pt-BR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Aos nove anos, um colega de escola de Ellen jogou uma pedra nela, causando um sério trauma em seu rosto. A lesão deixou sequelas que a forçaram a abandonar a escola e limitaram sua vida social.</a:t>
            </a:r>
            <a:endParaRPr lang="pt-BR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29000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família aceitou os ensinamentos de William Miller, e Ellen foi batizada na igreja metodista em 1842.</a:t>
            </a:r>
            <a:endParaRPr lang="pt-BR" sz="2000" b="1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136886"/>
            <a:ext cx="55389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Mas Ellen se sentia perdida e se sentia indigna de salvação, até que o Pastor Levi </a:t>
            </a:r>
            <a:r>
              <a:rPr lang="pt-BR" sz="2000" b="1" dirty="0" err="1"/>
              <a:t>Stockman</a:t>
            </a:r>
            <a:r>
              <a:rPr lang="pt-BR" sz="2000" b="1" dirty="0"/>
              <a:t> a ajudou a entender o verdadeiro amor de Deus.</a:t>
            </a:r>
            <a:endParaRPr lang="pt-BR" sz="2000" b="1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248532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partir desse momento, ela se apaixonou profundamente por Jesus e o serviu pelo resto de sua vida.</a:t>
            </a:r>
            <a:endParaRPr lang="pt-BR" sz="2000" b="1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591BCB9-0C6F-19A2-93DB-8A23C210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E42601-BD08-C011-1D45-DA30111B3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3443939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FEDFAB-1BD4-1D85-1777-82BBAADBB8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5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675575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Logo depois, a família mudou-se para Portland, uma grande cidade do Maine, para expandir o negócio de fabricação de chapéus.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81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1701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Calibri</vt:lpstr>
      <vt:lpstr>Comic Sans MS</vt:lpstr>
      <vt:lpstr>Constantia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83</cp:revision>
  <dcterms:created xsi:type="dcterms:W3CDTF">2026-08-31T15:29:54Z</dcterms:created>
  <dcterms:modified xsi:type="dcterms:W3CDTF">2026-09-30T06:46:49Z</dcterms:modified>
</cp:coreProperties>
</file>