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6" autoAdjust="0"/>
    <p:restoredTop sz="94673" autoAdjust="0"/>
  </p:normalViewPr>
  <p:slideViewPr>
    <p:cSldViewPr snapToGrid="0">
      <p:cViewPr varScale="1">
        <p:scale>
          <a:sx n="31" d="100"/>
          <a:sy n="31" d="100"/>
        </p:scale>
        <p:origin x="72" y="13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ro-RO" sz="1800" b="1">
              <a:solidFill>
                <a:schemeClr val="tx1"/>
              </a:solidFill>
            </a:rPr>
            <a:t>Isus a creat tot ce există </a:t>
          </a:r>
          <a:r>
            <a:rPr lang="es-ES" sz="1800" b="1">
              <a:solidFill>
                <a:schemeClr val="tx1"/>
              </a:solidFill>
            </a:rPr>
            <a:t>(</a:t>
          </a:r>
          <a:r>
            <a:rPr lang="ro-RO" sz="1800" b="1">
              <a:solidFill>
                <a:schemeClr val="tx1"/>
              </a:solidFill>
            </a:rPr>
            <a:t>Ioan</a:t>
          </a:r>
          <a:r>
            <a:rPr lang="es-ES" sz="1800" b="1">
              <a:solidFill>
                <a:schemeClr val="tx1"/>
              </a:solidFill>
            </a:rPr>
            <a:t> </a:t>
          </a:r>
          <a:r>
            <a:rPr lang="es-ES" sz="1800" b="1" dirty="0">
              <a:solidFill>
                <a:schemeClr val="tx1"/>
              </a:solidFill>
            </a:rPr>
            <a:t>1:3)</a:t>
          </a: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ro-RO" sz="1800" b="1">
              <a:solidFill>
                <a:schemeClr val="tx1"/>
              </a:solidFill>
            </a:rPr>
            <a:t>S-a făcut om</a:t>
          </a:r>
          <a:br>
            <a:rPr lang="es-ES" sz="1800" b="1">
              <a:solidFill>
                <a:schemeClr val="tx1"/>
              </a:solidFill>
            </a:rPr>
          </a:br>
          <a:r>
            <a:rPr lang="es-ES" sz="1800" b="1">
              <a:solidFill>
                <a:schemeClr val="tx1"/>
              </a:solidFill>
            </a:rPr>
            <a:t>(</a:t>
          </a:r>
          <a:r>
            <a:rPr lang="ro-RO" sz="1800" b="1">
              <a:solidFill>
                <a:schemeClr val="tx1"/>
              </a:solidFill>
            </a:rPr>
            <a:t>Ioan </a:t>
          </a:r>
          <a:r>
            <a:rPr lang="es-ES" sz="1800" b="1">
              <a:solidFill>
                <a:schemeClr val="tx1"/>
              </a:solidFill>
            </a:rPr>
            <a:t>1:14)</a:t>
          </a:r>
          <a:endParaRPr lang="es-ES" sz="1800" b="1" dirty="0">
            <a:solidFill>
              <a:schemeClr val="tx1"/>
            </a:solidFill>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ro-RO" sz="1800" b="1" i="0">
              <a:solidFill>
                <a:schemeClr val="tx1"/>
              </a:solidFill>
            </a:rPr>
            <a:t>A trecut prin greutăți, suferință, foame și durere, ca și noi</a:t>
          </a:r>
          <a:br>
            <a:rPr lang="es-ES" sz="1800" b="1">
              <a:solidFill>
                <a:schemeClr val="tx1"/>
              </a:solidFill>
            </a:rPr>
          </a:br>
          <a:r>
            <a:rPr lang="es-ES" sz="1800" b="1">
              <a:solidFill>
                <a:schemeClr val="tx1"/>
              </a:solidFill>
            </a:rPr>
            <a:t>(Is. 53:3; Mr. 11:12)</a:t>
          </a:r>
          <a:endParaRPr lang="es-ES" sz="1800" b="1" dirty="0">
            <a:solidFill>
              <a:schemeClr val="tx1"/>
            </a:solidFill>
          </a:endParaRP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ro-RO" sz="1800" b="1">
              <a:solidFill>
                <a:schemeClr val="tx1"/>
              </a:solidFill>
            </a:rPr>
            <a:t>A fost ispitit ca și noi </a:t>
          </a:r>
          <a:r>
            <a:rPr lang="es-ES" sz="1800" b="1">
              <a:solidFill>
                <a:schemeClr val="tx1"/>
              </a:solidFill>
            </a:rPr>
            <a:t>(</a:t>
          </a:r>
          <a:r>
            <a:rPr lang="ro-RO" sz="1800" b="1">
              <a:solidFill>
                <a:schemeClr val="tx1"/>
              </a:solidFill>
            </a:rPr>
            <a:t>Evr</a:t>
          </a:r>
          <a:r>
            <a:rPr lang="es-ES" sz="1800" b="1">
              <a:solidFill>
                <a:schemeClr val="tx1"/>
              </a:solidFill>
            </a:rPr>
            <a:t> </a:t>
          </a:r>
          <a:r>
            <a:rPr lang="es-ES" sz="1800" b="1" dirty="0">
              <a:solidFill>
                <a:schemeClr val="tx1"/>
              </a:solidFill>
            </a:rPr>
            <a:t>4:15)</a:t>
          </a: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ro-RO" sz="1800" b="1" i="0">
              <a:solidFill>
                <a:schemeClr val="tx1"/>
              </a:solidFill>
            </a:rPr>
            <a:t>Fiind neprihănit, el a suferit de bunăvoie pentru păcatele noastre</a:t>
          </a:r>
          <a:r>
            <a:rPr lang="es-ES" sz="1800" b="1">
              <a:solidFill>
                <a:schemeClr val="tx1"/>
              </a:solidFill>
            </a:rPr>
            <a:t>(</a:t>
          </a:r>
          <a:r>
            <a:rPr lang="es-ES" sz="1800" b="1" dirty="0">
              <a:solidFill>
                <a:schemeClr val="tx1"/>
              </a:solidFill>
            </a:rPr>
            <a:t>1P. 3:18</a:t>
          </a:r>
          <a:r>
            <a:rPr lang="es-ES" sz="1800" b="1">
              <a:solidFill>
                <a:schemeClr val="tx1"/>
              </a:solidFill>
            </a:rPr>
            <a:t>; </a:t>
          </a:r>
          <a:r>
            <a:rPr lang="ro-RO" sz="1800" b="1">
              <a:solidFill>
                <a:schemeClr val="tx1"/>
              </a:solidFill>
            </a:rPr>
            <a:t>Ioan</a:t>
          </a:r>
          <a:r>
            <a:rPr lang="es-ES" sz="1800" b="1">
              <a:solidFill>
                <a:schemeClr val="tx1"/>
              </a:solidFill>
            </a:rPr>
            <a:t> </a:t>
          </a:r>
          <a:r>
            <a:rPr lang="es-ES" sz="1800" b="1" dirty="0">
              <a:solidFill>
                <a:schemeClr val="tx1"/>
              </a:solidFill>
            </a:rPr>
            <a:t>10:17-18)</a:t>
          </a:r>
        </a:p>
      </dgm:t>
    </dgm:pt>
    <dgm:pt modelId="{4AA7259E-67A2-47FE-B48D-30B3EE99EE47}" type="sibTrans" cxnId="{A1A2205B-FCF1-4F84-B85C-7AB546FD1154}">
      <dgm:prSet/>
      <dgm:spPr/>
      <dgm:t>
        <a:bodyPr/>
        <a:lstStyle/>
        <a:p>
          <a:endParaRPr lang="es-ES" sz="1800" b="1">
            <a:solidFill>
              <a:schemeClr val="tx1"/>
            </a:solidFill>
          </a:endParaRPr>
        </a:p>
      </dgm:t>
    </dgm:pt>
    <dgm:pt modelId="{906311EB-6FDF-4A2E-AEE5-CF8B9C08BAAD}" type="parTrans" cxnId="{A1A2205B-FCF1-4F84-B85C-7AB546FD1154}">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ro-RO" sz="1800" b="1">
              <a:solidFill>
                <a:schemeClr val="tx1"/>
              </a:solidFill>
            </a:rPr>
            <a:t>Și toate astea au fost din dragoste </a:t>
          </a:r>
          <a:r>
            <a:rPr lang="es-ES" sz="1800" b="1">
              <a:solidFill>
                <a:schemeClr val="tx1"/>
              </a:solidFill>
            </a:rPr>
            <a:t>(1</a:t>
          </a:r>
          <a:r>
            <a:rPr lang="ro-RO" sz="1800" b="1">
              <a:solidFill>
                <a:schemeClr val="tx1"/>
              </a:solidFill>
            </a:rPr>
            <a:t> Ioan</a:t>
          </a:r>
          <a:r>
            <a:rPr lang="es-ES" sz="1800" b="1">
              <a:solidFill>
                <a:schemeClr val="tx1"/>
              </a:solidFill>
            </a:rPr>
            <a:t> </a:t>
          </a:r>
          <a:r>
            <a:rPr lang="es-ES" sz="1800" b="1" dirty="0">
              <a:solidFill>
                <a:schemeClr val="tx1"/>
              </a:solidFill>
            </a:rPr>
            <a:t>4:10)</a:t>
          </a:r>
        </a:p>
      </dgm:t>
    </dgm:pt>
    <dgm:pt modelId="{C2867D3D-5174-4AE1-A1E7-640D7E52F177}" type="sibTrans" cxnId="{C347FAE2-F9AF-450E-ACF8-77E63760786F}">
      <dgm:prSet/>
      <dgm:spPr/>
      <dgm:t>
        <a:bodyPr/>
        <a:lstStyle/>
        <a:p>
          <a:endParaRPr lang="es-ES" sz="1800" b="1">
            <a:solidFill>
              <a:schemeClr val="tx1"/>
            </a:solidFill>
          </a:endParaRPr>
        </a:p>
      </dgm:t>
    </dgm:pt>
    <dgm:pt modelId="{4FF23766-C05C-4B16-B3B7-452DA364FCCD}" type="parTrans" cxnId="{C347FAE2-F9AF-450E-ACF8-77E63760786F}">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ro-RO" sz="1800" b="1" i="0">
              <a:solidFill>
                <a:schemeClr val="tx1"/>
              </a:solidFill>
            </a:rPr>
            <a:t>Murind și înviind, ne-a asigurat viața veșnică în compania Sa</a:t>
          </a:r>
          <a:r>
            <a:rPr lang="es-ES" sz="1800" b="1">
              <a:solidFill>
                <a:schemeClr val="tx1"/>
              </a:solidFill>
            </a:rPr>
            <a:t> </a:t>
          </a:r>
          <a:r>
            <a:rPr lang="es-ES" sz="1800" b="1" dirty="0">
              <a:solidFill>
                <a:schemeClr val="tx1"/>
              </a:solidFill>
            </a:rPr>
            <a:t>(Ro. 6:3-4)</a:t>
          </a:r>
        </a:p>
      </dgm:t>
    </dgm:pt>
    <dgm:pt modelId="{F6FFC661-E637-4BBE-9EBC-01A5A307A731}" type="sibTrans" cxnId="{A9393B3D-9802-45E4-87F0-BC546E02A02D}">
      <dgm:prSet/>
      <dgm:spPr/>
      <dgm:t>
        <a:bodyPr/>
        <a:lstStyle/>
        <a:p>
          <a:endParaRPr lang="es-ES" sz="1800" b="1">
            <a:solidFill>
              <a:schemeClr val="tx1"/>
            </a:solidFill>
          </a:endParaRPr>
        </a:p>
      </dgm:t>
    </dgm:pt>
    <dgm:pt modelId="{A692FC1B-4379-4810-A9D5-197338EC170D}" type="parTrans" cxnId="{A9393B3D-9802-45E4-87F0-BC546E02A02D}">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LinFactNeighborY="59724">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160494"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X="118385"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ScaleX="109643" custLinFactNeighborY="588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36439" y="1872459"/>
          <a:ext cx="2350558" cy="483529"/>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ro-RO" sz="1800" b="1" kern="1200">
              <a:solidFill>
                <a:schemeClr val="tx1"/>
              </a:solidFill>
            </a:rPr>
            <a:t>Isus a creat tot ce există </a:t>
          </a:r>
          <a:r>
            <a:rPr lang="es-ES" sz="1800" b="1" kern="1200">
              <a:solidFill>
                <a:schemeClr val="tx1"/>
              </a:solidFill>
            </a:rPr>
            <a:t>(</a:t>
          </a:r>
          <a:r>
            <a:rPr lang="ro-RO" sz="1800" b="1" kern="1200">
              <a:solidFill>
                <a:schemeClr val="tx1"/>
              </a:solidFill>
            </a:rPr>
            <a:t>Ioan</a:t>
          </a:r>
          <a:r>
            <a:rPr lang="es-ES" sz="1800" b="1" kern="1200">
              <a:solidFill>
                <a:schemeClr val="tx1"/>
              </a:solidFill>
            </a:rPr>
            <a:t> </a:t>
          </a:r>
          <a:r>
            <a:rPr lang="es-ES" sz="1800" b="1" kern="1200" dirty="0">
              <a:solidFill>
                <a:schemeClr val="tx1"/>
              </a:solidFill>
            </a:rPr>
            <a:t>1:3)</a:t>
          </a:r>
        </a:p>
      </dsp:txBody>
      <dsp:txXfrm>
        <a:off x="36439" y="1872459"/>
        <a:ext cx="2350558" cy="483529"/>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26748" y="1862846"/>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ro-RO" sz="1800" b="1" kern="1200">
              <a:solidFill>
                <a:schemeClr val="tx1"/>
              </a:solidFill>
            </a:rPr>
            <a:t>S-a făcut om</a:t>
          </a:r>
          <a:br>
            <a:rPr lang="es-ES" sz="1800" b="1" kern="1200">
              <a:solidFill>
                <a:schemeClr val="tx1"/>
              </a:solidFill>
            </a:rPr>
          </a:br>
          <a:r>
            <a:rPr lang="es-ES" sz="1800" b="1" kern="1200">
              <a:solidFill>
                <a:schemeClr val="tx1"/>
              </a:solidFill>
            </a:rPr>
            <a:t>(</a:t>
          </a:r>
          <a:r>
            <a:rPr lang="ro-RO" sz="1800" b="1" kern="1200">
              <a:solidFill>
                <a:schemeClr val="tx1"/>
              </a:solidFill>
            </a:rPr>
            <a:t>Ioan </a:t>
          </a:r>
          <a:r>
            <a:rPr lang="es-ES" sz="1800" b="1" kern="1200">
              <a:solidFill>
                <a:schemeClr val="tx1"/>
              </a:solidFill>
            </a:rPr>
            <a:t>1:14)</a:t>
          </a:r>
          <a:endParaRPr lang="es-ES" sz="1800" b="1" kern="1200" dirty="0">
            <a:solidFill>
              <a:schemeClr val="tx1"/>
            </a:solidFill>
          </a:endParaRPr>
        </a:p>
      </dsp:txBody>
      <dsp:txXfrm>
        <a:off x="2626748" y="1862846"/>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17057" y="1581500"/>
          <a:ext cx="3776995" cy="75743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ro-RO" sz="1800" b="1" i="0" kern="1200">
              <a:solidFill>
                <a:schemeClr val="tx1"/>
              </a:solidFill>
            </a:rPr>
            <a:t>A trecut prin greutăți, suferință, foame și durere, ca și noi</a:t>
          </a:r>
          <a:br>
            <a:rPr lang="es-ES" sz="1800" b="1" kern="1200">
              <a:solidFill>
                <a:schemeClr val="tx1"/>
              </a:solidFill>
            </a:rPr>
          </a:br>
          <a:r>
            <a:rPr lang="es-ES" sz="1800" b="1" kern="1200">
              <a:solidFill>
                <a:schemeClr val="tx1"/>
              </a:solidFill>
            </a:rPr>
            <a:t>(Is. 53:3; Mr. 11:12)</a:t>
          </a:r>
          <a:endParaRPr lang="es-ES" sz="1800" b="1" kern="1200" dirty="0">
            <a:solidFill>
              <a:schemeClr val="tx1"/>
            </a:solidFill>
          </a:endParaRPr>
        </a:p>
      </dsp:txBody>
      <dsp:txXfrm>
        <a:off x="5217057" y="1581500"/>
        <a:ext cx="3776995" cy="757439"/>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33802" y="1853234"/>
          <a:ext cx="2350558" cy="483529"/>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ro-RO" sz="1800" b="1" kern="1200">
              <a:solidFill>
                <a:schemeClr val="tx1"/>
              </a:solidFill>
            </a:rPr>
            <a:t>A fost ispitit ca și noi </a:t>
          </a:r>
          <a:r>
            <a:rPr lang="es-ES" sz="1800" b="1" kern="1200">
              <a:solidFill>
                <a:schemeClr val="tx1"/>
              </a:solidFill>
            </a:rPr>
            <a:t>(</a:t>
          </a:r>
          <a:r>
            <a:rPr lang="ro-RO" sz="1800" b="1" kern="1200">
              <a:solidFill>
                <a:schemeClr val="tx1"/>
              </a:solidFill>
            </a:rPr>
            <a:t>Evr</a:t>
          </a:r>
          <a:r>
            <a:rPr lang="es-ES" sz="1800" b="1" kern="1200">
              <a:solidFill>
                <a:schemeClr val="tx1"/>
              </a:solidFill>
            </a:rPr>
            <a:t> </a:t>
          </a:r>
          <a:r>
            <a:rPr lang="es-ES" sz="1800" b="1" kern="1200" dirty="0">
              <a:solidFill>
                <a:schemeClr val="tx1"/>
              </a:solidFill>
            </a:rPr>
            <a:t>4:15)</a:t>
          </a:r>
        </a:p>
      </dsp:txBody>
      <dsp:txXfrm>
        <a:off x="9233802" y="1853234"/>
        <a:ext cx="2350558" cy="483529"/>
      </dsp:txXfrm>
    </dsp:sp>
    <dsp:sp modelId="{475ED61E-E34C-49AE-AB8E-3966E0F0933B}">
      <dsp:nvSpPr>
        <dsp:cNvPr id="0" name=""/>
        <dsp:cNvSpPr/>
      </dsp:nvSpPr>
      <dsp:spPr>
        <a:xfrm>
          <a:off x="1046013" y="2591220"/>
          <a:ext cx="3368303" cy="2350860"/>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046013" y="4186994"/>
          <a:ext cx="3368303"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ro-RO" sz="1800" b="1" i="0" kern="1200">
              <a:solidFill>
                <a:schemeClr val="tx1"/>
              </a:solidFill>
            </a:rPr>
            <a:t>Fiind neprihănit, el a suferit de bunăvoie pentru păcatele noastre</a:t>
          </a:r>
          <a:r>
            <a:rPr lang="es-ES" sz="1800" b="1" kern="1200">
              <a:solidFill>
                <a:schemeClr val="tx1"/>
              </a:solidFill>
            </a:rPr>
            <a:t>(</a:t>
          </a:r>
          <a:r>
            <a:rPr lang="es-ES" sz="1800" b="1" kern="1200" dirty="0">
              <a:solidFill>
                <a:schemeClr val="tx1"/>
              </a:solidFill>
            </a:rPr>
            <a:t>1P. 3:18</a:t>
          </a:r>
          <a:r>
            <a:rPr lang="es-ES" sz="1800" b="1" kern="1200">
              <a:solidFill>
                <a:schemeClr val="tx1"/>
              </a:solidFill>
            </a:rPr>
            <a:t>; </a:t>
          </a:r>
          <a:r>
            <a:rPr lang="ro-RO" sz="1800" b="1" kern="1200">
              <a:solidFill>
                <a:schemeClr val="tx1"/>
              </a:solidFill>
            </a:rPr>
            <a:t>Ioan</a:t>
          </a:r>
          <a:r>
            <a:rPr lang="es-ES" sz="1800" b="1" kern="1200">
              <a:solidFill>
                <a:schemeClr val="tx1"/>
              </a:solidFill>
            </a:rPr>
            <a:t> </a:t>
          </a:r>
          <a:r>
            <a:rPr lang="es-ES" sz="1800" b="1" kern="1200" dirty="0">
              <a:solidFill>
                <a:schemeClr val="tx1"/>
              </a:solidFill>
            </a:rPr>
            <a:t>10:17-18)</a:t>
          </a:r>
        </a:p>
      </dsp:txBody>
      <dsp:txXfrm>
        <a:off x="1046013" y="4186994"/>
        <a:ext cx="3368303" cy="737537"/>
      </dsp:txXfrm>
    </dsp:sp>
    <dsp:sp modelId="{A5F1CBFD-6BDB-4629-9C06-78B8EDC96FE0}">
      <dsp:nvSpPr>
        <dsp:cNvPr id="0" name=""/>
        <dsp:cNvSpPr/>
      </dsp:nvSpPr>
      <dsp:spPr>
        <a:xfrm>
          <a:off x="4654066" y="2591220"/>
          <a:ext cx="2898262" cy="2350860"/>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654066" y="4158118"/>
          <a:ext cx="2898262" cy="776036"/>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ro-RO" sz="1800" b="1" i="0" kern="1200">
              <a:solidFill>
                <a:schemeClr val="tx1"/>
              </a:solidFill>
            </a:rPr>
            <a:t>Murind și înviind, ne-a asigurat viața veșnică în compania Sa</a:t>
          </a:r>
          <a:r>
            <a:rPr lang="es-ES" sz="1800" b="1" kern="1200">
              <a:solidFill>
                <a:schemeClr val="tx1"/>
              </a:solidFill>
            </a:rPr>
            <a:t> </a:t>
          </a:r>
          <a:r>
            <a:rPr lang="es-ES" sz="1800" b="1" kern="1200" dirty="0">
              <a:solidFill>
                <a:schemeClr val="tx1"/>
              </a:solidFill>
            </a:rPr>
            <a:t>(Ro. 6:3-4)</a:t>
          </a:r>
        </a:p>
      </dsp:txBody>
      <dsp:txXfrm>
        <a:off x="4654066" y="4158118"/>
        <a:ext cx="2898262" cy="776036"/>
      </dsp:txXfrm>
    </dsp:sp>
    <dsp:sp modelId="{F408E34B-A19F-437D-8DE7-54BA144AC0B4}">
      <dsp:nvSpPr>
        <dsp:cNvPr id="0" name=""/>
        <dsp:cNvSpPr/>
      </dsp:nvSpPr>
      <dsp:spPr>
        <a:xfrm>
          <a:off x="7792079" y="2591220"/>
          <a:ext cx="2782708" cy="2350860"/>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7894822" y="4454232"/>
          <a:ext cx="2577223" cy="483529"/>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ro-RO" sz="1800" b="1" kern="1200">
              <a:solidFill>
                <a:schemeClr val="tx1"/>
              </a:solidFill>
            </a:rPr>
            <a:t>Și toate astea au fost din dragoste </a:t>
          </a:r>
          <a:r>
            <a:rPr lang="es-ES" sz="1800" b="1" kern="1200">
              <a:solidFill>
                <a:schemeClr val="tx1"/>
              </a:solidFill>
            </a:rPr>
            <a:t>(1</a:t>
          </a:r>
          <a:r>
            <a:rPr lang="ro-RO" sz="1800" b="1" kern="1200">
              <a:solidFill>
                <a:schemeClr val="tx1"/>
              </a:solidFill>
            </a:rPr>
            <a:t> Ioan</a:t>
          </a:r>
          <a:r>
            <a:rPr lang="es-ES" sz="1800" b="1" kern="1200">
              <a:solidFill>
                <a:schemeClr val="tx1"/>
              </a:solidFill>
            </a:rPr>
            <a:t> </a:t>
          </a:r>
          <a:r>
            <a:rPr lang="es-ES" sz="1800" b="1" kern="1200" dirty="0">
              <a:solidFill>
                <a:schemeClr val="tx1"/>
              </a:solidFill>
            </a:rPr>
            <a:t>4:10)</a:t>
          </a:r>
        </a:p>
      </dsp:txBody>
      <dsp:txXfrm>
        <a:off x="7894822" y="4454232"/>
        <a:ext cx="2577223" cy="4835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05/04/2024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05/04/2024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05/04/2024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05/04/2024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2232212" y="0"/>
            <a:ext cx="7727576"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ro-RO" sz="4000" b="1">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rPr>
              <a:t>RĂZBOIUL DIN SPATELE TUTUROR RĂZBOAIELOR</a:t>
            </a:r>
            <a:endParaRPr lang="es-ES"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ro-RO" sz="1600" b="1">
                <a:solidFill>
                  <a:srgbClr val="99C1DF"/>
                </a:solidFill>
              </a:rPr>
              <a:t>Studiul </a:t>
            </a:r>
            <a:r>
              <a:rPr lang="es-ES" sz="1600" b="1">
                <a:solidFill>
                  <a:srgbClr val="99C1DF"/>
                </a:solidFill>
              </a:rPr>
              <a:t>1 </a:t>
            </a:r>
            <a:r>
              <a:rPr lang="ro-RO" sz="1600" b="1">
                <a:solidFill>
                  <a:srgbClr val="99C1DF"/>
                </a:solidFill>
              </a:rPr>
              <a:t>pentru </a:t>
            </a:r>
            <a:r>
              <a:rPr lang="es-ES" sz="1600" b="1">
                <a:solidFill>
                  <a:srgbClr val="99C1DF"/>
                </a:solidFill>
              </a:rPr>
              <a:t>6 </a:t>
            </a:r>
            <a:r>
              <a:rPr lang="ro-RO" sz="1600" b="1">
                <a:solidFill>
                  <a:srgbClr val="99C1DF"/>
                </a:solidFill>
              </a:rPr>
              <a:t>aprilie </a:t>
            </a:r>
            <a:r>
              <a:rPr lang="es-ES" sz="1600" b="1">
                <a:solidFill>
                  <a:srgbClr val="99C1DF"/>
                </a:solidFill>
              </a:rPr>
              <a:t>2024</a:t>
            </a:r>
            <a:endParaRPr lang="es-ES" sz="1600" b="1" dirty="0">
              <a:solidFill>
                <a:srgbClr val="99C1DF"/>
              </a:solidFill>
            </a:endParaRP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12191999" cy="769441"/>
          </a:xfrm>
          <a:prstGeom prst="rect">
            <a:avLst/>
          </a:prstGeom>
          <a:noFill/>
        </p:spPr>
        <p:txBody>
          <a:bodyPr wrap="square">
            <a:spAutoFit/>
          </a:bodyPr>
          <a:lstStyle/>
          <a:p>
            <a:pPr algn="ctr"/>
            <a:r>
              <a:rPr lang="ro-RO" sz="4400" b="1" spc="300">
                <a:ln w="0"/>
                <a:solidFill>
                  <a:schemeClr val="bg1"/>
                </a:solidFill>
                <a:effectLst>
                  <a:innerShdw blurRad="63500" dist="50800" dir="13500000">
                    <a:srgbClr val="000000">
                      <a:alpha val="50000"/>
                    </a:srgbClr>
                  </a:innerShdw>
                </a:effectLst>
              </a:rPr>
              <a:t>RĂZBOIUL AZI</a:t>
            </a:r>
            <a:endParaRPr lang="es-ES" sz="4400" b="1" spc="30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0637D28E-4CE8-9421-A73C-2C5798C21011}"/>
              </a:ext>
            </a:extLst>
          </p:cNvPr>
          <p:cNvSpPr txBox="1"/>
          <p:nvPr/>
        </p:nvSpPr>
        <p:spPr>
          <a:xfrm>
            <a:off x="1252536" y="600372"/>
            <a:ext cx="9686925" cy="646331"/>
          </a:xfrm>
          <a:prstGeom prst="rect">
            <a:avLst/>
          </a:prstGeom>
          <a:noFill/>
        </p:spPr>
        <p:txBody>
          <a:bodyPr wrap="square">
            <a:spAutoFit/>
          </a:bodyPr>
          <a:lstStyle/>
          <a:p>
            <a:pPr algn="ctr"/>
            <a:r>
              <a:rPr lang="es-ES" b="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“De aceea și poate să mântuiască în chip desăvârșit pe cei ce se apropie de Dumnezeu prin El, pentru că trăiește pururi ca să mijlocească pentru ei.” </a:t>
            </a:r>
            <a:r>
              <a:rPr lang="es-ES" sz="1400" b="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400" b="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Evrei </a:t>
            </a:r>
            <a:r>
              <a:rPr lang="es-ES" sz="1400" b="1">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7:25</a:t>
            </a:r>
            <a:r>
              <a:rPr lang="es-ES"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7751345" cy="707886"/>
          </a:xfrm>
          <a:prstGeom prst="rect">
            <a:avLst/>
          </a:prstGeom>
          <a:noFill/>
        </p:spPr>
        <p:txBody>
          <a:bodyPr wrap="square" rtlCol="0">
            <a:spAutoFit/>
          </a:bodyPr>
          <a:lstStyle/>
          <a:p>
            <a:pPr>
              <a:spcBef>
                <a:spcPts val="600"/>
              </a:spcBef>
            </a:pPr>
            <a:r>
              <a:rPr lang="es-ES" sz="2000" b="1"/>
              <a:t>Astăzi, Isus mijlocește pentru noi în Sanctuarul Ceresc (Evrei 9:24; 7:25).</a:t>
            </a:r>
            <a:endParaRPr lang="es-ES" sz="2000" b="1" dirty="0"/>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90098" y="3764639"/>
            <a:ext cx="4931443" cy="1938992"/>
          </a:xfrm>
          <a:prstGeom prst="rect">
            <a:avLst/>
          </a:prstGeom>
          <a:noFill/>
        </p:spPr>
        <p:txBody>
          <a:bodyPr wrap="square">
            <a:spAutoFit/>
          </a:bodyPr>
          <a:lstStyle/>
          <a:p>
            <a:pPr>
              <a:spcBef>
                <a:spcPts val="600"/>
              </a:spcBef>
            </a:pPr>
            <a:r>
              <a:rPr lang="es-ES" sz="2000" b="1"/>
              <a:t>Isus dorește să ne bazăm pe El pentru fiecare nevoie din viața noastră (Ioan 14:13-14). Acolo unde este frică, el aduce pace; acolo unde este vinovăție, el aduce iertare; acolo unde este slăbiciune, el aduce putere.</a:t>
            </a:r>
            <a:endParaRPr lang="es-ES" sz="2000" b="1" dirty="0"/>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077973"/>
            <a:ext cx="7751344" cy="707886"/>
          </a:xfrm>
          <a:prstGeom prst="rect">
            <a:avLst/>
          </a:prstGeom>
          <a:noFill/>
        </p:spPr>
        <p:txBody>
          <a:bodyPr wrap="square">
            <a:spAutoFit/>
          </a:bodyPr>
          <a:lstStyle/>
          <a:p>
            <a:pPr>
              <a:spcBef>
                <a:spcPts val="600"/>
              </a:spcBef>
            </a:pPr>
            <a:r>
              <a:rPr lang="es-ES" sz="2000" b="1"/>
              <a:t>Prin urmare, suntem invitați să ne apropiem de Dumnezeu cu încredere prin Isus (Evr. 4:15-16).</a:t>
            </a:r>
            <a:endParaRPr lang="es-ES" sz="2000" b="1" dirty="0"/>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2077699"/>
            <a:ext cx="7751343" cy="1015663"/>
          </a:xfrm>
          <a:prstGeom prst="rect">
            <a:avLst/>
          </a:prstGeom>
          <a:noFill/>
        </p:spPr>
        <p:txBody>
          <a:bodyPr wrap="square">
            <a:spAutoFit/>
          </a:bodyPr>
          <a:lstStyle/>
          <a:p>
            <a:pPr>
              <a:spcBef>
                <a:spcPts val="600"/>
              </a:spcBef>
            </a:pPr>
            <a:r>
              <a:rPr lang="es-ES" sz="2000" b="1"/>
              <a:t>În virtutea sângelui său vărsat pe cruce, Isus ne prezintă înaintea Tatălui – și înaintea tuturor locuitorilor Universului – ca oameni drepți, desăvârșiți, demni să ocupe un loc în Rai.</a:t>
            </a:r>
            <a:endParaRPr lang="es-ES" sz="2000" b="1" dirty="0"/>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90098" y="5603639"/>
            <a:ext cx="4746994" cy="1015663"/>
          </a:xfrm>
          <a:prstGeom prst="rect">
            <a:avLst/>
          </a:prstGeom>
          <a:noFill/>
        </p:spPr>
        <p:txBody>
          <a:bodyPr wrap="square">
            <a:spAutoFit/>
          </a:bodyPr>
          <a:lstStyle/>
          <a:p>
            <a:pPr>
              <a:spcBef>
                <a:spcPts val="600"/>
              </a:spcBef>
            </a:pPr>
            <a:r>
              <a:rPr lang="es-ES" sz="2000" b="1"/>
              <a:t>Cea mai mare dorință a lui Isus este să trăiască cu noi veșnic (Ioan 17:24). Este și asta cea mai mare dorință a ta?</a:t>
            </a:r>
            <a:endParaRPr lang="es-ES" sz="2000" b="1" dirty="0"/>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756084" y="1480657"/>
            <a:ext cx="9179243" cy="4832092"/>
          </a:xfrm>
          <a:prstGeom prst="rect">
            <a:avLst/>
          </a:prstGeom>
          <a:noFill/>
        </p:spPr>
        <p:txBody>
          <a:bodyPr wrap="square">
            <a:spAutoFit/>
          </a:bodyPr>
          <a:lstStyle/>
          <a:p>
            <a:pPr>
              <a:spcBef>
                <a:spcPts val="600"/>
              </a:spcBef>
            </a:pPr>
            <a:r>
              <a:rPr lang="es-ES" sz="2800" b="1">
                <a:latin typeface="Constantia" panose="02030602050306030303" pitchFamily="18" charset="0"/>
              </a:rPr>
              <a:t>“Când ispitele te asaltează, când grijile, nedumeririle și întunericul par să-ți învăluie sufletul, privește către locul din care ai văzut ultima dată venind lumina. Odihnește-te în iubirea lui Hristos și sub grija Sa protectoare. Când păcatul se luptă în inimă pentru supremație, când vina îți apasă sufletul și îți împovărează conștiința, când necredința îți întunecă mintea, amintește-ți că harul lui Hristos este de ajuns pentru a birui păcatul și a risipi întunericul. Intrând în comuniune cu Mântuitorul, intrăm pe teritoriul păcii.”</a:t>
            </a:r>
            <a:endParaRPr lang="es-ES"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8241909" y="6417205"/>
            <a:ext cx="3818546" cy="338554"/>
          </a:xfrm>
          <a:prstGeom prst="rect">
            <a:avLst/>
          </a:prstGeom>
          <a:noFill/>
        </p:spPr>
        <p:txBody>
          <a:bodyPr wrap="none" rtlCol="0">
            <a:spAutoFit/>
          </a:bodyPr>
          <a:lstStyle/>
          <a:p>
            <a:pPr algn="r"/>
            <a:r>
              <a:rPr lang="es-ES" sz="1600" b="1" dirty="0"/>
              <a:t>E. G. W</a:t>
            </a:r>
            <a:r>
              <a:rPr lang="es-ES" sz="1600" b="1"/>
              <a:t>. (</a:t>
            </a:r>
            <a:r>
              <a:rPr lang="it-IT" sz="1600" b="1"/>
              <a:t>Divina vindecare, p</a:t>
            </a:r>
            <a:r>
              <a:rPr lang="ro-RO" sz="1600" b="1"/>
              <a:t>ag</a:t>
            </a:r>
            <a:r>
              <a:rPr lang="it-IT" sz="1600" b="1"/>
              <a:t>. 249– 250</a:t>
            </a:r>
            <a:r>
              <a:rPr lang="es-ES" sz="1600" b="1"/>
              <a:t>)</a:t>
            </a:r>
            <a:endParaRPr lang="es-ES" sz="1600" b="1" dirty="0"/>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51518BC-7885-658F-0AE1-38256832C8DE}"/>
              </a:ext>
            </a:extLst>
          </p:cNvPr>
          <p:cNvSpPr txBox="1"/>
          <p:nvPr/>
        </p:nvSpPr>
        <p:spPr>
          <a:xfrm>
            <a:off x="7400925" y="4415967"/>
            <a:ext cx="4486275" cy="1938992"/>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“Și în cer s-a făcut un război. Mihail și îngerii lui s-au luptat cu balaurul. Și balaurul cu îngerii lui s-au luptat și ei, </a:t>
            </a:r>
            <a:r>
              <a:rPr kumimoji="0" lang="ro-RO"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d</a:t>
            </a:r>
            <a:r>
              <a:rPr kumimoji="0" lang="pt-BR"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ar n-au putut birui; și locul lor nu li s-a mai găsit în cer.</a:t>
            </a:r>
            <a:r>
              <a:rPr kumimoji="0" lang="es-ES"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(Apocalips</a:t>
            </a:r>
            <a:r>
              <a:rPr kumimoji="0" lang="ro-RO"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a:t>
            </a:r>
            <a:r>
              <a:rPr kumimoji="0" lang="es-ES" sz="1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12:7, 8)</a:t>
            </a:r>
            <a:endPar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8102476" y="4155517"/>
            <a:ext cx="397815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ro-RO" sz="2400" b="1">
                <a:solidFill>
                  <a:srgbClr val="D1460F"/>
                </a:solidFill>
                <a:effectLst>
                  <a:reflection blurRad="6350" stA="55000" endA="300" endPos="45500" dir="5400000" sy="-100000" algn="bl" rotWithShape="0"/>
                </a:effectLst>
              </a:rPr>
              <a:t>Începutul Războiului</a:t>
            </a:r>
            <a:endParaRPr lang="es-ES" sz="2400" b="1" dirty="0">
              <a:solidFill>
                <a:srgbClr val="D1460F"/>
              </a:solidFill>
              <a:effectLst>
                <a:reflection blurRad="6350" stA="55000" endA="300" endPos="45500" dir="5400000" sy="-100000" algn="bl" rotWithShape="0"/>
              </a:effectLst>
            </a:endParaRPr>
          </a:p>
          <a:p>
            <a:pPr>
              <a:spcBef>
                <a:spcPts val="1200"/>
              </a:spcBef>
            </a:pPr>
            <a:r>
              <a:rPr lang="ro-RO" sz="2400" b="1">
                <a:solidFill>
                  <a:srgbClr val="0FD21A"/>
                </a:solidFill>
                <a:effectLst>
                  <a:reflection blurRad="6350" stA="55000" endA="300" endPos="45500" dir="5400000" sy="-100000" algn="bl" rotWithShape="0"/>
                </a:effectLst>
              </a:rPr>
              <a:t>Rebeliunea din cer</a:t>
            </a:r>
            <a:endParaRPr lang="es-ES" sz="2400" b="1" dirty="0">
              <a:solidFill>
                <a:srgbClr val="0FD21A"/>
              </a:solidFill>
              <a:effectLst>
                <a:reflection blurRad="6350" stA="55000" endA="300" endPos="45500" dir="5400000" sy="-100000" algn="bl" rotWithShape="0"/>
              </a:effectLst>
            </a:endParaRPr>
          </a:p>
          <a:p>
            <a:pPr>
              <a:spcBef>
                <a:spcPts val="1200"/>
              </a:spcBef>
            </a:pPr>
            <a:r>
              <a:rPr lang="ro-RO" sz="2400" b="1">
                <a:solidFill>
                  <a:srgbClr val="0791C1"/>
                </a:solidFill>
                <a:effectLst>
                  <a:reflection blurRad="6350" stA="55000" endA="300" endPos="45500" dir="5400000" sy="-100000" algn="bl" rotWithShape="0"/>
                </a:effectLst>
              </a:rPr>
              <a:t>Rebeliunea de pe pământ</a:t>
            </a:r>
            <a:endParaRPr lang="es-ES" sz="2400" b="1" dirty="0">
              <a:solidFill>
                <a:srgbClr val="0791C1"/>
              </a:solidFill>
              <a:effectLst>
                <a:reflection blurRad="6350" stA="55000" endA="300" endPos="45500" dir="5400000" sy="-100000" algn="bl" rotWithShape="0"/>
              </a:effectLst>
            </a:endParaRPr>
          </a:p>
          <a:p>
            <a:pPr>
              <a:spcBef>
                <a:spcPts val="1200"/>
              </a:spcBef>
            </a:pPr>
            <a:r>
              <a:rPr lang="ro-RO" sz="2400" b="1">
                <a:solidFill>
                  <a:srgbClr val="CC0D83"/>
                </a:solidFill>
                <a:effectLst>
                  <a:reflection blurRad="6350" stA="55000" endA="300" endPos="45500" dir="5400000" sy="-100000" algn="bl" rotWithShape="0"/>
                </a:effectLst>
              </a:rPr>
              <a:t>Dragostea </a:t>
            </a:r>
            <a:r>
              <a:rPr lang="es-ES" sz="2400" b="1">
                <a:solidFill>
                  <a:srgbClr val="CC0D83"/>
                </a:solidFill>
                <a:effectLst>
                  <a:reflection blurRad="6350" stA="55000" endA="300" endPos="45500" dir="5400000" sy="-100000" algn="bl" rotWithShape="0"/>
                </a:effectLst>
              </a:rPr>
              <a:t>contra</a:t>
            </a:r>
            <a:r>
              <a:rPr lang="ro-RO" sz="2400" b="1">
                <a:solidFill>
                  <a:srgbClr val="CC0D83"/>
                </a:solidFill>
                <a:effectLst>
                  <a:reflection blurRad="6350" stA="55000" endA="300" endPos="45500" dir="5400000" sy="-100000" algn="bl" rotWithShape="0"/>
                </a:effectLst>
              </a:rPr>
              <a:t>a</a:t>
            </a:r>
            <a:r>
              <a:rPr lang="es-ES" sz="2400" b="1">
                <a:solidFill>
                  <a:srgbClr val="CC0D83"/>
                </a:solidFill>
                <a:effectLst>
                  <a:reflection blurRad="6350" stA="55000" endA="300" endPos="45500" dir="5400000" sy="-100000" algn="bl" rotWithShape="0"/>
                </a:effectLst>
              </a:rPr>
              <a:t>tac</a:t>
            </a:r>
            <a:r>
              <a:rPr lang="ro-RO" sz="2400" b="1">
                <a:solidFill>
                  <a:srgbClr val="CC0D83"/>
                </a:solidFill>
                <a:effectLst>
                  <a:reflection blurRad="6350" stA="55000" endA="300" endPos="45500" dir="5400000" sy="-100000" algn="bl" rotWithShape="0"/>
                </a:effectLst>
              </a:rPr>
              <a:t>ă</a:t>
            </a:r>
            <a:endParaRPr lang="es-ES" sz="2400" b="1" dirty="0">
              <a:solidFill>
                <a:srgbClr val="CC0D83"/>
              </a:solidFill>
              <a:effectLst>
                <a:reflection blurRad="6350" stA="55000" endA="300" endPos="45500" dir="5400000" sy="-100000" algn="bl" rotWithShape="0"/>
              </a:effectLst>
            </a:endParaRPr>
          </a:p>
          <a:p>
            <a:pPr>
              <a:spcBef>
                <a:spcPts val="1200"/>
              </a:spcBef>
            </a:pPr>
            <a:r>
              <a:rPr lang="ro-RO" sz="2400" b="1">
                <a:solidFill>
                  <a:srgbClr val="6106B1"/>
                </a:solidFill>
                <a:effectLst>
                  <a:reflection blurRad="6350" stA="55000" endA="300" endPos="45500" dir="5400000" sy="-100000" algn="bl" rotWithShape="0"/>
                </a:effectLst>
              </a:rPr>
              <a:t>Războiul astăzi</a:t>
            </a:r>
            <a:endParaRPr lang="es-ES" sz="2400" b="1" dirty="0">
              <a:solidFill>
                <a:srgbClr val="6106B1"/>
              </a:solidFill>
              <a:effectLst>
                <a:reflection blurRad="6350" stA="55000" endA="300" endPos="45500" dir="5400000" sy="-100000" algn="bl" rotWithShape="0"/>
              </a:effectLst>
            </a:endParaRPr>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8" y="264995"/>
            <a:ext cx="5051635" cy="1323439"/>
          </a:xfrm>
          <a:prstGeom prst="rect">
            <a:avLst/>
          </a:prstGeom>
          <a:noFill/>
        </p:spPr>
        <p:txBody>
          <a:bodyPr wrap="square" rtlCol="0">
            <a:spAutoFit/>
          </a:bodyPr>
          <a:lstStyle/>
          <a:p>
            <a:pPr>
              <a:spcBef>
                <a:spcPts val="600"/>
              </a:spcBef>
            </a:pPr>
            <a:r>
              <a:rPr lang="es-ES" sz="2000" b="1"/>
              <a:t>Trăim cufundați într-un </a:t>
            </a:r>
            <a:r>
              <a:rPr lang="ro-RO" sz="2000" b="1"/>
              <a:t>război</a:t>
            </a:r>
            <a:r>
              <a:rPr lang="es-ES" sz="2000" b="1"/>
              <a:t> de dimensiuni galactice. Chiar dacă nu suntem conștienți, sau nu credem că acest lucru este posibil, </a:t>
            </a:r>
            <a:r>
              <a:rPr lang="ro-RO" sz="2000" b="1"/>
              <a:t>acesta</a:t>
            </a:r>
            <a:r>
              <a:rPr lang="es-ES" sz="2000" b="1"/>
              <a:t> este real.</a:t>
            </a:r>
            <a:endParaRPr lang="es-ES" sz="2000" b="1" dirty="0"/>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051713"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51713"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051713"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051713"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51713"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7" y="2902565"/>
            <a:ext cx="4878864" cy="1015663"/>
          </a:xfrm>
          <a:prstGeom prst="rect">
            <a:avLst/>
          </a:prstGeom>
          <a:noFill/>
        </p:spPr>
        <p:txBody>
          <a:bodyPr wrap="square">
            <a:spAutoFit/>
          </a:bodyPr>
          <a:lstStyle/>
          <a:p>
            <a:pPr>
              <a:spcBef>
                <a:spcPts val="600"/>
              </a:spcBef>
            </a:pPr>
            <a:r>
              <a:rPr lang="es-ES" sz="2000" b="1"/>
              <a:t>În joc era însăși guvernarea lui Dumnezeu, loialitatea îngerilor și a lumilor necăzute. Astăzi sunt în joc loialitatea ta și a mea.</a:t>
            </a:r>
            <a:endParaRPr lang="es-ES" sz="2000" b="1" dirty="0"/>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7" y="1579126"/>
            <a:ext cx="4878864" cy="1323439"/>
          </a:xfrm>
          <a:prstGeom prst="rect">
            <a:avLst/>
          </a:prstGeom>
          <a:noFill/>
        </p:spPr>
        <p:txBody>
          <a:bodyPr wrap="square">
            <a:spAutoFit/>
          </a:bodyPr>
          <a:lstStyle/>
          <a:p>
            <a:pPr>
              <a:spcBef>
                <a:spcPts val="600"/>
              </a:spcBef>
            </a:pPr>
            <a:r>
              <a:rPr lang="es-ES" sz="2000" b="1"/>
              <a:t>Forțele </a:t>
            </a:r>
            <a:r>
              <a:rPr lang="ro-RO" sz="2000" b="1"/>
              <a:t>implicate </a:t>
            </a:r>
            <a:r>
              <a:rPr lang="es-ES" sz="2000" b="1"/>
              <a:t>sunt </a:t>
            </a:r>
            <a:r>
              <a:rPr lang="ro-RO" sz="2000" b="1"/>
              <a:t>de natură </a:t>
            </a:r>
            <a:r>
              <a:rPr lang="es-ES" sz="2000" b="1"/>
              <a:t>spiritual</a:t>
            </a:r>
            <a:r>
              <a:rPr lang="ro-RO" sz="2000" b="1"/>
              <a:t>ă</a:t>
            </a:r>
            <a:r>
              <a:rPr lang="es-ES" sz="2000" b="1"/>
              <a:t>, invizibile pentru noi (Efeseni 6:12). Cu toate acestea, putem simți efectele războiului. Dezastre, imoralitate, moarte...</a:t>
            </a:r>
            <a:endParaRPr lang="es-ES" sz="2000" b="1" dirty="0"/>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4400" b="1">
                <a:ln/>
                <a:solidFill>
                  <a:schemeClr val="accent3"/>
                </a:solidFill>
                <a:effectLst>
                  <a:outerShdw blurRad="38100" dist="38100" dir="2700000" algn="tl">
                    <a:schemeClr val="bg1">
                      <a:alpha val="43000"/>
                    </a:schemeClr>
                  </a:outerShdw>
                </a:effectLst>
              </a:rPr>
              <a:t>ÎNCEPUTUL RĂZBOIULUI</a:t>
            </a:r>
            <a:endParaRPr lang="es-ES" sz="4400" b="1" dirty="0">
              <a:ln/>
              <a:solidFill>
                <a:schemeClr val="accent3"/>
              </a:solidFill>
              <a:effectLst>
                <a:outerShdw blurRad="38100" dist="38100" dir="2700000" algn="tl">
                  <a:schemeClr val="bg1">
                    <a:alpha val="43000"/>
                  </a:schemeClr>
                </a:outerShdw>
              </a:effectLst>
            </a:endParaRPr>
          </a:p>
        </p:txBody>
      </p:sp>
      <p:sp>
        <p:nvSpPr>
          <p:cNvPr id="4" name="CuadroTexto 3">
            <a:extLst>
              <a:ext uri="{FF2B5EF4-FFF2-40B4-BE49-F238E27FC236}">
                <a16:creationId xmlns:a16="http://schemas.microsoft.com/office/drawing/2014/main" id="{4991F3F2-E990-5C64-C5FE-815F0E7FCCAA}"/>
              </a:ext>
            </a:extLst>
          </p:cNvPr>
          <p:cNvSpPr txBox="1"/>
          <p:nvPr/>
        </p:nvSpPr>
        <p:spPr>
          <a:xfrm>
            <a:off x="2142563" y="564861"/>
            <a:ext cx="7906871" cy="646331"/>
          </a:xfrm>
          <a:prstGeom prst="rect">
            <a:avLst/>
          </a:prstGeom>
          <a:noFill/>
        </p:spPr>
        <p:txBody>
          <a:bodyPr wrap="square">
            <a:spAutoFit/>
          </a:bodyPr>
          <a:lstStyle/>
          <a:p>
            <a:pPr algn="ctr"/>
            <a:r>
              <a:rPr lang="es-ES" b="1">
                <a:solidFill>
                  <a:srgbClr val="FFFF00"/>
                </a:solidFill>
                <a:effectLst>
                  <a:glow rad="127000">
                    <a:srgbClr val="614E82"/>
                  </a:glow>
                </a:effectLst>
                <a:latin typeface="Comic Sans MS" panose="030F0702030302020204" pitchFamily="66" charset="0"/>
              </a:rPr>
              <a:t>“</a:t>
            </a:r>
            <a:r>
              <a:rPr lang="es-ES" b="1">
                <a:solidFill>
                  <a:srgbClr val="F4CE23"/>
                </a:solidFill>
                <a:effectLst>
                  <a:glow rad="127000">
                    <a:srgbClr val="614E82"/>
                  </a:glow>
                </a:effectLst>
                <a:latin typeface="Comic Sans MS" panose="030F0702030302020204" pitchFamily="66" charset="0"/>
              </a:rPr>
              <a:t>Ai fost fără prihană în căile tale, din ziua când ai fost </a:t>
            </a:r>
            <a:r>
              <a:rPr lang="es-ES" b="1">
                <a:solidFill>
                  <a:srgbClr val="FFC000"/>
                </a:solidFill>
                <a:effectLst>
                  <a:glow rad="127000">
                    <a:srgbClr val="614E82"/>
                  </a:glow>
                </a:effectLst>
                <a:latin typeface="Comic Sans MS" panose="030F0702030302020204" pitchFamily="66" charset="0"/>
              </a:rPr>
              <a:t>făcut</a:t>
            </a:r>
            <a:r>
              <a:rPr lang="es-ES" b="1">
                <a:solidFill>
                  <a:srgbClr val="FF0000"/>
                </a:solidFill>
                <a:effectLst>
                  <a:glow rad="127000">
                    <a:srgbClr val="614E82"/>
                  </a:glow>
                </a:effectLst>
                <a:latin typeface="Comic Sans MS" panose="030F0702030302020204" pitchFamily="66" charset="0"/>
              </a:rPr>
              <a:t> până în ziua când s-a găsit nelegiuirea în tine</a:t>
            </a:r>
            <a:r>
              <a:rPr lang="es-ES" b="1">
                <a:solidFill>
                  <a:srgbClr val="F4CE23"/>
                </a:solidFill>
                <a:effectLst>
                  <a:glow rad="127000">
                    <a:srgbClr val="614E82"/>
                  </a:glow>
                </a:effectLst>
                <a:latin typeface="Comic Sans MS" panose="030F0702030302020204" pitchFamily="66" charset="0"/>
              </a:rPr>
              <a:t>.</a:t>
            </a:r>
            <a:r>
              <a:rPr lang="es-ES" b="1">
                <a:solidFill>
                  <a:srgbClr val="FFFF00"/>
                </a:solidFill>
                <a:effectLst>
                  <a:glow rad="127000">
                    <a:srgbClr val="614E82"/>
                  </a:glow>
                </a:effectLst>
                <a:latin typeface="Comic Sans MS" panose="030F0702030302020204" pitchFamily="66" charset="0"/>
              </a:rPr>
              <a:t>” </a:t>
            </a:r>
            <a:r>
              <a:rPr lang="es-ES" sz="1400" b="1">
                <a:solidFill>
                  <a:srgbClr val="FFFF00"/>
                </a:solidFill>
                <a:effectLst>
                  <a:glow rad="127000">
                    <a:srgbClr val="614E82"/>
                  </a:glow>
                </a:effectLst>
                <a:latin typeface="Comic Sans MS" panose="030F0702030302020204" pitchFamily="66" charset="0"/>
              </a:rPr>
              <a:t>(Eze</a:t>
            </a:r>
            <a:r>
              <a:rPr lang="ro-RO" sz="1400" b="1">
                <a:solidFill>
                  <a:srgbClr val="FFFF00"/>
                </a:solidFill>
                <a:effectLst>
                  <a:glow rad="127000">
                    <a:srgbClr val="614E82"/>
                  </a:glow>
                </a:effectLst>
                <a:latin typeface="Comic Sans MS" panose="030F0702030302020204" pitchFamily="66" charset="0"/>
              </a:rPr>
              <a:t>ch</a:t>
            </a:r>
            <a:r>
              <a:rPr lang="es-ES" sz="1400" b="1">
                <a:solidFill>
                  <a:srgbClr val="FFFF00"/>
                </a:solidFill>
                <a:effectLst>
                  <a:glow rad="127000">
                    <a:srgbClr val="614E82"/>
                  </a:glow>
                </a:effectLst>
                <a:latin typeface="Comic Sans MS" panose="030F0702030302020204" pitchFamily="66" charset="0"/>
              </a:rPr>
              <a:t>iel </a:t>
            </a:r>
            <a:r>
              <a:rPr lang="es-ES" sz="1400" b="1" dirty="0">
                <a:solidFill>
                  <a:srgbClr val="FFFF00"/>
                </a:solidFill>
                <a:effectLst>
                  <a:glow rad="127000">
                    <a:srgbClr val="614E82"/>
                  </a:glow>
                </a:effectLst>
                <a:latin typeface="Comic Sans MS" panose="030F0702030302020204" pitchFamily="66" charset="0"/>
              </a:rPr>
              <a:t>28:15)</a:t>
            </a:r>
          </a:p>
        </p:txBody>
      </p:sp>
      <p:sp>
        <p:nvSpPr>
          <p:cNvPr id="5" name="CuadroTexto 4">
            <a:extLst>
              <a:ext uri="{FF2B5EF4-FFF2-40B4-BE49-F238E27FC236}">
                <a16:creationId xmlns:a16="http://schemas.microsoft.com/office/drawing/2014/main" id="{1D1DB1C3-8CEC-9CC4-CD17-2161F46523E0}"/>
              </a:ext>
            </a:extLst>
          </p:cNvPr>
          <p:cNvSpPr txBox="1"/>
          <p:nvPr/>
        </p:nvSpPr>
        <p:spPr>
          <a:xfrm>
            <a:off x="2541069" y="1268942"/>
            <a:ext cx="7109863" cy="1323439"/>
          </a:xfrm>
          <a:prstGeom prst="rect">
            <a:avLst/>
          </a:prstGeom>
          <a:noFill/>
        </p:spPr>
        <p:txBody>
          <a:bodyPr wrap="square" rtlCol="0">
            <a:spAutoFit/>
          </a:bodyPr>
          <a:lstStyle/>
          <a:p>
            <a:pPr>
              <a:spcBef>
                <a:spcPts val="600"/>
              </a:spcBef>
            </a:pPr>
            <a:r>
              <a:rPr lang="es-ES" sz="2000" b="1"/>
              <a:t>Faptul că, în Eden, a existat o ființă care a îndemnat-o pe Eva să nu aibă încredere în Dumnezeu, implică faptul că o răzvrătire împotriva lui Dumnezeu a existat înainte ca omenirea să existe (Geneza 3:1).</a:t>
            </a:r>
            <a:endParaRPr lang="es-ES" sz="2000" b="1" dirty="0"/>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803" y="4032873"/>
            <a:ext cx="2139635"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90064" y="3453447"/>
            <a:ext cx="2441130" cy="326120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04915" y="3254678"/>
            <a:ext cx="9238981" cy="707886"/>
          </a:xfrm>
          <a:prstGeom prst="rect">
            <a:avLst/>
          </a:prstGeom>
          <a:noFill/>
        </p:spPr>
        <p:txBody>
          <a:bodyPr wrap="square">
            <a:spAutoFit/>
          </a:bodyPr>
          <a:lstStyle/>
          <a:p>
            <a:pPr>
              <a:spcBef>
                <a:spcPts val="600"/>
              </a:spcBef>
            </a:pPr>
            <a:r>
              <a:rPr lang="es-ES" sz="2000" b="1"/>
              <a:t>Prima întrebare pe care ar trebui să ne-o punem este: a creat Dumnezeu diavolul, adică a creat Dumnezeu o ființă rea?</a:t>
            </a:r>
            <a:endParaRPr lang="es-ES" sz="2000" b="1" dirty="0"/>
          </a:p>
        </p:txBody>
      </p:sp>
      <p:sp>
        <p:nvSpPr>
          <p:cNvPr id="16" name="CuadroTexto 15">
            <a:extLst>
              <a:ext uri="{FF2B5EF4-FFF2-40B4-BE49-F238E27FC236}">
                <a16:creationId xmlns:a16="http://schemas.microsoft.com/office/drawing/2014/main" id="{42924DE9-3184-567F-8F2A-B16DBF6841FA}"/>
              </a:ext>
            </a:extLst>
          </p:cNvPr>
          <p:cNvSpPr txBox="1"/>
          <p:nvPr/>
        </p:nvSpPr>
        <p:spPr>
          <a:xfrm>
            <a:off x="2396691" y="3932365"/>
            <a:ext cx="7066993" cy="1323439"/>
          </a:xfrm>
          <a:prstGeom prst="rect">
            <a:avLst/>
          </a:prstGeom>
          <a:noFill/>
        </p:spPr>
        <p:txBody>
          <a:bodyPr wrap="square">
            <a:spAutoFit/>
          </a:bodyPr>
          <a:lstStyle/>
          <a:p>
            <a:pPr>
              <a:spcBef>
                <a:spcPts val="600"/>
              </a:spcBef>
            </a:pPr>
            <a:r>
              <a:rPr lang="es-ES" sz="2000" b="1" dirty="0"/>
              <a:t>Biblia </a:t>
            </a:r>
            <a:r>
              <a:rPr lang="es-ES" sz="2000" b="1" dirty="0" err="1"/>
              <a:t>ne</a:t>
            </a:r>
            <a:r>
              <a:rPr lang="es-ES" sz="2000" b="1" dirty="0"/>
              <a:t> </a:t>
            </a:r>
            <a:r>
              <a:rPr lang="es-ES" sz="2000" b="1" dirty="0" err="1"/>
              <a:t>spune</a:t>
            </a:r>
            <a:r>
              <a:rPr lang="es-ES" sz="2000" b="1" dirty="0"/>
              <a:t> </a:t>
            </a:r>
            <a:r>
              <a:rPr lang="es-ES" sz="2000" b="1" dirty="0" err="1"/>
              <a:t>că</a:t>
            </a:r>
            <a:r>
              <a:rPr lang="es-ES" sz="2000" b="1" dirty="0"/>
              <a:t> </a:t>
            </a:r>
            <a:r>
              <a:rPr lang="es-ES" sz="2000" b="1" dirty="0" err="1"/>
              <a:t>diavolul</a:t>
            </a:r>
            <a:r>
              <a:rPr lang="es-ES" sz="2000" b="1" dirty="0"/>
              <a:t> este un </a:t>
            </a:r>
            <a:r>
              <a:rPr lang="es-ES" sz="2000" b="1" dirty="0" err="1"/>
              <a:t>înger</a:t>
            </a:r>
            <a:r>
              <a:rPr lang="es-ES" sz="2000" b="1" dirty="0"/>
              <a:t> </a:t>
            </a:r>
            <a:r>
              <a:rPr lang="es-ES" sz="2000" b="1" dirty="0" err="1"/>
              <a:t>numit</a:t>
            </a:r>
            <a:r>
              <a:rPr lang="es-ES" sz="2000" b="1" dirty="0"/>
              <a:t> Lucifer (</a:t>
            </a:r>
            <a:r>
              <a:rPr lang="es-ES" sz="2000" b="1" dirty="0" err="1"/>
              <a:t>Is</a:t>
            </a:r>
            <a:r>
              <a:rPr lang="es-ES" sz="2000" b="1" dirty="0"/>
              <a:t>. 14:12). </a:t>
            </a:r>
            <a:r>
              <a:rPr lang="es-ES" sz="2000" b="1" dirty="0" err="1"/>
              <a:t>Acest</a:t>
            </a:r>
            <a:r>
              <a:rPr lang="es-ES" sz="2000" b="1" dirty="0"/>
              <a:t> </a:t>
            </a:r>
            <a:r>
              <a:rPr lang="es-ES" sz="2000" b="1" dirty="0" err="1"/>
              <a:t>înger</a:t>
            </a:r>
            <a:r>
              <a:rPr lang="es-ES" sz="2000" b="1" dirty="0"/>
              <a:t> a </a:t>
            </a:r>
            <a:r>
              <a:rPr lang="es-ES" sz="2000" b="1" dirty="0" err="1"/>
              <a:t>fost</a:t>
            </a:r>
            <a:r>
              <a:rPr lang="es-ES" sz="2000" b="1" dirty="0"/>
              <a:t> </a:t>
            </a:r>
            <a:r>
              <a:rPr lang="es-ES" sz="2000" b="1" dirty="0" err="1"/>
              <a:t>creat</a:t>
            </a:r>
            <a:r>
              <a:rPr lang="es-ES" sz="2000" b="1" dirty="0"/>
              <a:t> </a:t>
            </a:r>
            <a:r>
              <a:rPr lang="es-ES" sz="2000" b="1" dirty="0" err="1"/>
              <a:t>perfect</a:t>
            </a:r>
            <a:r>
              <a:rPr lang="es-ES" sz="2000" b="1" dirty="0"/>
              <a:t> </a:t>
            </a:r>
            <a:r>
              <a:rPr lang="es-ES" sz="2000" b="1" dirty="0" err="1"/>
              <a:t>și</a:t>
            </a:r>
            <a:r>
              <a:rPr lang="es-ES" sz="2000" b="1" dirty="0"/>
              <a:t> </a:t>
            </a:r>
            <a:r>
              <a:rPr lang="es-ES" sz="2000" b="1" dirty="0" err="1"/>
              <a:t>frumos</a:t>
            </a:r>
            <a:r>
              <a:rPr lang="es-ES" sz="2000" b="1" dirty="0"/>
              <a:t> (Ez. 28:12). El a </a:t>
            </a:r>
            <a:r>
              <a:rPr lang="es-ES" sz="2000" b="1" dirty="0" err="1"/>
              <a:t>fost</a:t>
            </a:r>
            <a:r>
              <a:rPr lang="es-ES" sz="2000" b="1" dirty="0"/>
              <a:t> </a:t>
            </a:r>
            <a:r>
              <a:rPr lang="es-ES" sz="2000" b="1" dirty="0" err="1"/>
              <a:t>înălțat</a:t>
            </a:r>
            <a:r>
              <a:rPr lang="es-ES" sz="2000" b="1" dirty="0"/>
              <a:t> la cea </a:t>
            </a:r>
            <a:r>
              <a:rPr lang="es-ES" sz="2000" b="1" dirty="0" err="1"/>
              <a:t>mai</a:t>
            </a:r>
            <a:r>
              <a:rPr lang="es-ES" sz="2000" b="1" dirty="0"/>
              <a:t> </a:t>
            </a:r>
            <a:r>
              <a:rPr lang="es-ES" sz="2000" b="1" dirty="0" err="1"/>
              <a:t>înaltă</a:t>
            </a:r>
            <a:r>
              <a:rPr lang="es-ES" sz="2000" b="1" dirty="0"/>
              <a:t> </a:t>
            </a:r>
            <a:r>
              <a:rPr lang="es-ES" sz="2000" b="1" dirty="0" err="1"/>
              <a:t>poziție</a:t>
            </a:r>
            <a:r>
              <a:rPr lang="es-ES" sz="2000" b="1" dirty="0"/>
              <a:t> la care ar putea aspira un </a:t>
            </a:r>
            <a:r>
              <a:rPr lang="es-ES" sz="2000" b="1" dirty="0" err="1"/>
              <a:t>înger</a:t>
            </a:r>
            <a:r>
              <a:rPr lang="es-ES" sz="2000" b="1" dirty="0"/>
              <a:t>: </a:t>
            </a:r>
            <a:r>
              <a:rPr lang="es-ES" sz="2000" b="1" dirty="0" err="1"/>
              <a:t>heruvim</a:t>
            </a:r>
            <a:r>
              <a:rPr lang="es-ES" sz="2000" b="1" dirty="0"/>
              <a:t> protector (Ez. 28:13-14).</a:t>
            </a:r>
          </a:p>
        </p:txBody>
      </p:sp>
      <p:sp>
        <p:nvSpPr>
          <p:cNvPr id="7" name="CuadroTexto 6">
            <a:extLst>
              <a:ext uri="{FF2B5EF4-FFF2-40B4-BE49-F238E27FC236}">
                <a16:creationId xmlns:a16="http://schemas.microsoft.com/office/drawing/2014/main" id="{D6418BF3-32BC-2071-E7A2-FA21A6875173}"/>
              </a:ext>
            </a:extLst>
          </p:cNvPr>
          <p:cNvSpPr txBox="1"/>
          <p:nvPr/>
        </p:nvSpPr>
        <p:spPr>
          <a:xfrm>
            <a:off x="2440935" y="2437784"/>
            <a:ext cx="7209995" cy="1015663"/>
          </a:xfrm>
          <a:prstGeom prst="rect">
            <a:avLst/>
          </a:prstGeom>
          <a:noFill/>
        </p:spPr>
        <p:txBody>
          <a:bodyPr wrap="square">
            <a:spAutoFit/>
          </a:bodyPr>
          <a:lstStyle/>
          <a:p>
            <a:pPr>
              <a:spcBef>
                <a:spcPts val="600"/>
              </a:spcBef>
            </a:pPr>
            <a:r>
              <a:rPr lang="es-ES" sz="2000" b="1"/>
              <a:t>Isus a numit această ființă care seamănă neîncrederea între Dumnezeu și creaturile sale „un dușman”, </a:t>
            </a:r>
            <a:r>
              <a:rPr lang="ro-RO" sz="2000" b="1"/>
              <a:t>și l-</a:t>
            </a:r>
            <a:r>
              <a:rPr lang="es-ES" sz="2000" b="1"/>
              <a:t>a identificat ca fiind diavolul (Mt. 13:39).</a:t>
            </a:r>
            <a:endParaRPr lang="es-ES" sz="2000" b="1" dirty="0"/>
          </a:p>
        </p:txBody>
      </p:sp>
      <p:sp>
        <p:nvSpPr>
          <p:cNvPr id="11" name="CuadroTexto 10">
            <a:extLst>
              <a:ext uri="{FF2B5EF4-FFF2-40B4-BE49-F238E27FC236}">
                <a16:creationId xmlns:a16="http://schemas.microsoft.com/office/drawing/2014/main" id="{3FF5D2DF-4CBA-8874-C1AF-1CA5C0DB6FA2}"/>
              </a:ext>
            </a:extLst>
          </p:cNvPr>
          <p:cNvSpPr txBox="1"/>
          <p:nvPr/>
        </p:nvSpPr>
        <p:spPr>
          <a:xfrm>
            <a:off x="2396691" y="5180826"/>
            <a:ext cx="7254239" cy="1631216"/>
          </a:xfrm>
          <a:prstGeom prst="rect">
            <a:avLst/>
          </a:prstGeom>
          <a:noFill/>
        </p:spPr>
        <p:txBody>
          <a:bodyPr wrap="square">
            <a:spAutoFit/>
          </a:bodyPr>
          <a:lstStyle/>
          <a:p>
            <a:pPr>
              <a:spcBef>
                <a:spcPts val="600"/>
              </a:spcBef>
            </a:pPr>
            <a:r>
              <a:rPr lang="es-ES" sz="2000" b="1" dirty="0" err="1"/>
              <a:t>Dacă</a:t>
            </a:r>
            <a:r>
              <a:rPr lang="es-ES" sz="2000" b="1" dirty="0"/>
              <a:t> Lucifer era </a:t>
            </a:r>
            <a:r>
              <a:rPr lang="es-ES" sz="2000" b="1" dirty="0" err="1"/>
              <a:t>perfect</a:t>
            </a:r>
            <a:r>
              <a:rPr lang="es-ES" sz="2000" b="1" dirty="0"/>
              <a:t>, cum a </a:t>
            </a:r>
            <a:r>
              <a:rPr lang="es-ES" sz="2000" b="1" dirty="0" err="1"/>
              <a:t>devenit</a:t>
            </a:r>
            <a:r>
              <a:rPr lang="es-ES" sz="2000" b="1" dirty="0"/>
              <a:t> </a:t>
            </a:r>
            <a:r>
              <a:rPr lang="es-ES" sz="2000" b="1" dirty="0" err="1"/>
              <a:t>diavolul</a:t>
            </a:r>
            <a:r>
              <a:rPr lang="es-ES" sz="2000" b="1" dirty="0"/>
              <a:t>? Cum a </a:t>
            </a:r>
            <a:r>
              <a:rPr lang="es-ES" sz="2000" b="1" dirty="0" err="1"/>
              <a:t>început</a:t>
            </a:r>
            <a:r>
              <a:rPr lang="es-ES" sz="2000" b="1" dirty="0"/>
              <a:t> </a:t>
            </a:r>
            <a:r>
              <a:rPr lang="es-ES" sz="2000" b="1" dirty="0" err="1"/>
              <a:t>conflictul</a:t>
            </a:r>
            <a:r>
              <a:rPr lang="es-ES" sz="2000" b="1" dirty="0"/>
              <a:t> </a:t>
            </a:r>
            <a:r>
              <a:rPr lang="es-ES" sz="2000" b="1" dirty="0" err="1"/>
              <a:t>dintre</a:t>
            </a:r>
            <a:r>
              <a:rPr lang="es-ES" sz="2000" b="1" dirty="0"/>
              <a:t> </a:t>
            </a:r>
            <a:r>
              <a:rPr lang="es-ES" sz="2000" b="1" dirty="0" err="1"/>
              <a:t>Dumnezeu</a:t>
            </a:r>
            <a:r>
              <a:rPr lang="es-ES" sz="2000" b="1" dirty="0"/>
              <a:t> </a:t>
            </a:r>
            <a:r>
              <a:rPr lang="es-ES" sz="2000" b="1" dirty="0" err="1"/>
              <a:t>și</a:t>
            </a:r>
            <a:r>
              <a:rPr lang="es-ES" sz="2000" b="1" dirty="0"/>
              <a:t> el? </a:t>
            </a:r>
            <a:r>
              <a:rPr lang="es-ES" sz="2000" b="1" dirty="0" err="1"/>
              <a:t>Dumnezeu</a:t>
            </a:r>
            <a:r>
              <a:rPr lang="es-ES" sz="2000" b="1" dirty="0"/>
              <a:t> i-a </a:t>
            </a:r>
            <a:r>
              <a:rPr lang="es-ES" sz="2000" b="1" dirty="0" err="1"/>
              <a:t>acordat</a:t>
            </a:r>
            <a:r>
              <a:rPr lang="es-ES" sz="2000" b="1" dirty="0"/>
              <a:t>, ca </a:t>
            </a:r>
            <a:r>
              <a:rPr lang="es-ES" sz="2000" b="1" dirty="0" err="1"/>
              <a:t>toate</a:t>
            </a:r>
            <a:r>
              <a:rPr lang="es-ES" sz="2000" b="1" dirty="0"/>
              <a:t> </a:t>
            </a:r>
            <a:r>
              <a:rPr lang="es-ES" sz="2000" b="1" dirty="0" err="1"/>
              <a:t>ființele</a:t>
            </a:r>
            <a:r>
              <a:rPr lang="es-ES" sz="2000" b="1" dirty="0"/>
              <a:t> sale </a:t>
            </a:r>
            <a:r>
              <a:rPr lang="es-ES" sz="2000" b="1" dirty="0" err="1"/>
              <a:t>create</a:t>
            </a:r>
            <a:r>
              <a:rPr lang="es-ES" sz="2000" b="1" dirty="0"/>
              <a:t>, </a:t>
            </a:r>
            <a:r>
              <a:rPr lang="es-ES" sz="2000" b="1" dirty="0" err="1"/>
              <a:t>libertatea</a:t>
            </a:r>
            <a:r>
              <a:rPr lang="es-ES" sz="2000" b="1" dirty="0"/>
              <a:t> de a </a:t>
            </a:r>
            <a:r>
              <a:rPr lang="es-ES" sz="2000" b="1" dirty="0" err="1"/>
              <a:t>alege</a:t>
            </a:r>
            <a:r>
              <a:rPr lang="es-ES" sz="2000" b="1" dirty="0"/>
              <a:t> </a:t>
            </a:r>
            <a:r>
              <a:rPr lang="es-ES" sz="2000" b="1" dirty="0" err="1"/>
              <a:t>și</a:t>
            </a:r>
            <a:r>
              <a:rPr lang="es-ES" sz="2000" b="1" dirty="0"/>
              <a:t>, </a:t>
            </a:r>
            <a:r>
              <a:rPr lang="es-ES" sz="2000" b="1" dirty="0" err="1"/>
              <a:t>în</a:t>
            </a:r>
            <a:r>
              <a:rPr lang="es-ES" sz="2000" b="1" dirty="0"/>
              <a:t> mod </a:t>
            </a:r>
            <a:r>
              <a:rPr lang="es-ES" sz="2000" b="1" dirty="0" err="1"/>
              <a:t>inexplicabil</a:t>
            </a:r>
            <a:r>
              <a:rPr lang="es-ES" sz="2000" b="1" dirty="0"/>
              <a:t>, Lucifer a </a:t>
            </a:r>
            <a:r>
              <a:rPr lang="es-ES" sz="2000" b="1" dirty="0" err="1"/>
              <a:t>decis</a:t>
            </a:r>
            <a:r>
              <a:rPr lang="es-ES" sz="2000" b="1" dirty="0"/>
              <a:t> </a:t>
            </a:r>
            <a:r>
              <a:rPr lang="es-ES" sz="2000" b="1" dirty="0" err="1"/>
              <a:t>să</a:t>
            </a:r>
            <a:r>
              <a:rPr lang="es-ES" sz="2000" b="1" dirty="0"/>
              <a:t> se </a:t>
            </a:r>
            <a:r>
              <a:rPr lang="es-ES" sz="2000" b="1" dirty="0" err="1"/>
              <a:t>răzvrătească</a:t>
            </a:r>
            <a:r>
              <a:rPr lang="es-ES" sz="2000" b="1" dirty="0"/>
              <a:t> </a:t>
            </a:r>
            <a:r>
              <a:rPr lang="es-ES" sz="2000" b="1" dirty="0" err="1"/>
              <a:t>și</a:t>
            </a:r>
            <a:r>
              <a:rPr lang="es-ES" sz="2000" b="1" dirty="0"/>
              <a:t> a </a:t>
            </a:r>
            <a:r>
              <a:rPr lang="es-ES" sz="2000" b="1" dirty="0" err="1"/>
              <a:t>aspirat</a:t>
            </a:r>
            <a:r>
              <a:rPr lang="es-ES" sz="2000" b="1" dirty="0"/>
              <a:t> </a:t>
            </a:r>
            <a:r>
              <a:rPr lang="es-ES" sz="2000" b="1" dirty="0" err="1"/>
              <a:t>să</a:t>
            </a:r>
            <a:r>
              <a:rPr lang="es-ES" sz="2000" b="1" dirty="0"/>
              <a:t> ocupe </a:t>
            </a:r>
            <a:r>
              <a:rPr lang="es-ES" sz="2000" b="1" dirty="0" err="1"/>
              <a:t>tronul</a:t>
            </a:r>
            <a:r>
              <a:rPr lang="es-ES" sz="2000" b="1" dirty="0"/>
              <a:t> lui </a:t>
            </a:r>
            <a:r>
              <a:rPr lang="es-ES" sz="2000" b="1" dirty="0" err="1"/>
              <a:t>Dumnezeu</a:t>
            </a:r>
            <a:r>
              <a:rPr lang="es-ES" sz="2000" b="1" dirty="0"/>
              <a:t> (Ez. 28:15; </a:t>
            </a:r>
            <a:r>
              <a:rPr lang="es-ES" sz="2000" b="1" dirty="0" err="1"/>
              <a:t>Is</a:t>
            </a:r>
            <a:r>
              <a:rPr lang="es-ES" sz="2000" b="1" dirty="0"/>
              <a:t>. 14:13-14).</a:t>
            </a: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0"/>
            <a:ext cx="9103773" cy="769441"/>
          </a:xfrm>
          <a:prstGeom prst="rect">
            <a:avLst/>
          </a:prstGeom>
          <a:noFill/>
        </p:spPr>
        <p:txBody>
          <a:bodyPr wrap="square">
            <a:spAutoFit/>
          </a:bodyPr>
          <a:lstStyle/>
          <a:p>
            <a:pPr algn="ctr"/>
            <a:r>
              <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REBELIUNEA DIN CER</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586977"/>
            <a:ext cx="7505700" cy="646331"/>
          </a:xfrm>
          <a:prstGeom prst="rect">
            <a:avLst/>
          </a:prstGeom>
          <a:noFill/>
        </p:spPr>
        <p:txBody>
          <a:bodyPr wrap="square">
            <a:spAutoFit/>
          </a:bodyPr>
          <a:lstStyle/>
          <a:p>
            <a:pPr algn="ctr"/>
            <a:r>
              <a:rPr lang="es-ES"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“Cu coada trăgea după el a treia parte din stelele cerului și le arunca pe pământ.…” </a:t>
            </a:r>
            <a:r>
              <a:rPr lang="es-ES"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(Apocalips</a:t>
            </a:r>
            <a:r>
              <a:rPr lang="ro-RO"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a:t>
            </a:r>
            <a:r>
              <a:rPr lang="es-ES" sz="1400"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12:4a)</a:t>
            </a:r>
          </a:p>
        </p:txBody>
      </p:sp>
      <p:sp>
        <p:nvSpPr>
          <p:cNvPr id="5" name="CuadroTexto 4">
            <a:extLst>
              <a:ext uri="{FF2B5EF4-FFF2-40B4-BE49-F238E27FC236}">
                <a16:creationId xmlns:a16="http://schemas.microsoft.com/office/drawing/2014/main" id="{D1A84429-C2F7-99B2-7FEC-D4C287892965}"/>
              </a:ext>
            </a:extLst>
          </p:cNvPr>
          <p:cNvSpPr txBox="1"/>
          <p:nvPr/>
        </p:nvSpPr>
        <p:spPr>
          <a:xfrm>
            <a:off x="3889740" y="1307809"/>
            <a:ext cx="4933176" cy="1631216"/>
          </a:xfrm>
          <a:prstGeom prst="rect">
            <a:avLst/>
          </a:prstGeom>
          <a:noFill/>
        </p:spPr>
        <p:txBody>
          <a:bodyPr wrap="square" rtlCol="0">
            <a:spAutoFit/>
          </a:bodyPr>
          <a:lstStyle/>
          <a:p>
            <a:pPr>
              <a:spcBef>
                <a:spcPts val="600"/>
              </a:spcBef>
            </a:pPr>
            <a:r>
              <a:rPr lang="es-ES" sz="2000" b="1"/>
              <a:t>În dorința sa de a uzurpa tronul Cerului, Lucifer a </a:t>
            </a:r>
            <a:r>
              <a:rPr lang="ro-RO" sz="2000" b="1"/>
              <a:t>sădit </a:t>
            </a:r>
            <a:r>
              <a:rPr lang="es-ES" sz="2000" b="1"/>
              <a:t>îndoieli în îngeri cu privire la dreptatea guvernării divine. Nu erau toți liberi? De ce să </a:t>
            </a:r>
            <a:r>
              <a:rPr lang="ro-RO" sz="2000" b="1"/>
              <a:t>s</a:t>
            </a:r>
            <a:r>
              <a:rPr lang="es-ES" sz="2000" b="1"/>
              <a:t>e supu</a:t>
            </a:r>
            <a:r>
              <a:rPr lang="ro-RO" sz="2000" b="1"/>
              <a:t>nă</a:t>
            </a:r>
            <a:r>
              <a:rPr lang="es-ES" sz="2000" b="1"/>
              <a:t> unor legi severe și, poate, nedrepte sau capricioase?</a:t>
            </a:r>
            <a:endParaRPr lang="es-ES" sz="2000" b="1" dirty="0"/>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22915" y="1847863"/>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554852"/>
            <a:ext cx="8592152" cy="1015663"/>
          </a:xfrm>
          <a:prstGeom prst="rect">
            <a:avLst/>
          </a:prstGeom>
          <a:noFill/>
        </p:spPr>
        <p:txBody>
          <a:bodyPr wrap="square">
            <a:spAutoFit/>
          </a:bodyPr>
          <a:lstStyle/>
          <a:p>
            <a:pPr>
              <a:spcBef>
                <a:spcPts val="600"/>
              </a:spcBef>
            </a:pPr>
            <a:r>
              <a:rPr lang="es-ES" sz="2000" b="1"/>
              <a:t>Rebeliunea a devenit un conflict deschis, un război în care fiecare înger trebuia să-și ia decizia. 1/3 dintre îngeri l-au urmat pe Satana, în timp ce restul au rămas credincioși lui Dumnezeu (Apoc. 12:4a).</a:t>
            </a:r>
            <a:endParaRPr lang="es-ES" sz="2000" b="1" dirty="0"/>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89741" y="2987245"/>
            <a:ext cx="4933174" cy="1323439"/>
          </a:xfrm>
          <a:prstGeom prst="rect">
            <a:avLst/>
          </a:prstGeom>
          <a:noFill/>
        </p:spPr>
        <p:txBody>
          <a:bodyPr wrap="square">
            <a:spAutoFit/>
          </a:bodyPr>
          <a:lstStyle/>
          <a:p>
            <a:pPr>
              <a:spcBef>
                <a:spcPts val="600"/>
              </a:spcBef>
            </a:pPr>
            <a:r>
              <a:rPr lang="es-ES" sz="2000" b="1"/>
              <a:t>Lucifer a devenit Satan, acuzatorul (Apoc. 12:10; Iov 1:6, 9-10). El a respins toate chemările iubitoare ale lui Dumnezeu de a-și schimba atitudinea.</a:t>
            </a:r>
            <a:endParaRPr lang="es-ES" sz="2000" b="1" dirty="0"/>
          </a:p>
        </p:txBody>
      </p:sp>
      <p:sp>
        <p:nvSpPr>
          <p:cNvPr id="11" name="CuadroTexto 10">
            <a:extLst>
              <a:ext uri="{FF2B5EF4-FFF2-40B4-BE49-F238E27FC236}">
                <a16:creationId xmlns:a16="http://schemas.microsoft.com/office/drawing/2014/main" id="{BA1DA002-89D6-5038-2506-9CA02A5AAE19}"/>
              </a:ext>
            </a:extLst>
          </p:cNvPr>
          <p:cNvSpPr txBox="1"/>
          <p:nvPr/>
        </p:nvSpPr>
        <p:spPr>
          <a:xfrm>
            <a:off x="3599848" y="5479019"/>
            <a:ext cx="8392126" cy="1323439"/>
          </a:xfrm>
          <a:prstGeom prst="rect">
            <a:avLst/>
          </a:prstGeom>
          <a:noFill/>
        </p:spPr>
        <p:txBody>
          <a:bodyPr wrap="square">
            <a:spAutoFit/>
          </a:bodyPr>
          <a:lstStyle/>
          <a:p>
            <a:pPr>
              <a:spcBef>
                <a:spcPts val="600"/>
              </a:spcBef>
            </a:pPr>
            <a:r>
              <a:rPr lang="es-ES" sz="2000" b="1"/>
              <a:t>Astăzi războiul continuă. Satana este încă activ. El încearcă să </a:t>
            </a:r>
            <a:r>
              <a:rPr lang="ro-RO" sz="2000" b="1"/>
              <a:t>a</a:t>
            </a:r>
            <a:r>
              <a:rPr lang="es-ES" sz="2000" b="1"/>
              <a:t>tragă fiecare persoană să se răzvrătească împotriva lui Dumnezeu. Există doar două laturi. Cei care vor să asculte de Legea lui Dumnezeu sau cei care o resping. Decizia este a noastră (Deut. 30:11, 16, 19; Ios. 24:15).</a:t>
            </a:r>
            <a:endParaRPr lang="es-ES" sz="2000" b="1" dirty="0"/>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475924" y="1422907"/>
            <a:ext cx="10517154" cy="4832092"/>
          </a:xfrm>
          <a:prstGeom prst="rect">
            <a:avLst/>
          </a:prstGeom>
          <a:noFill/>
        </p:spPr>
        <p:txBody>
          <a:bodyPr wrap="square">
            <a:spAutoFit/>
          </a:bodyPr>
          <a:lstStyle/>
          <a:p>
            <a:pPr>
              <a:spcBef>
                <a:spcPts val="600"/>
              </a:spcBef>
            </a:pPr>
            <a:r>
              <a:rPr lang="es-ES" sz="2800" b="1">
                <a:latin typeface="Constantia" panose="02030602050306030303" pitchFamily="18" charset="0"/>
              </a:rPr>
              <a:t>“Marele Dumnezeu ar fi putut să-l arunce imediat din cer pe acest arhiamăgitor, dar nu acesta era scopul Său. El dorea să le dea îngerilor răzvrătiți o posibilitate egală de a-și măsura puterea cu Fiul Său și îngerii Lui credincioși. În lupta aceasta, fiecare înger urma să aleagă de partea cui vrea să se afle, iar faptul acesta trebuia să fie vizibil. […] Dacă Dumnezeu Și-ar fi exercitat puterea pentru a-l pedepsi pe acest cap al răzvrătirii, îngerii neloiali nu s-ar fi manifestat în mod deschis. De aceea, Dumnezeu a ales o altă cale, pentru că voia să-Și arate cu claritate dreptatea și judecata înaintea întregii oștiri îngerești.”</a:t>
            </a:r>
            <a:endParaRPr lang="es-ES"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8623485" y="6395085"/>
            <a:ext cx="3456267" cy="338554"/>
          </a:xfrm>
          <a:prstGeom prst="rect">
            <a:avLst/>
          </a:prstGeom>
          <a:noFill/>
        </p:spPr>
        <p:txBody>
          <a:bodyPr wrap="none" rtlCol="0">
            <a:spAutoFit/>
          </a:bodyPr>
          <a:lstStyle/>
          <a:p>
            <a:pPr algn="r"/>
            <a:r>
              <a:rPr lang="es-ES" sz="1600" b="1" dirty="0"/>
              <a:t>E. G. W</a:t>
            </a:r>
            <a:r>
              <a:rPr lang="es-ES" sz="1600" b="1"/>
              <a:t>. (</a:t>
            </a:r>
            <a:r>
              <a:rPr lang="ro-RO" sz="1600" b="1"/>
              <a:t>Istoria mântuirii</a:t>
            </a:r>
            <a:r>
              <a:rPr lang="es-ES" sz="1600" b="1"/>
              <a:t>, p</a:t>
            </a:r>
            <a:r>
              <a:rPr lang="ro-RO" sz="1600" b="1"/>
              <a:t>a</a:t>
            </a:r>
            <a:r>
              <a:rPr lang="es-ES" sz="1600" b="1"/>
              <a:t>g. </a:t>
            </a:r>
            <a:r>
              <a:rPr lang="ro-RO" sz="1600" b="1"/>
              <a:t>13,</a:t>
            </a:r>
            <a:r>
              <a:rPr lang="es-ES" sz="1600" b="1"/>
              <a:t>17</a:t>
            </a:r>
            <a:r>
              <a:rPr lang="es-ES" sz="1600" b="1" dirty="0"/>
              <a:t>)</a:t>
            </a: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0"/>
            <a:ext cx="10074441" cy="769441"/>
          </a:xfrm>
          <a:prstGeom prst="rect">
            <a:avLst/>
          </a:prstGeom>
          <a:noFill/>
        </p:spPr>
        <p:txBody>
          <a:bodyPr wrap="square">
            <a:spAutoFit/>
          </a:bodyPr>
          <a:lstStyle/>
          <a:p>
            <a:pPr algn="ctr"/>
            <a:r>
              <a:rPr lang="ro-RO" sz="4400" b="1" spc="30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REBELIUNEA DE PE PĂMÂNT</a:t>
            </a:r>
            <a:endParaRPr lang="es-ES"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endParaRPr>
          </a:p>
        </p:txBody>
      </p:sp>
      <p:sp>
        <p:nvSpPr>
          <p:cNvPr id="4" name="CuadroTexto 3">
            <a:extLst>
              <a:ext uri="{FF2B5EF4-FFF2-40B4-BE49-F238E27FC236}">
                <a16:creationId xmlns:a16="http://schemas.microsoft.com/office/drawing/2014/main" id="{7C96F50E-F20A-A8D5-FC38-2F6C20C4EBC9}"/>
              </a:ext>
            </a:extLst>
          </p:cNvPr>
          <p:cNvSpPr txBox="1"/>
          <p:nvPr/>
        </p:nvSpPr>
        <p:spPr>
          <a:xfrm>
            <a:off x="2549440" y="609092"/>
            <a:ext cx="9210675" cy="646331"/>
          </a:xfrm>
          <a:prstGeom prst="rect">
            <a:avLst/>
          </a:prstGeom>
          <a:noFill/>
        </p:spPr>
        <p:txBody>
          <a:bodyPr wrap="square">
            <a:spAutoFit/>
          </a:bodyPr>
          <a:lstStyle/>
          <a:p>
            <a:pPr algn="ctr"/>
            <a:r>
              <a:rPr lang="es-ES" b="1">
                <a:solidFill>
                  <a:schemeClr val="accent1">
                    <a:lumMod val="50000"/>
                  </a:schemeClr>
                </a:solidFill>
                <a:latin typeface="Comic Sans MS" panose="030F0702030302020204" pitchFamily="66" charset="0"/>
              </a:rPr>
              <a:t>“Și Domnul Dumnezeu a zis: „Cine ți-a spus că ești gol? Nu cumva ai mâncat din pomul din care îți poruncisem să nu mănânci?” </a:t>
            </a:r>
            <a:r>
              <a:rPr lang="es-ES" sz="1400" b="1">
                <a:solidFill>
                  <a:schemeClr val="accent1">
                    <a:lumMod val="50000"/>
                  </a:schemeClr>
                </a:solidFill>
                <a:latin typeface="Comic Sans MS" panose="030F0702030302020204" pitchFamily="66" charset="0"/>
              </a:rPr>
              <a:t>(G</a:t>
            </a:r>
            <a:r>
              <a:rPr lang="ro-RO" sz="1400" b="1">
                <a:solidFill>
                  <a:schemeClr val="accent1">
                    <a:lumMod val="50000"/>
                  </a:schemeClr>
                </a:solidFill>
                <a:latin typeface="Comic Sans MS" panose="030F0702030302020204" pitchFamily="66" charset="0"/>
              </a:rPr>
              <a:t>eneza</a:t>
            </a:r>
            <a:r>
              <a:rPr lang="es-ES" sz="1400" b="1">
                <a:solidFill>
                  <a:schemeClr val="accent1">
                    <a:lumMod val="50000"/>
                  </a:schemeClr>
                </a:solidFill>
                <a:latin typeface="Comic Sans MS" panose="030F0702030302020204" pitchFamily="66" charset="0"/>
              </a:rPr>
              <a:t> </a:t>
            </a:r>
            <a:r>
              <a:rPr lang="es-ES" sz="1400" b="1" dirty="0">
                <a:solidFill>
                  <a:schemeClr val="accent1">
                    <a:lumMod val="50000"/>
                  </a:schemeClr>
                </a:solidFill>
                <a:latin typeface="Comic Sans MS" panose="030F0702030302020204" pitchFamily="66" charset="0"/>
              </a:rPr>
              <a:t>3:11)</a:t>
            </a:r>
          </a:p>
        </p:txBody>
      </p:sp>
      <p:sp>
        <p:nvSpPr>
          <p:cNvPr id="5" name="CuadroTexto 4">
            <a:extLst>
              <a:ext uri="{FF2B5EF4-FFF2-40B4-BE49-F238E27FC236}">
                <a16:creationId xmlns:a16="http://schemas.microsoft.com/office/drawing/2014/main" id="{7D80EB75-2C0E-1DA1-9355-9BFEA36E873C}"/>
              </a:ext>
            </a:extLst>
          </p:cNvPr>
          <p:cNvSpPr txBox="1"/>
          <p:nvPr/>
        </p:nvSpPr>
        <p:spPr>
          <a:xfrm>
            <a:off x="202403" y="1294328"/>
            <a:ext cx="7825065" cy="1015663"/>
          </a:xfrm>
          <a:prstGeom prst="rect">
            <a:avLst/>
          </a:prstGeom>
          <a:noFill/>
        </p:spPr>
        <p:txBody>
          <a:bodyPr wrap="square" rtlCol="0">
            <a:spAutoFit/>
          </a:bodyPr>
          <a:lstStyle/>
          <a:p>
            <a:pPr>
              <a:spcBef>
                <a:spcPts val="600"/>
              </a:spcBef>
            </a:pPr>
            <a:r>
              <a:rPr lang="es-ES" sz="2000" b="1"/>
              <a:t>Dumnezeu a creat îngerii într-un mediu fără păcat, perfect. La fel, Dumnezeu a creat omenirea într-un mediu perfect, liber de păcat (Geneza 1:31).</a:t>
            </a:r>
            <a:endParaRPr lang="es-ES" sz="2000" b="1" dirty="0"/>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3" y="3608370"/>
            <a:ext cx="1915155" cy="177391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59530" y="3545788"/>
            <a:ext cx="6826718" cy="1938992"/>
          </a:xfrm>
          <a:prstGeom prst="rect">
            <a:avLst/>
          </a:prstGeom>
          <a:noFill/>
        </p:spPr>
        <p:txBody>
          <a:bodyPr wrap="square">
            <a:spAutoFit/>
          </a:bodyPr>
          <a:lstStyle/>
          <a:p>
            <a:pPr>
              <a:spcBef>
                <a:spcPts val="600"/>
              </a:spcBef>
            </a:pPr>
            <a:r>
              <a:rPr lang="es-ES" sz="2000" b="1"/>
              <a:t>Acesta era singurul punct în care Satana îi putea face să se îndoiască. În mod viclean, și-a atins scopul. Adam și Eva s-au îndoit de Dumnezeu, </a:t>
            </a:r>
            <a:r>
              <a:rPr lang="ro-RO" sz="2000" b="1"/>
              <a:t>I-au fost</a:t>
            </a:r>
            <a:r>
              <a:rPr lang="es-ES" sz="2000" b="1"/>
              <a:t> neascult</a:t>
            </a:r>
            <a:r>
              <a:rPr lang="ro-RO" sz="2000" b="1"/>
              <a:t>ători</a:t>
            </a:r>
            <a:r>
              <a:rPr lang="es-ES" sz="2000" b="1"/>
              <a:t> și s-au îndepărtat de izvorul vieții (Geneza 3:6, 9-13, 19). Adam a deschis ușa</a:t>
            </a:r>
            <a:r>
              <a:rPr lang="ro-RO" sz="2000" b="1"/>
              <a:t> ca</a:t>
            </a:r>
            <a:r>
              <a:rPr lang="es-ES" sz="2000" b="1"/>
              <a:t> păcatului să intre și astfel moartea a trecut la toți oamenii (Romani 5:12).</a:t>
            </a:r>
            <a:endParaRPr lang="es-ES" sz="2000" b="1" dirty="0"/>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40959"/>
            <a:ext cx="8884115" cy="707886"/>
          </a:xfrm>
          <a:prstGeom prst="rect">
            <a:avLst/>
          </a:prstGeom>
          <a:noFill/>
        </p:spPr>
        <p:txBody>
          <a:bodyPr wrap="square">
            <a:spAutoFit/>
          </a:bodyPr>
          <a:lstStyle/>
          <a:p>
            <a:pPr>
              <a:spcBef>
                <a:spcPts val="600"/>
              </a:spcBef>
            </a:pPr>
            <a:r>
              <a:rPr lang="es-ES" sz="2000" b="1"/>
              <a:t>De atunci, trăim într-o lume marcată de durere, boală și moarte. Plătim cu toții pentru păcatul lui Adam?</a:t>
            </a:r>
            <a:endParaRPr lang="es-ES" sz="2000" b="1" dirty="0"/>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202402" y="2266170"/>
            <a:ext cx="7921319" cy="1323439"/>
          </a:xfrm>
          <a:prstGeom prst="rect">
            <a:avLst/>
          </a:prstGeom>
          <a:noFill/>
        </p:spPr>
        <p:txBody>
          <a:bodyPr wrap="square">
            <a:spAutoFit/>
          </a:bodyPr>
          <a:lstStyle/>
          <a:p>
            <a:pPr>
              <a:spcBef>
                <a:spcPts val="600"/>
              </a:spcBef>
            </a:pPr>
            <a:r>
              <a:rPr lang="es-ES" sz="2000" b="1"/>
              <a:t>Așa cum sa întâmplat cu îngerii, și Dumnezeu ne-a creat cu puterea de a alege liber. Pentru ca Adam și Eva să poată exercita această libertate, el le-a dat un ordin simplu: „să nu mâncați din pomul cunoașterii binelui și a răului” (Geneza 2:17).</a:t>
            </a:r>
            <a:endParaRPr lang="es-ES" sz="2000" b="1" dirty="0"/>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05025"/>
            <a:ext cx="8864865" cy="707886"/>
          </a:xfrm>
          <a:prstGeom prst="rect">
            <a:avLst/>
          </a:prstGeom>
          <a:noFill/>
        </p:spPr>
        <p:txBody>
          <a:bodyPr wrap="square">
            <a:spAutoFit/>
          </a:bodyPr>
          <a:lstStyle/>
          <a:p>
            <a:pPr>
              <a:spcBef>
                <a:spcPts val="600"/>
              </a:spcBef>
            </a:pPr>
            <a:r>
              <a:rPr lang="es-ES" sz="2000" b="1"/>
              <a:t>Fiecare plătim pentru păcatul nostru: „căci toți au păcătuit și sunt lipsiți de slava lui Dumnezeu” (Romani 3:23).</a:t>
            </a:r>
            <a:endParaRPr lang="es-ES" sz="2000" b="1" dirty="0"/>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69441"/>
          </a:xfrm>
          <a:prstGeom prst="rect">
            <a:avLst/>
          </a:prstGeom>
          <a:noFill/>
        </p:spPr>
        <p:txBody>
          <a:bodyPr wrap="square">
            <a:spAutoFit/>
          </a:bodyPr>
          <a:lstStyle/>
          <a:p>
            <a:pPr algn="ctr"/>
            <a:r>
              <a:rPr lang="ro-RO" sz="4400" b="1" spc="5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DRAGOSTEA </a:t>
            </a:r>
            <a:r>
              <a:rPr lang="es-ES" sz="4400" b="1" spc="5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CONTRATAC</a:t>
            </a:r>
            <a:r>
              <a:rPr lang="ro-RO" sz="4400" b="1" spc="5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Ă</a:t>
            </a:r>
            <a:endPar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647997"/>
            <a:ext cx="10648950" cy="646331"/>
          </a:xfrm>
          <a:prstGeom prst="rect">
            <a:avLst/>
          </a:prstGeom>
          <a:noFill/>
        </p:spPr>
        <p:txBody>
          <a:bodyPr wrap="square">
            <a:spAutoFit/>
          </a:bodyPr>
          <a:lstStyle/>
          <a:p>
            <a:pPr algn="ctr"/>
            <a:r>
              <a:rPr lang="es-ES" b="1">
                <a:solidFill>
                  <a:srgbClr val="D2ECB6"/>
                </a:solidFill>
                <a:effectLst>
                  <a:outerShdw blurRad="38100" dist="38100" dir="2700000" algn="tl">
                    <a:srgbClr val="000000">
                      <a:alpha val="43137"/>
                    </a:srgbClr>
                  </a:outerShdw>
                </a:effectLst>
                <a:latin typeface="Comic Sans MS" panose="030F0702030302020204" pitchFamily="66" charset="0"/>
              </a:rPr>
              <a:t>“Și dragostea stă nu în faptul că noi am iubit pe Dumnezeu, ci în faptul că El ne-a iubit pe noi și a trimis pe Fiul Său ca jertfă de ispășire pentru păcatele noastre.” </a:t>
            </a:r>
            <a:r>
              <a:rPr lang="es-ES" sz="1400" b="1">
                <a:solidFill>
                  <a:srgbClr val="D2ECB6"/>
                </a:solidFill>
                <a:effectLst>
                  <a:outerShdw blurRad="38100" dist="38100" dir="2700000" algn="tl">
                    <a:srgbClr val="000000">
                      <a:alpha val="43137"/>
                    </a:srgbClr>
                  </a:outerShdw>
                </a:effectLst>
                <a:latin typeface="Comic Sans MS" panose="030F0702030302020204" pitchFamily="66" charset="0"/>
              </a:rPr>
              <a:t>(1</a:t>
            </a:r>
            <a:r>
              <a:rPr lang="ro-RO" sz="1400" b="1">
                <a:solidFill>
                  <a:srgbClr val="D2ECB6"/>
                </a:solidFill>
                <a:effectLst>
                  <a:outerShdw blurRad="38100" dist="38100" dir="2700000" algn="tl">
                    <a:srgbClr val="000000">
                      <a:alpha val="43137"/>
                    </a:srgbClr>
                  </a:outerShdw>
                </a:effectLst>
                <a:latin typeface="Comic Sans MS" panose="030F0702030302020204" pitchFamily="66" charset="0"/>
              </a:rPr>
              <a:t>Ioan</a:t>
            </a:r>
            <a:r>
              <a:rPr lang="es-ES" sz="1400" b="1">
                <a:solidFill>
                  <a:srgbClr val="D2ECB6"/>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4:10)</a:t>
            </a:r>
          </a:p>
        </p:txBody>
      </p:sp>
      <p:sp>
        <p:nvSpPr>
          <p:cNvPr id="2" name="CuadroTexto 1">
            <a:extLst>
              <a:ext uri="{FF2B5EF4-FFF2-40B4-BE49-F238E27FC236}">
                <a16:creationId xmlns:a16="http://schemas.microsoft.com/office/drawing/2014/main" id="{5A333EEA-E7F8-521C-F7E2-12526677AE0A}"/>
              </a:ext>
            </a:extLst>
          </p:cNvPr>
          <p:cNvSpPr txBox="1"/>
          <p:nvPr/>
        </p:nvSpPr>
        <p:spPr>
          <a:xfrm>
            <a:off x="3291840" y="1381462"/>
            <a:ext cx="8797491" cy="707886"/>
          </a:xfrm>
          <a:prstGeom prst="rect">
            <a:avLst/>
          </a:prstGeom>
          <a:noFill/>
        </p:spPr>
        <p:txBody>
          <a:bodyPr wrap="square" rtlCol="0">
            <a:spAutoFit/>
          </a:bodyPr>
          <a:lstStyle/>
          <a:p>
            <a:pPr>
              <a:spcBef>
                <a:spcPts val="600"/>
              </a:spcBef>
            </a:pPr>
            <a:r>
              <a:rPr lang="es-ES" sz="2000" b="1"/>
              <a:t>Chiar înainte de a anunța consecințele neascultării, Dumnezeu le-a comunicat lui Adam și Evei că există un plan pentru mântuirea lor (Geneza 3:15).</a:t>
            </a:r>
            <a:endParaRPr lang="es-ES" sz="2000" b="1" dirty="0"/>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2213" y="1157420"/>
            <a:ext cx="2825818" cy="275516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76811"/>
            <a:ext cx="5513627" cy="1323439"/>
          </a:xfrm>
          <a:prstGeom prst="rect">
            <a:avLst/>
          </a:prstGeom>
          <a:noFill/>
        </p:spPr>
        <p:txBody>
          <a:bodyPr wrap="square">
            <a:spAutoFit/>
          </a:bodyPr>
          <a:lstStyle/>
          <a:p>
            <a:pPr>
              <a:spcBef>
                <a:spcPts val="600"/>
              </a:spcBef>
            </a:pPr>
            <a:r>
              <a:rPr lang="es-ES" sz="2000" b="1"/>
              <a:t>Nu există nimic în noi care să ne facă vrednici de iubirea lui Dumnezeu. Cu toate acestea, cu fiecare picătură de sânge pe care Isus a vărsat-o la Calvar, Dumnezeu ne spune: „Te iubesc”.</a:t>
            </a:r>
            <a:endParaRPr lang="es-ES" sz="2000" b="1" dirty="0"/>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88414" y="3017935"/>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845459"/>
            <a:ext cx="3703320" cy="1631216"/>
          </a:xfrm>
          <a:prstGeom prst="rect">
            <a:avLst/>
          </a:prstGeom>
          <a:noFill/>
        </p:spPr>
        <p:txBody>
          <a:bodyPr wrap="square">
            <a:spAutoFit/>
          </a:bodyPr>
          <a:lstStyle/>
          <a:p>
            <a:pPr>
              <a:spcBef>
                <a:spcPts val="600"/>
              </a:spcBef>
            </a:pPr>
            <a:r>
              <a:rPr lang="es-ES" sz="2000" b="1"/>
              <a:t>Moartea nu trebuia să fie destinul etern pentru păcătos. Isus și-a arătat dragostea plătind prețul păcatului cu viața sa (Romani 5:8).</a:t>
            </a:r>
            <a:endParaRPr lang="es-ES" sz="2000" b="1" dirty="0"/>
          </a:p>
        </p:txBody>
      </p:sp>
      <p:sp>
        <p:nvSpPr>
          <p:cNvPr id="6" name="CuadroTexto 5">
            <a:extLst>
              <a:ext uri="{FF2B5EF4-FFF2-40B4-BE49-F238E27FC236}">
                <a16:creationId xmlns:a16="http://schemas.microsoft.com/office/drawing/2014/main" id="{52698689-3B2D-C509-4590-6E6BBF2D2E9F}"/>
              </a:ext>
            </a:extLst>
          </p:cNvPr>
          <p:cNvSpPr txBox="1"/>
          <p:nvPr/>
        </p:nvSpPr>
        <p:spPr>
          <a:xfrm>
            <a:off x="3291839" y="2060773"/>
            <a:ext cx="8713271" cy="1015663"/>
          </a:xfrm>
          <a:prstGeom prst="rect">
            <a:avLst/>
          </a:prstGeom>
          <a:noFill/>
        </p:spPr>
        <p:txBody>
          <a:bodyPr wrap="square">
            <a:spAutoFit/>
          </a:bodyPr>
          <a:lstStyle/>
          <a:p>
            <a:pPr>
              <a:spcBef>
                <a:spcPts val="600"/>
              </a:spcBef>
            </a:pPr>
            <a:r>
              <a:rPr lang="es-ES" sz="2000" b="1"/>
              <a:t>Umanitatea se despărțise în mod voluntar de Creator. Dar departe de a-și abandona copiii nerecunoscători, Dumnezeu și-a revelat adevăratul său caracter iubindu-i </a:t>
            </a:r>
            <a:r>
              <a:rPr lang="ro-RO" sz="2000" b="1"/>
              <a:t>mai presus de imaginabil </a:t>
            </a:r>
            <a:r>
              <a:rPr lang="es-ES" sz="2000" b="1"/>
              <a:t>(Ioan 3:16).</a:t>
            </a:r>
            <a:endParaRPr lang="es-ES" sz="2000" b="1" dirty="0"/>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00110"/>
          </a:xfrm>
          <a:prstGeom prst="rect">
            <a:avLst/>
          </a:prstGeom>
          <a:noFill/>
        </p:spPr>
        <p:txBody>
          <a:bodyPr wrap="square" rtlCol="0">
            <a:spAutoFit/>
          </a:bodyPr>
          <a:lstStyle/>
          <a:p>
            <a:pPr algn="ctr">
              <a:spcBef>
                <a:spcPts val="600"/>
              </a:spcBef>
            </a:pPr>
            <a:r>
              <a:rPr lang="ro-RO" sz="2000" b="1"/>
              <a:t>Cum ne-a demonstrat Isus dragostea</a:t>
            </a:r>
            <a:r>
              <a:rPr lang="es-ES" sz="2000" b="1"/>
              <a:t>?</a:t>
            </a:r>
            <a:endParaRPr lang="es-ES" sz="2000" b="1" dirty="0"/>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4062833367"/>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69441"/>
          </a:xfrm>
          <a:prstGeom prst="rect">
            <a:avLst/>
          </a:prstGeom>
          <a:noFill/>
        </p:spPr>
        <p:txBody>
          <a:bodyPr wrap="square">
            <a:spAutoFit/>
          </a:bodyPr>
          <a:lstStyle/>
          <a:p>
            <a:pPr algn="ctr"/>
            <a:r>
              <a:rPr lang="ro-RO" sz="4400" b="1" spc="5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DRAGOSTEA </a:t>
            </a:r>
            <a:r>
              <a:rPr lang="es-ES" sz="4400" b="1" spc="5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CONTRATAC</a:t>
            </a:r>
            <a:r>
              <a:rPr lang="ro-RO" sz="4400" b="1" spc="5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Ă</a:t>
            </a:r>
            <a:endPar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647997"/>
            <a:ext cx="10648950" cy="646331"/>
          </a:xfrm>
          <a:prstGeom prst="rect">
            <a:avLst/>
          </a:prstGeom>
          <a:noFill/>
        </p:spPr>
        <p:txBody>
          <a:bodyPr wrap="square">
            <a:spAutoFit/>
          </a:bodyPr>
          <a:lstStyle/>
          <a:p>
            <a:pPr algn="ctr"/>
            <a:r>
              <a:rPr lang="es-ES" b="1">
                <a:solidFill>
                  <a:srgbClr val="D2ECB6"/>
                </a:solidFill>
                <a:effectLst>
                  <a:outerShdw blurRad="38100" dist="38100" dir="2700000" algn="tl">
                    <a:srgbClr val="000000">
                      <a:alpha val="43137"/>
                    </a:srgbClr>
                  </a:outerShdw>
                </a:effectLst>
                <a:latin typeface="Comic Sans MS" panose="030F0702030302020204" pitchFamily="66" charset="0"/>
              </a:rPr>
              <a:t>“Și dragostea stă nu în faptul că noi am iubit pe Dumnezeu, ci în faptul că El ne-a iubit pe noi și a trimis pe Fiul Său ca jertfă de ispășire pentru păcatele noastre.” </a:t>
            </a:r>
            <a:r>
              <a:rPr lang="es-ES" sz="1400" b="1">
                <a:solidFill>
                  <a:srgbClr val="D2ECB6"/>
                </a:solidFill>
                <a:effectLst>
                  <a:outerShdw blurRad="38100" dist="38100" dir="2700000" algn="tl">
                    <a:srgbClr val="000000">
                      <a:alpha val="43137"/>
                    </a:srgbClr>
                  </a:outerShdw>
                </a:effectLst>
                <a:latin typeface="Comic Sans MS" panose="030F0702030302020204" pitchFamily="66" charset="0"/>
              </a:rPr>
              <a:t>(1</a:t>
            </a:r>
            <a:r>
              <a:rPr lang="ro-RO" sz="1400" b="1">
                <a:solidFill>
                  <a:srgbClr val="D2ECB6"/>
                </a:solidFill>
                <a:effectLst>
                  <a:outerShdw blurRad="38100" dist="38100" dir="2700000" algn="tl">
                    <a:srgbClr val="000000">
                      <a:alpha val="43137"/>
                    </a:srgbClr>
                  </a:outerShdw>
                </a:effectLst>
                <a:latin typeface="Comic Sans MS" panose="030F0702030302020204" pitchFamily="66" charset="0"/>
              </a:rPr>
              <a:t>Ioan</a:t>
            </a:r>
            <a:r>
              <a:rPr lang="es-ES" sz="1400" b="1">
                <a:solidFill>
                  <a:srgbClr val="D2ECB6"/>
                </a:solidFill>
                <a:effectLst>
                  <a:outerShdw blurRad="38100" dist="38100" dir="2700000" algn="tl">
                    <a:srgbClr val="000000">
                      <a:alpha val="43137"/>
                    </a:srgbClr>
                  </a:outerShdw>
                </a:effectLst>
                <a:latin typeface="Comic Sans MS" panose="030F0702030302020204" pitchFamily="66" charset="0"/>
              </a:rPr>
              <a:t> 4:10)</a:t>
            </a:r>
            <a:endPar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951</TotalTime>
  <Words>1580</Words>
  <Application>Microsoft Office PowerPoint</Application>
  <PresentationFormat>Panorámica</PresentationFormat>
  <Paragraphs>63</Paragraphs>
  <Slides>11</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78</cp:revision>
  <dcterms:created xsi:type="dcterms:W3CDTF">2024-03-24T10:47:51Z</dcterms:created>
  <dcterms:modified xsi:type="dcterms:W3CDTF">2024-04-05T06:01:34Z</dcterms:modified>
</cp:coreProperties>
</file>