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82" r:id="rId3"/>
    <p:sldId id="272" r:id="rId4"/>
    <p:sldId id="257" r:id="rId5"/>
    <p:sldId id="258" r:id="rId6"/>
    <p:sldId id="276" r:id="rId7"/>
    <p:sldId id="277" r:id="rId8"/>
    <p:sldId id="260" r:id="rId9"/>
    <p:sldId id="284" r:id="rId10"/>
    <p:sldId id="262" r:id="rId11"/>
    <p:sldId id="285" r:id="rId12"/>
    <p:sldId id="263" r:id="rId13"/>
    <p:sldId id="264" r:id="rId14"/>
    <p:sldId id="27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61FF"/>
    <a:srgbClr val="580080"/>
    <a:srgbClr val="6561FF"/>
    <a:srgbClr val="04008B"/>
    <a:srgbClr val="00B10A"/>
    <a:srgbClr val="61C7FF"/>
    <a:srgbClr val="006097"/>
    <a:srgbClr val="69FFD4"/>
    <a:srgbClr val="00A576"/>
    <a:srgbClr val="57F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ata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image" Target="../media/image35.jpe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ro-RO" sz="2000" b="1">
              <a:effectLst>
                <a:outerShdw blurRad="38100" dist="38100" dir="2700000" algn="tl">
                  <a:srgbClr val="000000">
                    <a:alpha val="43137"/>
                  </a:srgbClr>
                </a:outerShdw>
              </a:effectLst>
            </a:rPr>
            <a:t>Perioada de persecuție este anunțată în trei modalități diferite</a:t>
          </a:r>
          <a:endParaRPr lang="es-ES" sz="2000" b="1" dirty="0">
            <a:effectLst>
              <a:outerShdw blurRad="38100" dist="38100" dir="2700000" algn="tl">
                <a:srgbClr val="000000">
                  <a:alpha val="43137"/>
                </a:srgbClr>
              </a:outerShdw>
            </a:effectLst>
          </a:endParaRP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es-ES" sz="2000" b="1"/>
            <a:t>“</a:t>
          </a:r>
          <a:r>
            <a:rPr lang="ro-RO" sz="2000" b="1"/>
            <a:t>o vreme două vremi și o jumătate de vreme</a:t>
          </a:r>
          <a:r>
            <a:rPr lang="es-ES" sz="2000" b="1"/>
            <a:t>”</a:t>
          </a:r>
          <a:br>
            <a:rPr lang="es-ES" sz="2000" b="1" dirty="0"/>
          </a:br>
          <a:r>
            <a:rPr lang="es-ES" sz="2000" b="1" dirty="0"/>
            <a:t>(Dan. 7:25; 12:7; Ap.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es-ES" sz="2000" b="1"/>
            <a:t>1.260 </a:t>
          </a:r>
          <a:r>
            <a:rPr lang="ro-RO" sz="2000" b="1"/>
            <a:t>de zile </a:t>
          </a:r>
          <a:r>
            <a:rPr lang="es-ES" sz="2000" b="1"/>
            <a:t>(</a:t>
          </a:r>
          <a:r>
            <a:rPr lang="es-ES" sz="2000" b="1" dirty="0"/>
            <a:t>Ap. 11:3;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es-ES" sz="2000" b="1"/>
            <a:t>42 </a:t>
          </a:r>
          <a:r>
            <a:rPr lang="ro-RO" sz="2000" b="1"/>
            <a:t>luni</a:t>
          </a:r>
          <a:r>
            <a:rPr lang="es-ES" sz="2000" b="1"/>
            <a:t> </a:t>
          </a:r>
          <a:r>
            <a:rPr lang="es-ES" sz="2000" b="1" dirty="0"/>
            <a:t>(Ap. 11:2;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custLinFactNeighborY="22220"/>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a:effectLst>
                <a:outerShdw blurRad="38100" dist="38100" dir="2700000" algn="tl">
                  <a:srgbClr val="000000">
                    <a:alpha val="43137"/>
                  </a:srgbClr>
                </a:outerShdw>
              </a:effectLst>
            </a:rPr>
            <a:t>42 </a:t>
          </a:r>
          <a:r>
            <a:rPr lang="ro-RO" sz="1800" b="1">
              <a:effectLst>
                <a:outerShdw blurRad="38100" dist="38100" dir="2700000" algn="tl">
                  <a:srgbClr val="000000">
                    <a:alpha val="43137"/>
                  </a:srgbClr>
                </a:outerShdw>
              </a:effectLst>
            </a:rPr>
            <a:t>zluni</a:t>
          </a:r>
          <a:endParaRPr lang="es-ES" sz="1800" b="1">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a:effectLst>
                <a:outerShdw blurRad="38100" dist="38100" dir="2700000" algn="tl">
                  <a:srgbClr val="000000">
                    <a:alpha val="43137"/>
                  </a:srgbClr>
                </a:outerShdw>
              </a:effectLst>
            </a:rPr>
            <a:t>30 </a:t>
          </a:r>
          <a:r>
            <a:rPr lang="ro-RO" sz="1800" b="1">
              <a:effectLst>
                <a:outerShdw blurRad="38100" dist="38100" dir="2700000" algn="tl">
                  <a:srgbClr val="000000">
                    <a:alpha val="43137"/>
                  </a:srgbClr>
                </a:outerShdw>
              </a:effectLst>
            </a:rPr>
            <a:t>zile</a:t>
          </a:r>
          <a:endParaRPr lang="es-ES" sz="1800" b="1">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a:effectLst>
                <a:outerShdw blurRad="38100" dist="38100" dir="2700000" algn="tl">
                  <a:srgbClr val="000000">
                    <a:alpha val="43137"/>
                  </a:srgbClr>
                </a:outerShdw>
              </a:effectLst>
            </a:rPr>
            <a:t>1.260 </a:t>
          </a:r>
          <a:r>
            <a:rPr lang="ro-RO" sz="1800" b="1">
              <a:effectLst>
                <a:outerShdw blurRad="38100" dist="38100" dir="2700000" algn="tl">
                  <a:srgbClr val="000000">
                    <a:alpha val="43137"/>
                  </a:srgbClr>
                </a:outerShdw>
              </a:effectLst>
            </a:rPr>
            <a:t>zile</a:t>
          </a:r>
          <a:endParaRPr lang="es-ES" sz="1800" b="1">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es-ES" sz="1800" b="1"/>
            <a:t>1 </a:t>
          </a:r>
          <a:r>
            <a:rPr lang="ro-RO" sz="1800" b="1"/>
            <a:t>an</a:t>
          </a:r>
          <a:endParaRPr lang="es-ES" sz="18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800" b="1"/>
            <a:t>2 a</a:t>
          </a:r>
          <a:r>
            <a:rPr lang="ro-RO" sz="1800" b="1"/>
            <a:t>ni</a:t>
          </a:r>
          <a:endParaRPr lang="es-ES" sz="18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800" b="1"/>
            <a:t>½ a</a:t>
          </a:r>
          <a:r>
            <a:rPr lang="ro-RO" sz="1800" b="1"/>
            <a:t>n</a:t>
          </a:r>
          <a:endParaRPr lang="es-ES" sz="18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dgm:t>
        <a:bodyPr/>
        <a:lstStyle/>
        <a:p>
          <a:r>
            <a:rPr lang="es-ES" sz="1800" b="1"/>
            <a:t>3 ½ a</a:t>
          </a:r>
          <a:r>
            <a:rPr lang="ro-RO" sz="1800" b="1"/>
            <a:t>ni</a:t>
          </a:r>
          <a:endParaRPr lang="es-ES" sz="18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es-ES" sz="1600" b="1"/>
            <a:t>12 </a:t>
          </a:r>
          <a:r>
            <a:rPr lang="ro-RO" sz="1600" b="1"/>
            <a:t>luni</a:t>
          </a:r>
          <a:endParaRPr lang="es-ES" sz="1600" b="1" dirty="0"/>
        </a:p>
      </dgm:t>
    </dgm:pt>
    <dgm:pt modelId="{FD9F3B59-6FB9-4F15-9BD6-4D84F8E8A477}" type="parTrans" cxnId="{76A3AAEB-C39F-430E-850A-C50658286BBA}">
      <dgm:prSet/>
      <dgm:spPr/>
      <dgm:t>
        <a:bodyPr/>
        <a:lstStyle/>
        <a:p>
          <a:endParaRPr lang="es-ES" sz="1800" b="1"/>
        </a:p>
      </dgm:t>
    </dgm:pt>
    <dgm:pt modelId="{DE8876F1-398B-4729-BEC7-CC311B2EAC26}" type="sibTrans" cxnId="{76A3AAEB-C39F-430E-850A-C50658286BBA}">
      <dgm:prSet custT="1"/>
      <dgm:spPr/>
      <dgm:t>
        <a:bodyPr/>
        <a:lstStyle/>
        <a:p>
          <a:endParaRPr lang="es-ES" sz="1800" b="1"/>
        </a:p>
      </dgm:t>
    </dgm:pt>
    <dgm:pt modelId="{423AA7DC-8D00-4473-82B4-513A34268C93}">
      <dgm:prSet custT="1"/>
      <dgm:spPr/>
      <dgm:t>
        <a:bodyPr/>
        <a:lstStyle/>
        <a:p>
          <a:r>
            <a:rPr lang="es-ES" sz="1600" b="1"/>
            <a:t>24 </a:t>
          </a:r>
          <a:r>
            <a:rPr lang="ro-RO" sz="1600" b="1"/>
            <a:t>luni</a:t>
          </a:r>
          <a:endParaRPr lang="es-ES" sz="1600" b="1" dirty="0"/>
        </a:p>
      </dgm:t>
    </dgm:pt>
    <dgm:pt modelId="{E1A16415-D378-44B0-A6A4-9E8D081C7B82}" type="parTrans" cxnId="{F2393F95-4E1F-43D8-8722-E48379A1F4B6}">
      <dgm:prSet/>
      <dgm:spPr/>
      <dgm:t>
        <a:bodyPr/>
        <a:lstStyle/>
        <a:p>
          <a:endParaRPr lang="es-ES" sz="1800" b="1"/>
        </a:p>
      </dgm:t>
    </dgm:pt>
    <dgm:pt modelId="{0B56196D-5E79-4530-94C3-64063AF0F044}" type="sibTrans" cxnId="{F2393F95-4E1F-43D8-8722-E48379A1F4B6}">
      <dgm:prSet custT="1"/>
      <dgm:spPr/>
      <dgm:t>
        <a:bodyPr/>
        <a:lstStyle/>
        <a:p>
          <a:endParaRPr lang="es-ES" sz="1800" b="1"/>
        </a:p>
      </dgm:t>
    </dgm:pt>
    <dgm:pt modelId="{158A7D7A-2816-4D65-9362-819A53F6A7F9}">
      <dgm:prSet custT="1"/>
      <dgm:spPr/>
      <dgm:t>
        <a:bodyPr/>
        <a:lstStyle/>
        <a:p>
          <a:r>
            <a:rPr lang="es-ES" sz="1600" b="1"/>
            <a:t>6 </a:t>
          </a:r>
          <a:r>
            <a:rPr lang="ro-RO" sz="1600" b="1"/>
            <a:t>luni</a:t>
          </a:r>
          <a:endParaRPr lang="es-ES" sz="1600" b="1" dirty="0"/>
        </a:p>
      </dgm:t>
    </dgm:pt>
    <dgm:pt modelId="{B4345DA1-A186-4F12-A56F-0E1891DA050E}" type="parTrans" cxnId="{EBBEC150-29D4-4A18-B4DC-E76E701D0D8D}">
      <dgm:prSet/>
      <dgm:spPr/>
      <dgm:t>
        <a:bodyPr/>
        <a:lstStyle/>
        <a:p>
          <a:endParaRPr lang="es-ES" sz="1800" b="1"/>
        </a:p>
      </dgm:t>
    </dgm:pt>
    <dgm:pt modelId="{896222EC-7F77-4F1F-9D84-6113129FDEB0}" type="sibTrans" cxnId="{EBBEC150-29D4-4A18-B4DC-E76E701D0D8D}">
      <dgm:prSet custT="1"/>
      <dgm:spPr/>
      <dgm:t>
        <a:bodyPr/>
        <a:lstStyle/>
        <a:p>
          <a:endParaRPr lang="es-ES" sz="18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es-ES" sz="1600" b="1"/>
            <a:t>42 </a:t>
          </a:r>
          <a:r>
            <a:rPr lang="ro-RO" sz="1600" b="1"/>
            <a:t>luni</a:t>
          </a:r>
          <a:endParaRPr lang="es-ES" sz="1600" b="1" dirty="0"/>
        </a:p>
      </dgm:t>
    </dgm:pt>
    <dgm:pt modelId="{5719B7E5-77E8-4DCA-AD31-E0F34227078D}" type="parTrans" cxnId="{4190636C-BF41-4C37-92BB-C5D3E029CE28}">
      <dgm:prSet/>
      <dgm:spPr/>
      <dgm:t>
        <a:bodyPr/>
        <a:lstStyle/>
        <a:p>
          <a:endParaRPr lang="es-ES" sz="1800" b="1"/>
        </a:p>
      </dgm:t>
    </dgm:pt>
    <dgm:pt modelId="{4A1A62D5-0B25-44C9-876B-C5BA74711477}" type="sibTrans" cxnId="{4190636C-BF41-4C37-92BB-C5D3E029CE28}">
      <dgm:prSet/>
      <dgm:spPr/>
      <dgm:t>
        <a:bodyPr/>
        <a:lstStyle/>
        <a:p>
          <a:endParaRPr lang="es-ES" sz="18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es-ES" sz="1800" b="1">
              <a:effectLst>
                <a:outerShdw blurRad="38100" dist="38100" dir="2700000" algn="tl">
                  <a:srgbClr val="000000">
                    <a:alpha val="43137"/>
                  </a:srgbClr>
                </a:outerShdw>
              </a:effectLst>
            </a:rPr>
            <a:t>42 </a:t>
          </a:r>
          <a:r>
            <a:rPr lang="ro-RO" sz="1800" b="1">
              <a:effectLst>
                <a:outerShdw blurRad="38100" dist="38100" dir="2700000" algn="tl">
                  <a:srgbClr val="000000">
                    <a:alpha val="43137"/>
                  </a:srgbClr>
                </a:outerShdw>
              </a:effectLst>
            </a:rPr>
            <a:t>luni</a:t>
          </a:r>
          <a:endParaRPr lang="es-ES" sz="1800" b="1" dirty="0">
            <a:effectLst>
              <a:outerShdw blurRad="38100" dist="38100" dir="2700000" algn="tl">
                <a:srgbClr val="000000">
                  <a:alpha val="43137"/>
                </a:srgbClr>
              </a:outerShdw>
            </a:effectLst>
          </a:endParaRP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es-ES" sz="1800" b="1">
              <a:effectLst>
                <a:outerShdw blurRad="38100" dist="38100" dir="2700000" algn="tl">
                  <a:srgbClr val="000000">
                    <a:alpha val="43137"/>
                  </a:srgbClr>
                </a:outerShdw>
              </a:effectLst>
            </a:rPr>
            <a:t>30 </a:t>
          </a:r>
          <a:r>
            <a:rPr lang="ro-RO" sz="1800" b="1">
              <a:effectLst>
                <a:outerShdw blurRad="38100" dist="38100" dir="2700000" algn="tl">
                  <a:srgbClr val="000000">
                    <a:alpha val="43137"/>
                  </a:srgbClr>
                </a:outerShdw>
              </a:effectLst>
            </a:rPr>
            <a:t>zile</a:t>
          </a:r>
          <a:endParaRPr lang="es-ES" sz="1800" b="1">
            <a:effectLst>
              <a:outerShdw blurRad="38100" dist="38100" dir="2700000" algn="tl">
                <a:srgbClr val="000000">
                  <a:alpha val="43137"/>
                </a:srgbClr>
              </a:outerShdw>
            </a:effectLst>
          </a:endParaRP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es-ES" sz="1800" b="1">
              <a:effectLst>
                <a:outerShdw blurRad="38100" dist="38100" dir="2700000" algn="tl">
                  <a:srgbClr val="000000">
                    <a:alpha val="43137"/>
                  </a:srgbClr>
                </a:outerShdw>
              </a:effectLst>
            </a:rPr>
            <a:t>1.260 </a:t>
          </a:r>
          <a:r>
            <a:rPr lang="ro-RO" sz="1800" b="1">
              <a:effectLst>
                <a:outerShdw blurRad="38100" dist="38100" dir="2700000" algn="tl">
                  <a:srgbClr val="000000">
                    <a:alpha val="43137"/>
                  </a:srgbClr>
                </a:outerShdw>
              </a:effectLst>
            </a:rPr>
            <a:t>zile</a:t>
          </a:r>
          <a:endParaRPr lang="es-ES" sz="1800" b="1">
            <a:effectLst>
              <a:outerShdw blurRad="38100" dist="38100" dir="2700000" algn="tl">
                <a:srgbClr val="000000">
                  <a:alpha val="43137"/>
                </a:srgbClr>
              </a:outerShdw>
            </a:effectLst>
          </a:endParaRP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es-ES">
              <a:effectLst>
                <a:outerShdw blurRad="38100" dist="38100" dir="2700000" algn="tl">
                  <a:srgbClr val="000000">
                    <a:alpha val="43137"/>
                  </a:srgbClr>
                </a:outerShdw>
              </a:effectLst>
            </a:rPr>
            <a:t>A</a:t>
          </a:r>
          <a:r>
            <a:rPr lang="ro-RO">
              <a:effectLst>
                <a:outerShdw blurRad="38100" dist="38100" dir="2700000" algn="tl">
                  <a:srgbClr val="000000">
                    <a:alpha val="43137"/>
                  </a:srgbClr>
                </a:outerShdw>
              </a:effectLst>
            </a:rPr>
            <a:t>nul</a:t>
          </a:r>
          <a:r>
            <a:rPr lang="es-ES">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538</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es-ES">
              <a:effectLst>
                <a:outerShdw blurRad="38100" dist="38100" dir="2700000" algn="tl">
                  <a:srgbClr val="000000">
                    <a:alpha val="43137"/>
                  </a:srgbClr>
                </a:outerShdw>
              </a:effectLst>
            </a:rPr>
            <a:t>A</a:t>
          </a:r>
          <a:r>
            <a:rPr lang="ro-RO">
              <a:effectLst>
                <a:outerShdw blurRad="38100" dist="38100" dir="2700000" algn="tl">
                  <a:srgbClr val="000000">
                    <a:alpha val="43137"/>
                  </a:srgbClr>
                </a:outerShdw>
              </a:effectLst>
            </a:rPr>
            <a:t>nul</a:t>
          </a:r>
          <a:r>
            <a:rPr lang="es-ES">
              <a:effectLst>
                <a:outerShdw blurRad="38100" dist="38100" dir="2700000" algn="tl">
                  <a:srgbClr val="000000">
                    <a:alpha val="43137"/>
                  </a:srgbClr>
                </a:outerShdw>
              </a:effectLst>
            </a:rPr>
            <a:t> </a:t>
          </a:r>
          <a:r>
            <a:rPr lang="es-ES" dirty="0">
              <a:effectLst>
                <a:outerShdw blurRad="38100" dist="38100" dir="2700000" algn="tl">
                  <a:srgbClr val="000000">
                    <a:alpha val="43137"/>
                  </a:srgbClr>
                </a:outerShdw>
              </a:effectLst>
            </a:rPr>
            <a:t>1798</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ro-RO" sz="1800" b="1"/>
            <a:t>Biserica Romană a obținut puterea politică atunci când trei triburi care au îmbrățișat arianismul au fost învinse: heruli, vandali și ostrogoți.</a:t>
          </a:r>
          <a:endParaRPr lang="es-ES" sz="18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ro-RO" sz="1800" b="1"/>
            <a:t>Generalul francez Berthier, sub ordinele lui Napoleon, îl ia captiv pe Papa, punând capăt supremației Bisericii Romane.</a:t>
          </a:r>
          <a:endParaRPr lang="es-ES" sz="18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ro-RO" sz="1800" b="1"/>
            <a:t>Au fost primii care au avut Biblia disponibilă în propria lor limbă (până atunci era disponibilă doar în latină, greacă sau ebraică).</a:t>
          </a:r>
          <a:endParaRPr lang="es-ES" sz="1800" b="1" dirty="0"/>
        </a:p>
      </dgm:t>
    </dgm:pt>
    <dgm:pt modelId="{8DF151FC-DAE1-4C32-A23C-F60F26C2604A}" type="parTrans" cxnId="{7D252B10-AAD5-4758-BBDD-909A27F37220}">
      <dgm:prSet/>
      <dgm:spPr/>
      <dgm:t>
        <a:bodyPr/>
        <a:lstStyle/>
        <a:p>
          <a:endParaRPr lang="es-ES" sz="1800" b="1"/>
        </a:p>
      </dgm:t>
    </dgm:pt>
    <dgm:pt modelId="{124CCFA7-22C3-484F-A201-7FE06B5453F0}" type="sibTrans" cxnId="{7D252B10-AAD5-4758-BBDD-909A27F37220}">
      <dgm:prSet/>
      <dgm:spPr/>
      <dgm:t>
        <a:bodyPr/>
        <a:lstStyle/>
        <a:p>
          <a:endParaRPr lang="es-ES" sz="18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ro-RO" sz="1800" b="1"/>
            <a:t>Întrucât era o carte interzisă, au copiat-o în peșteri, ascunzându-se de papisții care îi asediau.</a:t>
          </a:r>
          <a:endParaRPr lang="es-ES" sz="1800" b="1"/>
        </a:p>
      </dgm:t>
    </dgm:pt>
    <dgm:pt modelId="{EC1A16A0-2021-4D9E-B6CE-D0890F712AC5}" type="parTrans" cxnId="{D1FBE091-B504-4909-861E-CC7C81AC5381}">
      <dgm:prSet/>
      <dgm:spPr/>
      <dgm:t>
        <a:bodyPr/>
        <a:lstStyle/>
        <a:p>
          <a:endParaRPr lang="es-ES" sz="1800" b="1"/>
        </a:p>
      </dgm:t>
    </dgm:pt>
    <dgm:pt modelId="{D699644E-0F94-4182-94A6-AA2E364ACFE1}" type="sibTrans" cxnId="{D1FBE091-B504-4909-861E-CC7C81AC5381}">
      <dgm:prSet/>
      <dgm:spPr/>
      <dgm:t>
        <a:bodyPr/>
        <a:lstStyle/>
        <a:p>
          <a:endParaRPr lang="es-ES" sz="1800" b="1"/>
        </a:p>
      </dgm:t>
    </dgm:pt>
    <dgm:pt modelId="{979DCE61-6E84-42C5-82FB-03675498466D}">
      <dgm:prSet custT="1"/>
      <dgm:spPr>
        <a:solidFill>
          <a:schemeClr val="tx2">
            <a:lumMod val="20000"/>
            <a:lumOff val="80000"/>
          </a:schemeClr>
        </a:solidFill>
        <a:ln w="28575">
          <a:solidFill>
            <a:schemeClr val="tx2"/>
          </a:solidFill>
        </a:ln>
      </dgm:spPr>
      <dgm:t>
        <a:bodyPr/>
        <a:lstStyle/>
        <a:p>
          <a:r>
            <a:rPr lang="ro-RO" sz="1800" b="1"/>
            <a:t>Au purtat mereu cu ei bucăți din biblie pe care, în momentele oportune, le-au împărtășit altora, dându-le speranță și încurajare în Domnul.</a:t>
          </a:r>
          <a:endParaRPr lang="es-ES" sz="1800" b="1" dirty="0"/>
        </a:p>
      </dgm:t>
    </dgm:pt>
    <dgm:pt modelId="{D4F2AB2F-330E-4465-B0C3-7CB260E4B355}" type="parTrans" cxnId="{DF97BDDE-BB30-43DC-8300-456D8C6DA379}">
      <dgm:prSet/>
      <dgm:spPr/>
      <dgm:t>
        <a:bodyPr/>
        <a:lstStyle/>
        <a:p>
          <a:endParaRPr lang="es-ES" sz="1800" b="1"/>
        </a:p>
      </dgm:t>
    </dgm:pt>
    <dgm:pt modelId="{F575E95E-2F6D-4A06-AEED-81ADEF1E9ACD}" type="sibTrans" cxnId="{DF97BDDE-BB30-43DC-8300-456D8C6DA379}">
      <dgm:prSet/>
      <dgm:spPr/>
      <dgm:t>
        <a:bodyPr/>
        <a:lstStyle/>
        <a:p>
          <a:endParaRPr lang="es-ES" sz="18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ro-RO" sz="1800" b="1"/>
            <a:t>Au păstrat adevărurile biblice pe care le cunoșteau timp de secole. Erau cunoscuți pentru fidelitatea și devotamentul lor.</a:t>
          </a:r>
          <a:endParaRPr lang="es-ES" sz="1800" b="1"/>
        </a:p>
      </dgm:t>
    </dgm:pt>
    <dgm:pt modelId="{33EB5990-A135-436C-A2BC-0C1A69DC1CB2}" type="parTrans" cxnId="{7D763D6E-7A62-484F-BC8C-F459BF540C68}">
      <dgm:prSet/>
      <dgm:spPr/>
      <dgm:t>
        <a:bodyPr/>
        <a:lstStyle/>
        <a:p>
          <a:endParaRPr lang="es-ES" sz="1800" b="1"/>
        </a:p>
      </dgm:t>
    </dgm:pt>
    <dgm:pt modelId="{0518E435-9B53-465C-937C-44649C63EA3B}" type="sibTrans" cxnId="{7D763D6E-7A62-484F-BC8C-F459BF540C68}">
      <dgm:prSet/>
      <dgm:spPr/>
      <dgm:t>
        <a:bodyPr/>
        <a:lstStyle/>
        <a:p>
          <a:endParaRPr lang="es-ES" sz="18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ro-RO" sz="1800" b="1"/>
            <a:t>Sate întregi au fost convertite atât în ​​sudul Franței, cât și în nordul Italiei, Piemont.</a:t>
          </a:r>
          <a:endParaRPr lang="es-ES" sz="1800" b="1" dirty="0"/>
        </a:p>
      </dgm:t>
    </dgm:pt>
    <dgm:pt modelId="{46119102-AC16-4EA1-A8BD-97A589EAD21D}" type="parTrans" cxnId="{0496E2E7-7BEA-474E-8C45-F7E958CBF691}">
      <dgm:prSet/>
      <dgm:spPr/>
      <dgm:t>
        <a:bodyPr/>
        <a:lstStyle/>
        <a:p>
          <a:endParaRPr lang="es-ES" sz="1800" b="1"/>
        </a:p>
      </dgm:t>
    </dgm:pt>
    <dgm:pt modelId="{94CE1092-1234-4A34-9DCA-F46DA687224D}" type="sibTrans" cxnId="{0496E2E7-7BEA-474E-8C45-F7E958CBF691}">
      <dgm:prSet/>
      <dgm:spPr/>
      <dgm:t>
        <a:bodyPr/>
        <a:lstStyle/>
        <a:p>
          <a:endParaRPr lang="es-ES" sz="1800" b="1"/>
        </a:p>
      </dgm:t>
    </dgm:pt>
    <dgm:pt modelId="{483B569A-5A48-4A24-8DC0-BDCCBBB743B2}">
      <dgm:prSet custT="1"/>
      <dgm:spPr>
        <a:solidFill>
          <a:srgbClr val="D1D1FF"/>
        </a:solidFill>
        <a:ln w="28575">
          <a:solidFill>
            <a:schemeClr val="accent1"/>
          </a:solidFill>
        </a:ln>
      </dgm:spPr>
      <dgm:t>
        <a:bodyPr/>
        <a:lstStyle/>
        <a:p>
          <a:r>
            <a:rPr lang="fr-FR" sz="1800" b="1"/>
            <a:t>Majoritatea acestor sate au fost distruse de papalitate, iar locuitorii lor au fost masacrați.</a:t>
          </a:r>
          <a:endParaRPr lang="es-ES" sz="1800" b="1"/>
        </a:p>
      </dgm:t>
    </dgm:pt>
    <dgm:pt modelId="{600DF6D1-ED49-4B60-9055-4D6A2B603BD0}" type="parTrans" cxnId="{ECCCC360-6705-49A4-B6E6-10828BFDD435}">
      <dgm:prSet/>
      <dgm:spPr/>
      <dgm:t>
        <a:bodyPr/>
        <a:lstStyle/>
        <a:p>
          <a:endParaRPr lang="es-ES" sz="1800" b="1"/>
        </a:p>
      </dgm:t>
    </dgm:pt>
    <dgm:pt modelId="{2EAB9BF4-1D3B-41C2-B47F-31B88F9D576A}" type="sibTrans" cxnId="{ECCCC360-6705-49A4-B6E6-10828BFDD435}">
      <dgm:prSet/>
      <dgm:spPr/>
      <dgm:t>
        <a:bodyPr/>
        <a:lstStyle/>
        <a:p>
          <a:endParaRPr lang="es-ES" sz="18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ro-RO" sz="2000" b="1">
              <a:effectLst>
                <a:outerShdw blurRad="38100" dist="38100" dir="2700000" algn="tl">
                  <a:srgbClr val="000000">
                    <a:alpha val="43137"/>
                  </a:srgbClr>
                </a:outerShdw>
              </a:effectLst>
            </a:rPr>
            <a:t>Au crezut în făgăduințele lui Hristos</a:t>
          </a:r>
          <a:endParaRPr lang="es-ES" sz="2000" b="1">
            <a:effectLst>
              <a:outerShdw blurRad="38100" dist="38100" dir="2700000" algn="tl">
                <a:srgbClr val="000000">
                  <a:alpha val="43137"/>
                </a:srgbClr>
              </a:outerShdw>
            </a:effectLst>
          </a:endParaRPr>
        </a:p>
      </dgm:t>
    </dgm:pt>
    <dgm:pt modelId="{55C3EFB2-1EEB-4AF5-A72E-4106211FB6DA}" type="par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000" b="1">
            <a:effectLst>
              <a:outerShdw blurRad="38100" dist="38100" dir="2700000" algn="tl">
                <a:srgbClr val="000000">
                  <a:alpha val="43137"/>
                </a:srgbClr>
              </a:outerShdw>
            </a:effectLst>
          </a:endParaRPr>
        </a:p>
      </dgm:t>
    </dgm:pt>
    <dgm:pt modelId="{5008CD6C-6259-4AD8-B559-11A2E4331BA7}">
      <dgm:prSet custT="1"/>
      <dgm:spPr/>
      <dgm:t>
        <a:bodyPr/>
        <a:lstStyle/>
        <a:p>
          <a:r>
            <a:rPr lang="ro-RO" sz="2000" b="1">
              <a:effectLst>
                <a:outerShdw blurRad="38100" dist="38100" dir="2700000" algn="tl">
                  <a:srgbClr val="000000">
                    <a:alpha val="43137"/>
                  </a:srgbClr>
                </a:outerShdw>
              </a:effectLst>
            </a:rPr>
            <a:t>Puterea lui Hristos le era suficientă pentru a depăși încercările</a:t>
          </a:r>
          <a:endParaRPr lang="es-ES" sz="2000" b="1">
            <a:effectLst>
              <a:outerShdw blurRad="38100" dist="38100" dir="2700000" algn="tl">
                <a:srgbClr val="000000">
                  <a:alpha val="43137"/>
                </a:srgbClr>
              </a:outerShdw>
            </a:effectLst>
          </a:endParaRPr>
        </a:p>
      </dgm:t>
    </dgm:pt>
    <dgm:pt modelId="{548A3A44-F92A-4785-812F-556D282C136D}" type="par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000" b="1">
            <a:effectLst>
              <a:outerShdw blurRad="38100" dist="38100" dir="2700000" algn="tl">
                <a:srgbClr val="000000">
                  <a:alpha val="43137"/>
                </a:srgbClr>
              </a:outerShdw>
            </a:effectLst>
          </a:endParaRPr>
        </a:p>
      </dgm:t>
    </dgm:pt>
    <dgm:pt modelId="{EA4541B9-8EA4-4E6D-9A3B-2C8E0F92A527}">
      <dgm:prSet custT="1"/>
      <dgm:spPr/>
      <dgm:t>
        <a:bodyPr/>
        <a:lstStyle/>
        <a:p>
          <a:r>
            <a:rPr lang="ro-RO" sz="2000" b="1">
              <a:effectLst>
                <a:outerShdw blurRad="38100" dist="38100" dir="2700000" algn="tl">
                  <a:srgbClr val="000000">
                    <a:alpha val="43137"/>
                  </a:srgbClr>
                </a:outerShdw>
              </a:effectLst>
            </a:rPr>
            <a:t>Descopereau bucurie în a fi părtați la suferințele lui Hristos</a:t>
          </a:r>
          <a:endParaRPr lang="es-ES" sz="2000" b="1">
            <a:effectLst>
              <a:outerShdw blurRad="38100" dist="38100" dir="2700000" algn="tl">
                <a:srgbClr val="000000">
                  <a:alpha val="43137"/>
                </a:srgbClr>
              </a:outerShdw>
            </a:effectLst>
          </a:endParaRPr>
        </a:p>
      </dgm:t>
    </dgm:pt>
    <dgm:pt modelId="{9796077A-925C-40FB-A7FC-5F06714011F7}" type="par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000" b="1">
            <a:effectLst>
              <a:outerShdw blurRad="38100" dist="38100" dir="2700000" algn="tl">
                <a:srgbClr val="000000">
                  <a:alpha val="43137"/>
                </a:srgbClr>
              </a:outerShdw>
            </a:effectLst>
          </a:endParaRPr>
        </a:p>
      </dgm:t>
    </dgm:pt>
    <dgm:pt modelId="{50C157A7-7FB4-44DC-9383-2B132FF01231}">
      <dgm:prSet custT="1"/>
      <dgm:spPr/>
      <dgm:t>
        <a:bodyPr/>
        <a:lstStyle/>
        <a:p>
          <a:r>
            <a:rPr lang="ro-RO" sz="2000" b="1">
              <a:effectLst>
                <a:outerShdw blurRad="38100" dist="38100" dir="2700000" algn="tl">
                  <a:srgbClr val="000000">
                    <a:alpha val="43137"/>
                  </a:srgbClr>
                </a:outerShdw>
              </a:effectLst>
            </a:rPr>
            <a:t>Credincioșia lor era o puternică mărturie pentru lume</a:t>
          </a:r>
          <a:endParaRPr lang="es-ES" sz="2000" b="1">
            <a:effectLst>
              <a:outerShdw blurRad="38100" dist="38100" dir="2700000" algn="tl">
                <a:srgbClr val="000000">
                  <a:alpha val="43137"/>
                </a:srgbClr>
              </a:outerShdw>
            </a:effectLst>
          </a:endParaRPr>
        </a:p>
      </dgm:t>
    </dgm:pt>
    <dgm:pt modelId="{A1B2E2F2-420B-4327-AF3F-14640A034C7E}" type="par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000" b="1">
            <a:effectLst>
              <a:outerShdw blurRad="38100" dist="38100" dir="2700000" algn="tl">
                <a:srgbClr val="000000">
                  <a:alpha val="43137"/>
                </a:srgbClr>
              </a:outerShdw>
            </a:effectLst>
          </a:endParaRPr>
        </a:p>
      </dgm:t>
    </dgm:pt>
    <dgm:pt modelId="{DE093AEE-3B50-435A-9DC1-B53ED7D11262}">
      <dgm:prSet custT="1"/>
      <dgm:spPr/>
      <dgm:t>
        <a:bodyPr/>
        <a:lstStyle/>
        <a:p>
          <a:r>
            <a:rPr lang="ro-RO" sz="2000" b="1">
              <a:effectLst>
                <a:outerShdw blurRad="38100" dist="38100" dir="2700000" algn="tl">
                  <a:srgbClr val="000000">
                    <a:alpha val="43137"/>
                  </a:srgbClr>
                </a:outerShdw>
              </a:effectLst>
            </a:rPr>
            <a:t>Priveau mai departe de prezent, spre un viitor măreț</a:t>
          </a:r>
          <a:endParaRPr lang="es-ES" sz="2000" b="1">
            <a:effectLst>
              <a:outerShdw blurRad="38100" dist="38100" dir="2700000" algn="tl">
                <a:srgbClr val="000000">
                  <a:alpha val="43137"/>
                </a:srgbClr>
              </a:outerShdw>
            </a:effectLst>
          </a:endParaRPr>
        </a:p>
      </dgm:t>
    </dgm:pt>
    <dgm:pt modelId="{12A36A7A-62B9-4D5B-807A-BF5924487781}" type="par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000" b="1">
            <a:effectLst>
              <a:outerShdw blurRad="38100" dist="38100" dir="2700000" algn="tl">
                <a:srgbClr val="000000">
                  <a:alpha val="43137"/>
                </a:srgbClr>
              </a:outerShdw>
            </a:effectLst>
          </a:endParaRPr>
        </a:p>
      </dgm:t>
    </dgm:pt>
    <dgm:pt modelId="{E936E8AC-2F06-4E14-B15B-6D6A4A0ADB9A}">
      <dgm:prSet custT="1"/>
      <dgm:spPr/>
      <dgm:t>
        <a:bodyPr/>
        <a:lstStyle/>
        <a:p>
          <a:r>
            <a:rPr lang="ro-RO" sz="2000" b="1">
              <a:effectLst>
                <a:outerShdw blurRad="38100" dist="38100" dir="2700000" algn="tl">
                  <a:srgbClr val="000000">
                    <a:alpha val="43137"/>
                  </a:srgbClr>
                </a:outerShdw>
              </a:effectLst>
            </a:rPr>
            <a:t>Știau că moartea era un dușman înfrânt</a:t>
          </a:r>
          <a:endParaRPr lang="es-ES" sz="2000" b="1">
            <a:effectLst>
              <a:outerShdw blurRad="38100" dist="38100" dir="2700000" algn="tl">
                <a:srgbClr val="000000">
                  <a:alpha val="43137"/>
                </a:srgbClr>
              </a:outerShdw>
            </a:effectLst>
          </a:endParaRPr>
        </a:p>
      </dgm:t>
    </dgm:pt>
    <dgm:pt modelId="{83786DEF-5B69-4FB1-95DD-C10A813C39D7}" type="par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000" b="1">
            <a:effectLst>
              <a:outerShdw blurRad="38100" dist="38100" dir="2700000" algn="tl">
                <a:srgbClr val="000000">
                  <a:alpha val="43137"/>
                </a:srgbClr>
              </a:outerShdw>
            </a:effectLst>
          </a:endParaRPr>
        </a:p>
      </dgm:t>
    </dgm:pt>
    <dgm:pt modelId="{08E87C0B-8070-4B80-AE1A-CD8F2FE4A17D}">
      <dgm:prSet custT="1"/>
      <dgm:spPr/>
      <dgm:t>
        <a:bodyPr/>
        <a:lstStyle/>
        <a:p>
          <a:r>
            <a:rPr lang="ro-RO" sz="2000" b="1">
              <a:effectLst>
                <a:outerShdw blurRad="38100" dist="38100" dir="2700000" algn="tl">
                  <a:srgbClr val="000000">
                    <a:alpha val="43137"/>
                  </a:srgbClr>
                </a:outerShdw>
              </a:effectLst>
            </a:rPr>
            <a:t>Se agățau de făgăduințele Cuvântului lui Dumnezeu</a:t>
          </a:r>
          <a:endParaRPr lang="es-ES" sz="2000" b="1">
            <a:effectLst>
              <a:outerShdw blurRad="38100" dist="38100" dir="2700000" algn="tl">
                <a:srgbClr val="000000">
                  <a:alpha val="43137"/>
                </a:srgbClr>
              </a:outerShdw>
            </a:effectLst>
          </a:endParaRPr>
        </a:p>
      </dgm:t>
    </dgm:pt>
    <dgm:pt modelId="{E7C8435B-1525-4DCC-9456-A12EB74A487C}" type="par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0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2591">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ro-RO" sz="1800" b="1" dirty="0"/>
            <a:t>I</a:t>
          </a:r>
          <a:r>
            <a:rPr lang="es-ES" sz="1800" b="1" dirty="0" err="1"/>
            <a:t>an</a:t>
          </a:r>
          <a:r>
            <a:rPr lang="es-ES" sz="1800" b="1" dirty="0"/>
            <a:t> </a:t>
          </a:r>
          <a:r>
            <a:rPr lang="es-ES" sz="1800" b="1" dirty="0" err="1"/>
            <a:t>Hus</a:t>
          </a:r>
          <a:br>
            <a:rPr lang="es-ES" sz="1800" b="1" dirty="0"/>
          </a:br>
          <a:r>
            <a:rPr lang="es-ES"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ro-RO" sz="1800" b="1" dirty="0"/>
            <a:t>Ieronim</a:t>
          </a:r>
          <a:br>
            <a:rPr lang="es-ES" sz="1800" b="1" dirty="0"/>
          </a:br>
          <a:r>
            <a:rPr lang="es-ES" sz="1800" b="1" dirty="0"/>
            <a:t>(1360-1416)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es-ES" sz="1800" b="1" dirty="0"/>
            <a:t>Tyndale</a:t>
          </a:r>
          <a:br>
            <a:rPr lang="es-ES" sz="1800" b="1" dirty="0"/>
          </a:br>
          <a:r>
            <a:rPr lang="es-ES"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es-ES"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93611"/>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Perioada de persecuție este anunțată în trei modalități diferite</a:t>
          </a:r>
          <a:endParaRPr lang="es-ES" sz="2000" b="1" kern="1200" dirty="0">
            <a:effectLst>
              <a:outerShdw blurRad="38100" dist="38100" dir="2700000" algn="tl">
                <a:srgbClr val="000000">
                  <a:alpha val="43137"/>
                </a:srgbClr>
              </a:outerShdw>
            </a:effectLst>
          </a:endParaRPr>
        </a:p>
      </dsp:txBody>
      <dsp:txXfrm>
        <a:off x="0" y="93611"/>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a:t>
          </a:r>
          <a:r>
            <a:rPr lang="ro-RO" sz="2000" b="1" kern="1200"/>
            <a:t>o vreme două vremi și o jumătate de vreme</a:t>
          </a:r>
          <a:r>
            <a:rPr lang="es-ES" sz="2000" b="1" kern="1200"/>
            <a:t>”</a:t>
          </a:r>
          <a:br>
            <a:rPr lang="es-ES" sz="2000" b="1" kern="1200" dirty="0"/>
          </a:br>
          <a:r>
            <a:rPr lang="es-ES" sz="2000" b="1" kern="1200" dirty="0"/>
            <a:t>(Dan. 7:25; 12:7; Ap.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1.260 </a:t>
          </a:r>
          <a:r>
            <a:rPr lang="ro-RO" sz="2000" b="1" kern="1200"/>
            <a:t>de zile </a:t>
          </a:r>
          <a:r>
            <a:rPr lang="es-ES" sz="2000" b="1" kern="1200"/>
            <a:t>(</a:t>
          </a:r>
          <a:r>
            <a:rPr lang="es-ES" sz="2000" b="1" kern="1200" dirty="0"/>
            <a:t>Ap. 11:3;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42 </a:t>
          </a:r>
          <a:r>
            <a:rPr lang="ro-RO" sz="2000" b="1" kern="1200"/>
            <a:t>luni</a:t>
          </a:r>
          <a:r>
            <a:rPr lang="es-ES" sz="2000" b="1" kern="1200"/>
            <a:t> </a:t>
          </a:r>
          <a:r>
            <a:rPr lang="es-ES" sz="2000" b="1" kern="1200" dirty="0"/>
            <a:t>(Ap. 11:2;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648" y="31731"/>
          <a:ext cx="859866" cy="859866"/>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42 </a:t>
          </a:r>
          <a:r>
            <a:rPr lang="ro-RO" sz="1800" b="1" kern="1200">
              <a:effectLst>
                <a:outerShdw blurRad="38100" dist="38100" dir="2700000" algn="tl">
                  <a:srgbClr val="000000">
                    <a:alpha val="43137"/>
                  </a:srgbClr>
                </a:outerShdw>
              </a:effectLst>
            </a:rPr>
            <a:t>zluni</a:t>
          </a:r>
          <a:endParaRPr lang="es-ES" sz="1800" b="1" kern="1200">
            <a:effectLst>
              <a:outerShdw blurRad="38100" dist="38100" dir="2700000" algn="tl">
                <a:srgbClr val="000000">
                  <a:alpha val="43137"/>
                </a:srgbClr>
              </a:outerShdw>
            </a:effectLst>
          </a:endParaRPr>
        </a:p>
      </dsp:txBody>
      <dsp:txXfrm>
        <a:off x="648" y="31731"/>
        <a:ext cx="859866" cy="716552"/>
      </dsp:txXfrm>
    </dsp:sp>
    <dsp:sp modelId="{36C2B9E6-EE9D-4AB3-B46F-F76D958323FA}">
      <dsp:nvSpPr>
        <dsp:cNvPr id="0" name=""/>
        <dsp:cNvSpPr/>
      </dsp:nvSpPr>
      <dsp:spPr>
        <a:xfrm>
          <a:off x="930335" y="212303"/>
          <a:ext cx="498722" cy="498722"/>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08644" y="290612"/>
        <a:ext cx="342104" cy="342104"/>
      </dsp:txXfrm>
    </dsp:sp>
    <dsp:sp modelId="{99806F92-5573-4FB6-82BC-76D81DE1483E}">
      <dsp:nvSpPr>
        <dsp:cNvPr id="0" name=""/>
        <dsp:cNvSpPr/>
      </dsp:nvSpPr>
      <dsp:spPr>
        <a:xfrm>
          <a:off x="1498879" y="31731"/>
          <a:ext cx="859866" cy="859866"/>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30 </a:t>
          </a:r>
          <a:r>
            <a:rPr lang="ro-RO" sz="1800" b="1" kern="1200">
              <a:effectLst>
                <a:outerShdw blurRad="38100" dist="38100" dir="2700000" algn="tl">
                  <a:srgbClr val="000000">
                    <a:alpha val="43137"/>
                  </a:srgbClr>
                </a:outerShdw>
              </a:effectLst>
            </a:rPr>
            <a:t>zile</a:t>
          </a:r>
          <a:endParaRPr lang="es-ES" sz="1800" b="1" kern="1200">
            <a:effectLst>
              <a:outerShdw blurRad="38100" dist="38100" dir="2700000" algn="tl">
                <a:srgbClr val="000000">
                  <a:alpha val="43137"/>
                </a:srgbClr>
              </a:outerShdw>
            </a:effectLst>
          </a:endParaRPr>
        </a:p>
      </dsp:txBody>
      <dsp:txXfrm>
        <a:off x="1498879" y="31731"/>
        <a:ext cx="859866" cy="716552"/>
      </dsp:txXfrm>
    </dsp:sp>
    <dsp:sp modelId="{139553DC-D759-44FF-82B1-B9B79888A920}">
      <dsp:nvSpPr>
        <dsp:cNvPr id="0" name=""/>
        <dsp:cNvSpPr/>
      </dsp:nvSpPr>
      <dsp:spPr>
        <a:xfrm>
          <a:off x="2428566" y="212303"/>
          <a:ext cx="498722" cy="498722"/>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4672" y="315040"/>
        <a:ext cx="366510" cy="293248"/>
      </dsp:txXfrm>
    </dsp:sp>
    <dsp:sp modelId="{E8EC5DFC-A572-4B0E-837F-0AF9F8B7879E}">
      <dsp:nvSpPr>
        <dsp:cNvPr id="0" name=""/>
        <dsp:cNvSpPr/>
      </dsp:nvSpPr>
      <dsp:spPr>
        <a:xfrm>
          <a:off x="2997110" y="31731"/>
          <a:ext cx="859866" cy="859866"/>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1.260 </a:t>
          </a:r>
          <a:r>
            <a:rPr lang="ro-RO" sz="1800" b="1" kern="1200">
              <a:effectLst>
                <a:outerShdw blurRad="38100" dist="38100" dir="2700000" algn="tl">
                  <a:srgbClr val="000000">
                    <a:alpha val="43137"/>
                  </a:srgbClr>
                </a:outerShdw>
              </a:effectLst>
            </a:rPr>
            <a:t>zile</a:t>
          </a:r>
          <a:endParaRPr lang="es-ES" sz="1800" b="1" kern="1200">
            <a:effectLst>
              <a:outerShdw blurRad="38100" dist="38100" dir="2700000" algn="tl">
                <a:srgbClr val="000000">
                  <a:alpha val="43137"/>
                </a:srgbClr>
              </a:outerShdw>
            </a:effectLst>
          </a:endParaRPr>
        </a:p>
      </dsp:txBody>
      <dsp:txXfrm>
        <a:off x="2997110" y="31731"/>
        <a:ext cx="859866" cy="716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1 </a:t>
          </a:r>
          <a:r>
            <a:rPr lang="ro-RO" sz="1800" b="1" kern="1200"/>
            <a:t>an</a:t>
          </a:r>
          <a:endParaRPr lang="es-ES" sz="1800" b="1" kern="1200" dirty="0"/>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2 a</a:t>
          </a:r>
          <a:r>
            <a:rPr lang="ro-RO" sz="1800" b="1" kern="1200"/>
            <a:t>ni</a:t>
          </a:r>
          <a:endParaRPr lang="es-ES" sz="1800" b="1" kern="1200" dirty="0"/>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½ a</a:t>
          </a:r>
          <a:r>
            <a:rPr lang="ro-RO" sz="1800" b="1" kern="1200"/>
            <a:t>n</a:t>
          </a:r>
          <a:endParaRPr lang="es-ES" sz="1800" b="1" kern="1200" dirty="0"/>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3"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t>3 ½ a</a:t>
          </a:r>
          <a:r>
            <a:rPr lang="ro-RO" sz="1800" b="1" kern="1200"/>
            <a:t>ni</a:t>
          </a:r>
          <a:endParaRPr lang="es-ES" sz="1800" b="1" kern="1200" dirty="0"/>
        </a:p>
      </dsp:txBody>
      <dsp:txXfrm>
        <a:off x="3484373" y="75976"/>
        <a:ext cx="666126" cy="555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397" y="75976"/>
          <a:ext cx="666126" cy="666126"/>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t>12 </a:t>
          </a:r>
          <a:r>
            <a:rPr lang="ro-RO" sz="1600" b="1" kern="1200"/>
            <a:t>luni</a:t>
          </a:r>
          <a:endParaRPr lang="es-ES" sz="1600" b="1" kern="1200" dirty="0"/>
        </a:p>
      </dsp:txBody>
      <dsp:txXfrm>
        <a:off x="2397" y="75976"/>
        <a:ext cx="666126" cy="555103"/>
      </dsp:txXfrm>
    </dsp:sp>
    <dsp:sp modelId="{1F3D8E08-9400-4177-8A82-9C989EECC9D0}">
      <dsp:nvSpPr>
        <dsp:cNvPr id="0" name=""/>
        <dsp:cNvSpPr/>
      </dsp:nvSpPr>
      <dsp:spPr>
        <a:xfrm>
          <a:off x="722613" y="215862"/>
          <a:ext cx="386353" cy="386353"/>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773824" y="363603"/>
        <a:ext cx="283931" cy="90871"/>
      </dsp:txXfrm>
    </dsp:sp>
    <dsp:sp modelId="{6DC92BFA-2168-4AC2-BD50-84BE8EA57E4B}">
      <dsp:nvSpPr>
        <dsp:cNvPr id="0" name=""/>
        <dsp:cNvSpPr/>
      </dsp:nvSpPr>
      <dsp:spPr>
        <a:xfrm>
          <a:off x="1163056" y="75976"/>
          <a:ext cx="666126" cy="666126"/>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t>24 </a:t>
          </a:r>
          <a:r>
            <a:rPr lang="ro-RO" sz="1600" b="1" kern="1200"/>
            <a:t>luni</a:t>
          </a:r>
          <a:endParaRPr lang="es-ES" sz="1600" b="1" kern="1200" dirty="0"/>
        </a:p>
      </dsp:txBody>
      <dsp:txXfrm>
        <a:off x="1163056" y="75976"/>
        <a:ext cx="666126" cy="555103"/>
      </dsp:txXfrm>
    </dsp:sp>
    <dsp:sp modelId="{C2F09C63-8D61-4D51-B0EC-A447BB615EAB}">
      <dsp:nvSpPr>
        <dsp:cNvPr id="0" name=""/>
        <dsp:cNvSpPr/>
      </dsp:nvSpPr>
      <dsp:spPr>
        <a:xfrm>
          <a:off x="1883272" y="215862"/>
          <a:ext cx="386353" cy="386353"/>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1934483" y="363603"/>
        <a:ext cx="283931" cy="90871"/>
      </dsp:txXfrm>
    </dsp:sp>
    <dsp:sp modelId="{7F30EFEC-07A8-454E-83ED-42670BAB315F}">
      <dsp:nvSpPr>
        <dsp:cNvPr id="0" name=""/>
        <dsp:cNvSpPr/>
      </dsp:nvSpPr>
      <dsp:spPr>
        <a:xfrm>
          <a:off x="2323715" y="75976"/>
          <a:ext cx="666126" cy="666126"/>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t>6 </a:t>
          </a:r>
          <a:r>
            <a:rPr lang="ro-RO" sz="1600" b="1" kern="1200"/>
            <a:t>luni</a:t>
          </a:r>
          <a:endParaRPr lang="es-ES" sz="1600" b="1" kern="1200" dirty="0"/>
        </a:p>
      </dsp:txBody>
      <dsp:txXfrm>
        <a:off x="2323715" y="75976"/>
        <a:ext cx="666126" cy="555103"/>
      </dsp:txXfrm>
    </dsp:sp>
    <dsp:sp modelId="{92A54B3A-4865-4431-BE41-04CF71767210}">
      <dsp:nvSpPr>
        <dsp:cNvPr id="0" name=""/>
        <dsp:cNvSpPr/>
      </dsp:nvSpPr>
      <dsp:spPr>
        <a:xfrm>
          <a:off x="3043931" y="215862"/>
          <a:ext cx="386353" cy="386353"/>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3095142" y="295451"/>
        <a:ext cx="283931" cy="227175"/>
      </dsp:txXfrm>
    </dsp:sp>
    <dsp:sp modelId="{6054EE31-C25B-4183-AF55-27F1495AD64A}">
      <dsp:nvSpPr>
        <dsp:cNvPr id="0" name=""/>
        <dsp:cNvSpPr/>
      </dsp:nvSpPr>
      <dsp:spPr>
        <a:xfrm>
          <a:off x="3484374" y="75976"/>
          <a:ext cx="666126" cy="666126"/>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a:t>42 </a:t>
          </a:r>
          <a:r>
            <a:rPr lang="ro-RO" sz="1600" b="1" kern="1200"/>
            <a:t>luni</a:t>
          </a:r>
          <a:endParaRPr lang="es-ES" sz="1600" b="1" kern="1200" dirty="0"/>
        </a:p>
      </dsp:txBody>
      <dsp:txXfrm>
        <a:off x="3484374" y="75976"/>
        <a:ext cx="666126" cy="5551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42 </a:t>
          </a:r>
          <a:r>
            <a:rPr lang="ro-RO" sz="1800" b="1" kern="1200">
              <a:effectLst>
                <a:outerShdw blurRad="38100" dist="38100" dir="2700000" algn="tl">
                  <a:srgbClr val="000000">
                    <a:alpha val="43137"/>
                  </a:srgbClr>
                </a:outerShdw>
              </a:effectLst>
            </a:rPr>
            <a:t>luni</a:t>
          </a:r>
          <a:endParaRPr lang="es-ES" sz="1800" b="1" kern="1200" dirty="0">
            <a:effectLst>
              <a:outerShdw blurRad="38100" dist="38100" dir="2700000" algn="tl">
                <a:srgbClr val="000000">
                  <a:alpha val="43137"/>
                </a:srgbClr>
              </a:outerShdw>
            </a:effectLst>
          </a:endParaRP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30 </a:t>
          </a:r>
          <a:r>
            <a:rPr lang="ro-RO" sz="1800" b="1" kern="1200">
              <a:effectLst>
                <a:outerShdw blurRad="38100" dist="38100" dir="2700000" algn="tl">
                  <a:srgbClr val="000000">
                    <a:alpha val="43137"/>
                  </a:srgbClr>
                </a:outerShdw>
              </a:effectLst>
            </a:rPr>
            <a:t>zile</a:t>
          </a:r>
          <a:endParaRPr lang="es-ES" sz="1800" b="1" kern="1200">
            <a:effectLst>
              <a:outerShdw blurRad="38100" dist="38100" dir="2700000" algn="tl">
                <a:srgbClr val="000000">
                  <a:alpha val="43137"/>
                </a:srgbClr>
              </a:outerShdw>
            </a:effectLst>
          </a:endParaRP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a:effectLst>
                <a:outerShdw blurRad="38100" dist="38100" dir="2700000" algn="tl">
                  <a:srgbClr val="000000">
                    <a:alpha val="43137"/>
                  </a:srgbClr>
                </a:outerShdw>
              </a:effectLst>
            </a:rPr>
            <a:t>1.260 </a:t>
          </a:r>
          <a:r>
            <a:rPr lang="ro-RO" sz="1800" b="1" kern="1200">
              <a:effectLst>
                <a:outerShdw blurRad="38100" dist="38100" dir="2700000" algn="tl">
                  <a:srgbClr val="000000">
                    <a:alpha val="43137"/>
                  </a:srgbClr>
                </a:outerShdw>
              </a:effectLst>
            </a:rPr>
            <a:t>zile</a:t>
          </a:r>
          <a:endParaRPr lang="es-ES" sz="1800" b="1" kern="1200">
            <a:effectLst>
              <a:outerShdw blurRad="38100" dist="38100" dir="2700000" algn="tl">
                <a:srgbClr val="000000">
                  <a:alpha val="43137"/>
                </a:srgbClr>
              </a:outerShdw>
            </a:effectLst>
          </a:endParaRP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ro-RO" sz="1800" b="1" kern="1200"/>
            <a:t>Biserica Romană a obținut puterea politică atunci când trei triburi care au îmbrățișat arianismul au fost învinse: heruli, vandali și ostrogoți.</a:t>
          </a:r>
          <a:endParaRPr lang="es-ES" sz="18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s-ES" sz="2400" kern="1200">
              <a:effectLst>
                <a:outerShdw blurRad="38100" dist="38100" dir="2700000" algn="tl">
                  <a:srgbClr val="000000">
                    <a:alpha val="43137"/>
                  </a:srgbClr>
                </a:outerShdw>
              </a:effectLst>
            </a:rPr>
            <a:t>A</a:t>
          </a:r>
          <a:r>
            <a:rPr lang="ro-RO" sz="2400" kern="1200">
              <a:effectLst>
                <a:outerShdw blurRad="38100" dist="38100" dir="2700000" algn="tl">
                  <a:srgbClr val="000000">
                    <a:alpha val="43137"/>
                  </a:srgbClr>
                </a:outerShdw>
              </a:effectLst>
            </a:rPr>
            <a:t>nul</a:t>
          </a:r>
          <a:r>
            <a:rPr lang="es-ES" sz="2400" kern="1200">
              <a:effectLst>
                <a:outerShdw blurRad="38100" dist="38100" dir="2700000" algn="tl">
                  <a:srgbClr val="000000">
                    <a:alpha val="43137"/>
                  </a:srgbClr>
                </a:outerShdw>
              </a:effectLst>
            </a:rPr>
            <a:t> </a:t>
          </a:r>
          <a:r>
            <a:rPr lang="es-ES" sz="2400" kern="1200" dirty="0">
              <a:effectLst>
                <a:outerShdw blurRad="38100" dist="38100" dir="2700000" algn="tl">
                  <a:srgbClr val="000000">
                    <a:alpha val="43137"/>
                  </a:srgbClr>
                </a:outerShdw>
              </a:effectLst>
            </a:rPr>
            <a:t>538</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2860" tIns="68580" rIns="22860" bIns="22860" numCol="1" spcCol="1270" anchor="t" anchorCtr="0">
          <a:noAutofit/>
        </a:bodyPr>
        <a:lstStyle/>
        <a:p>
          <a:pPr marL="0" lvl="1" indent="0" algn="l" defTabSz="800100">
            <a:lnSpc>
              <a:spcPct val="90000"/>
            </a:lnSpc>
            <a:spcBef>
              <a:spcPct val="0"/>
            </a:spcBef>
            <a:spcAft>
              <a:spcPct val="15000"/>
            </a:spcAft>
            <a:buNone/>
          </a:pPr>
          <a:r>
            <a:rPr lang="ro-RO" sz="1800" b="1" kern="1200"/>
            <a:t>Generalul francez Berthier, sub ordinele lui Napoleon, îl ia captiv pe Papa, punând capăt supremației Bisericii Romane.</a:t>
          </a:r>
          <a:endParaRPr lang="es-ES" sz="1800"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s-ES" sz="2400" kern="1200">
              <a:effectLst>
                <a:outerShdw blurRad="38100" dist="38100" dir="2700000" algn="tl">
                  <a:srgbClr val="000000">
                    <a:alpha val="43137"/>
                  </a:srgbClr>
                </a:outerShdw>
              </a:effectLst>
            </a:rPr>
            <a:t>A</a:t>
          </a:r>
          <a:r>
            <a:rPr lang="ro-RO" sz="2400" kern="1200">
              <a:effectLst>
                <a:outerShdw blurRad="38100" dist="38100" dir="2700000" algn="tl">
                  <a:srgbClr val="000000">
                    <a:alpha val="43137"/>
                  </a:srgbClr>
                </a:outerShdw>
              </a:effectLst>
            </a:rPr>
            <a:t>nul</a:t>
          </a:r>
          <a:r>
            <a:rPr lang="es-ES" sz="2400" kern="1200">
              <a:effectLst>
                <a:outerShdw blurRad="38100" dist="38100" dir="2700000" algn="tl">
                  <a:srgbClr val="000000">
                    <a:alpha val="43137"/>
                  </a:srgbClr>
                </a:outerShdw>
              </a:effectLst>
            </a:rPr>
            <a:t> </a:t>
          </a:r>
          <a:r>
            <a:rPr lang="es-ES" sz="2400" kern="1200" dirty="0">
              <a:effectLst>
                <a:outerShdw blurRad="38100" dist="38100" dir="2700000" algn="tl">
                  <a:srgbClr val="000000">
                    <a:alpha val="43137"/>
                  </a:srgbClr>
                </a:outerShdw>
              </a:effectLst>
            </a:rPr>
            <a:t>1798</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Au fost primii care au avut Biblia disponibilă în propria lor limbă (până atunci era disponibilă doar în latină, greacă sau ebraică).</a:t>
          </a:r>
          <a:endParaRPr lang="es-ES" sz="1800" b="1" kern="1200" dirty="0"/>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Întrucât era o carte interzisă, au copiat-o în peșteri, ascunzându-se de papisții care îi asediau.</a:t>
          </a:r>
          <a:endParaRPr lang="es-ES" sz="1800" b="1" kern="1200"/>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Au purtat mereu cu ei bucăți din biblie pe care, în momentele oportune, le-au împărtășit altora, dându-le speranță și încurajare în Domnul.</a:t>
          </a:r>
          <a:endParaRPr lang="es-ES" sz="1800" b="1" kern="1200" dirty="0"/>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Au păstrat adevărurile biblice pe care le cunoșteau timp de secole. Erau cunoscuți pentru fidelitatea și devotamentul lor.</a:t>
          </a:r>
          <a:endParaRPr lang="es-ES" sz="1800" b="1" kern="1200"/>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a:t>Sate întregi au fost convertite atât în ​​sudul Franței, cât și în nordul Italiei, Piemont.</a:t>
          </a:r>
          <a:endParaRPr lang="es-ES" sz="1800" b="1" kern="1200" dirty="0"/>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a:t>Majoritatea acestor sate au fost distruse de papalitate, iar locuitorii lor au fost masacrați.</a:t>
          </a:r>
          <a:endParaRPr lang="es-ES" sz="1800" b="1" kern="1200"/>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86269" y="949"/>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Au crezut în făgăduințele lui Hristos</a:t>
          </a:r>
          <a:endParaRPr lang="es-ES" sz="2000" b="1" kern="1200">
            <a:effectLst>
              <a:outerShdw blurRad="38100" dist="38100" dir="2700000" algn="tl">
                <a:srgbClr val="000000">
                  <a:alpha val="43137"/>
                </a:srgbClr>
              </a:outerShdw>
            </a:effectLst>
          </a:endParaRPr>
        </a:p>
      </dsp:txBody>
      <dsp:txXfrm rot="10800000">
        <a:off x="356605" y="949"/>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Puterea lui Hristos le era suficientă pentru a depăși încercările</a:t>
          </a:r>
          <a:endParaRPr lang="es-ES" sz="2000" b="1" kern="1200">
            <a:effectLst>
              <a:outerShdw blurRad="38100" dist="38100" dir="2700000" algn="tl">
                <a:srgbClr val="000000">
                  <a:alpha val="43137"/>
                </a:srgbClr>
              </a:outerShdw>
            </a:effectLst>
          </a:endParaRP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Descopereau bucurie în a fi părtați la suferințele lui Hristos</a:t>
          </a:r>
          <a:endParaRPr lang="es-ES" sz="2000" b="1" kern="1200">
            <a:effectLst>
              <a:outerShdw blurRad="38100" dist="38100" dir="2700000" algn="tl">
                <a:srgbClr val="000000">
                  <a:alpha val="43137"/>
                </a:srgbClr>
              </a:outerShdw>
            </a:effectLst>
          </a:endParaRP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Credincioșia lor era o puternică mărturie pentru lume</a:t>
          </a:r>
          <a:endParaRPr lang="es-ES" sz="2000" b="1" kern="1200">
            <a:effectLst>
              <a:outerShdw blurRad="38100" dist="38100" dir="2700000" algn="tl">
                <a:srgbClr val="000000">
                  <a:alpha val="43137"/>
                </a:srgbClr>
              </a:outerShdw>
            </a:effectLst>
          </a:endParaRP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Priveau mai departe de prezent, spre un viitor măreț</a:t>
          </a:r>
          <a:endParaRPr lang="es-ES" sz="2000" b="1" kern="1200">
            <a:effectLst>
              <a:outerShdw blurRad="38100" dist="38100" dir="2700000" algn="tl">
                <a:srgbClr val="000000">
                  <a:alpha val="43137"/>
                </a:srgbClr>
              </a:outerShdw>
            </a:effectLst>
          </a:endParaRP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Știau că moartea era un dușman înfrânt</a:t>
          </a:r>
          <a:endParaRPr lang="es-ES" sz="2000" b="1" kern="1200">
            <a:effectLst>
              <a:outerShdw blurRad="38100" dist="38100" dir="2700000" algn="tl">
                <a:srgbClr val="000000">
                  <a:alpha val="43137"/>
                </a:srgbClr>
              </a:outerShdw>
            </a:effectLst>
          </a:endParaRP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76200" rIns="142240" bIns="76200" numCol="1" spcCol="1270" anchor="ctr" anchorCtr="0">
          <a:noAutofit/>
        </a:bodyPr>
        <a:lstStyle/>
        <a:p>
          <a:pPr marL="0" lvl="0" indent="0" algn="ctr" defTabSz="889000">
            <a:lnSpc>
              <a:spcPct val="90000"/>
            </a:lnSpc>
            <a:spcBef>
              <a:spcPct val="0"/>
            </a:spcBef>
            <a:spcAft>
              <a:spcPct val="35000"/>
            </a:spcAft>
            <a:buNone/>
          </a:pPr>
          <a:r>
            <a:rPr lang="ro-RO" sz="2000" b="1" kern="1200">
              <a:effectLst>
                <a:outerShdw blurRad="38100" dist="38100" dir="2700000" algn="tl">
                  <a:srgbClr val="000000">
                    <a:alpha val="43137"/>
                  </a:srgbClr>
                </a:outerShdw>
              </a:effectLst>
            </a:rPr>
            <a:t>Se agățau de făgăduințele Cuvântului lui Dumnezeu</a:t>
          </a:r>
          <a:endParaRPr lang="es-ES" sz="2000" b="1" kern="1200">
            <a:effectLst>
              <a:outerShdw blurRad="38100" dist="38100" dir="2700000" algn="tl">
                <a:srgbClr val="000000">
                  <a:alpha val="43137"/>
                </a:srgbClr>
              </a:outerShdw>
            </a:effectLst>
          </a:endParaRP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I</a:t>
          </a:r>
          <a:r>
            <a:rPr lang="es-ES" sz="1800" b="1" kern="1200" dirty="0" err="1"/>
            <a:t>an</a:t>
          </a:r>
          <a:r>
            <a:rPr lang="es-ES" sz="1800" b="1" kern="1200" dirty="0"/>
            <a:t> </a:t>
          </a:r>
          <a:r>
            <a:rPr lang="es-ES" sz="1800" b="1" kern="1200" dirty="0" err="1"/>
            <a:t>Hus</a:t>
          </a:r>
          <a:br>
            <a:rPr lang="es-ES" sz="1800" b="1" kern="1200" dirty="0"/>
          </a:br>
          <a:r>
            <a:rPr lang="es-ES"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o-RO" sz="1800" b="1" kern="1200" dirty="0"/>
            <a:t>Ieronim</a:t>
          </a:r>
          <a:br>
            <a:rPr lang="es-ES" sz="1800" b="1" kern="1200" dirty="0"/>
          </a:br>
          <a:r>
            <a:rPr lang="es-ES" sz="1800" b="1" kern="1200" dirty="0"/>
            <a:t>(1360-1416)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Tyndale</a:t>
          </a:r>
          <a:br>
            <a:rPr lang="es-ES" sz="1800" b="1" kern="1200" dirty="0"/>
          </a:br>
          <a:r>
            <a:rPr lang="es-ES"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26/04/2024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3</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6</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9</a:t>
            </a:fld>
            <a:endParaRPr lang="es-ES"/>
          </a:p>
        </p:txBody>
      </p:sp>
    </p:spTree>
    <p:extLst>
      <p:ext uri="{BB962C8B-B14F-4D97-AF65-F5344CB8AC3E}">
        <p14:creationId xmlns:p14="http://schemas.microsoft.com/office/powerpoint/2010/main" val="246910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26/04/2024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26/04/2024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4.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1.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19.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18.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8.jp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3.jpeg"/><Relationship Id="rId4" Type="http://schemas.openxmlformats.org/officeDocument/2006/relationships/diagramData" Target="../diagrams/data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pasto, exterior, tabla&#10;&#10;Descripción generada automáticamente">
            <a:extLst>
              <a:ext uri="{FF2B5EF4-FFF2-40B4-BE49-F238E27FC236}">
                <a16:creationId xmlns:a16="http://schemas.microsoft.com/office/drawing/2014/main" id="{57034925-D5FA-F540-8301-E77BE65999F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85725" y="2924025"/>
            <a:ext cx="6334126" cy="3857774"/>
          </a:xfrm>
          <a:prstGeom prst="snip2DiagRect">
            <a:avLst>
              <a:gd name="adj1" fmla="val 22954"/>
              <a:gd name="adj2" fmla="val 7627"/>
            </a:avLst>
          </a:prstGeom>
          <a:solidFill>
            <a:srgbClr val="FFFFFF">
              <a:shade val="85000"/>
            </a:srgbClr>
          </a:solidFill>
          <a:ln w="5715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Personas paradas en una montaña&#10;&#10;Descripción generada automáticamente con confianza media">
            <a:extLst>
              <a:ext uri="{FF2B5EF4-FFF2-40B4-BE49-F238E27FC236}">
                <a16:creationId xmlns:a16="http://schemas.microsoft.com/office/drawing/2014/main" id="{DD5BC939-FC63-1E6D-475E-2C2D4D04D27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2" b="-2"/>
          <a:stretch/>
        </p:blipFill>
        <p:spPr>
          <a:xfrm>
            <a:off x="6630034" y="76200"/>
            <a:ext cx="5476241" cy="6705599"/>
          </a:xfrm>
          <a:prstGeom prst="snip2DiagRect">
            <a:avLst>
              <a:gd name="adj1" fmla="val 3741"/>
              <a:gd name="adj2" fmla="val 16667"/>
            </a:avLst>
          </a:prstGeom>
          <a:solidFill>
            <a:srgbClr val="FFFFFF">
              <a:shade val="85000"/>
            </a:srgbClr>
          </a:solidFill>
          <a:ln w="57150" cap="sq">
            <a:solidFill>
              <a:srgbClr val="91582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370AC218-BC83-9622-15EE-5EE214A07A5C}"/>
              </a:ext>
            </a:extLst>
          </p:cNvPr>
          <p:cNvSpPr txBox="1"/>
          <p:nvPr/>
        </p:nvSpPr>
        <p:spPr>
          <a:xfrm>
            <a:off x="171450" y="417986"/>
            <a:ext cx="6229351" cy="2123658"/>
          </a:xfrm>
          <a:prstGeom prst="rect">
            <a:avLst/>
          </a:prstGeom>
          <a:noFill/>
        </p:spPr>
        <p:txBody>
          <a:bodyPr wrap="square" rtlCol="0">
            <a:spAutoFit/>
            <a:scene3d>
              <a:camera prst="orthographicFront"/>
              <a:lightRig rig="sunrise" dir="t"/>
            </a:scene3d>
            <a:sp3d extrusionH="57150">
              <a:bevelT w="38100" h="38100" prst="convex"/>
            </a:sp3d>
          </a:bodyPr>
          <a:lstStyle/>
          <a:p>
            <a:pPr algn="ctr"/>
            <a:r>
              <a:rPr lang="ro-RO" sz="6600" b="1">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rPr>
              <a:t>DE PARTEA ADEVĂRULUI</a:t>
            </a:r>
            <a:endParaRPr lang="es-ES" sz="6600" b="1" dirty="0">
              <a:ln w="9525">
                <a:solidFill>
                  <a:schemeClr val="bg1"/>
                </a:solidFill>
                <a:prstDash val="solid"/>
              </a:ln>
              <a:solidFill>
                <a:schemeClr val="accent5"/>
              </a:solidFill>
              <a:effectLst>
                <a:outerShdw blurRad="12700" dist="254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D8B6D54F-3A2F-7C0A-2C22-0D6EDCE9F965}"/>
              </a:ext>
            </a:extLst>
          </p:cNvPr>
          <p:cNvSpPr txBox="1"/>
          <p:nvPr/>
        </p:nvSpPr>
        <p:spPr>
          <a:xfrm>
            <a:off x="314325" y="6396734"/>
            <a:ext cx="2930610" cy="338554"/>
          </a:xfrm>
          <a:prstGeom prst="rect">
            <a:avLst/>
          </a:prstGeom>
          <a:noFill/>
        </p:spPr>
        <p:txBody>
          <a:bodyPr wrap="none" rtlCol="0">
            <a:spAutoFit/>
          </a:bodyPr>
          <a:lstStyle/>
          <a:p>
            <a:r>
              <a:rPr lang="ro-RO" sz="1600" b="1">
                <a:solidFill>
                  <a:srgbClr val="D0EBB3"/>
                </a:solidFill>
                <a:effectLst>
                  <a:outerShdw blurRad="38100" dist="38100" dir="2700000" algn="tl">
                    <a:srgbClr val="000000">
                      <a:alpha val="43137"/>
                    </a:srgbClr>
                  </a:outerShdw>
                </a:effectLst>
              </a:rPr>
              <a:t>Studiul</a:t>
            </a:r>
            <a:r>
              <a:rPr lang="es-ES" sz="1600" b="1">
                <a:solidFill>
                  <a:srgbClr val="D0EBB3"/>
                </a:solidFill>
                <a:effectLst>
                  <a:outerShdw blurRad="38100" dist="38100" dir="2700000" algn="tl">
                    <a:srgbClr val="000000">
                      <a:alpha val="43137"/>
                    </a:srgbClr>
                  </a:outerShdw>
                </a:effectLst>
              </a:rPr>
              <a:t> 4 </a:t>
            </a:r>
            <a:r>
              <a:rPr lang="ro-RO" sz="1600" b="1">
                <a:solidFill>
                  <a:srgbClr val="D0EBB3"/>
                </a:solidFill>
                <a:effectLst>
                  <a:outerShdw blurRad="38100" dist="38100" dir="2700000" algn="tl">
                    <a:srgbClr val="000000">
                      <a:alpha val="43137"/>
                    </a:srgbClr>
                  </a:outerShdw>
                </a:effectLst>
              </a:rPr>
              <a:t>pentru </a:t>
            </a:r>
            <a:r>
              <a:rPr lang="es-ES" sz="1600" b="1">
                <a:solidFill>
                  <a:srgbClr val="D0EBB3"/>
                </a:solidFill>
                <a:effectLst>
                  <a:outerShdw blurRad="38100" dist="38100" dir="2700000" algn="tl">
                    <a:srgbClr val="000000">
                      <a:alpha val="43137"/>
                    </a:srgbClr>
                  </a:outerShdw>
                </a:effectLst>
              </a:rPr>
              <a:t>27 </a:t>
            </a:r>
            <a:r>
              <a:rPr lang="ro-RO" sz="1600" b="1">
                <a:solidFill>
                  <a:srgbClr val="D0EBB3"/>
                </a:solidFill>
                <a:effectLst>
                  <a:outerShdw blurRad="38100" dist="38100" dir="2700000" algn="tl">
                    <a:srgbClr val="000000">
                      <a:alpha val="43137"/>
                    </a:srgbClr>
                  </a:outerShdw>
                </a:effectLst>
              </a:rPr>
              <a:t>aprilie </a:t>
            </a:r>
            <a:r>
              <a:rPr lang="es-ES" sz="1600" b="1">
                <a:solidFill>
                  <a:srgbClr val="D0EBB3"/>
                </a:solidFill>
                <a:effectLst>
                  <a:outerShdw blurRad="38100" dist="38100" dir="2700000" algn="tl">
                    <a:srgbClr val="000000">
                      <a:alpha val="43137"/>
                    </a:srgbClr>
                  </a:outerShdw>
                </a:effectLst>
              </a:rPr>
              <a:t>2024</a:t>
            </a:r>
            <a:endParaRPr lang="es-ES" sz="1600" b="1" dirty="0">
              <a:solidFill>
                <a:srgbClr val="D0EBB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762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2600645350"/>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algn="ctr">
              <a:spcBef>
                <a:spcPts val="600"/>
              </a:spcBef>
            </a:pPr>
            <a:r>
              <a:rPr lang="ro-RO" sz="2400" b="1"/>
              <a:t>Care erau caracteristicile valdenzilor</a:t>
            </a:r>
            <a:r>
              <a:rPr lang="es-ES" sz="2400" b="1"/>
              <a:t>?</a:t>
            </a:r>
            <a:endParaRPr lang="es-ES" sz="2400" b="1" dirty="0"/>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ÎMPĂRĂTĂȘIND BIBLIA: VALDENZII</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algn="ctr"/>
            <a:r>
              <a:rPr lang="ro-RO"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LUCEAFĂRUL REFORMEI</a:t>
            </a: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J</a:t>
            </a:r>
            <a:r>
              <a:rPr lang="ro-RO"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OH</a:t>
            </a: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 W</a:t>
            </a:r>
            <a:r>
              <a:rPr lang="ro-RO"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a:t>
            </a: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CL</a:t>
            </a:r>
            <a:r>
              <a:rPr lang="ro-RO"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a:t>
            </a:r>
            <a:r>
              <a:rPr lang="es-E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a:t>
            </a:r>
            <a:r>
              <a:rPr lang="ro-RO"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FE</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271461" y="619422"/>
            <a:ext cx="11649075" cy="646331"/>
          </a:xfrm>
          <a:prstGeom prst="rect">
            <a:avLst/>
          </a:prstGeom>
          <a:noFill/>
        </p:spPr>
        <p:txBody>
          <a:bodyPr wrap="square">
            <a:spAutoFit/>
          </a:bodyPr>
          <a:lstStyle/>
          <a:p>
            <a:pPr algn="ctr"/>
            <a:r>
              <a:rPr lang="es-ES" b="1">
                <a:solidFill>
                  <a:schemeClr val="bg2">
                    <a:lumMod val="50000"/>
                  </a:schemeClr>
                </a:solidFill>
                <a:latin typeface="Comic Sans MS" panose="030F0702030302020204" pitchFamily="66" charset="0"/>
              </a:rPr>
              <a:t>“Dar cărarea celor neprihăniți este ca lumina strălucitoare,</a:t>
            </a:r>
            <a:r>
              <a:rPr lang="ro-RO" b="1">
                <a:solidFill>
                  <a:schemeClr val="bg2">
                    <a:lumMod val="50000"/>
                  </a:schemeClr>
                </a:solidFill>
                <a:latin typeface="Comic Sans MS" panose="030F0702030302020204" pitchFamily="66" charset="0"/>
              </a:rPr>
              <a:t> </a:t>
            </a:r>
            <a:r>
              <a:rPr lang="es-ES" b="1">
                <a:solidFill>
                  <a:schemeClr val="bg2">
                    <a:lumMod val="50000"/>
                  </a:schemeClr>
                </a:solidFill>
                <a:latin typeface="Comic Sans MS" panose="030F0702030302020204" pitchFamily="66" charset="0"/>
              </a:rPr>
              <a:t>a cărei strălucire merge mereu crescând până la miezul zilei.” </a:t>
            </a:r>
            <a:r>
              <a:rPr lang="es-ES" sz="1400" b="1">
                <a:solidFill>
                  <a:schemeClr val="bg2">
                    <a:lumMod val="50000"/>
                  </a:schemeClr>
                </a:solidFill>
                <a:latin typeface="Comic Sans MS" panose="030F0702030302020204" pitchFamily="66" charset="0"/>
              </a:rPr>
              <a:t>(Prover</a:t>
            </a:r>
            <a:r>
              <a:rPr lang="ro-RO" sz="1400" b="1">
                <a:solidFill>
                  <a:schemeClr val="bg2">
                    <a:lumMod val="50000"/>
                  </a:schemeClr>
                </a:solidFill>
                <a:latin typeface="Comic Sans MS" panose="030F0702030302020204" pitchFamily="66" charset="0"/>
              </a:rPr>
              <a:t>be</a:t>
            </a:r>
            <a:r>
              <a:rPr lang="es-ES" sz="1400" b="1">
                <a:solidFill>
                  <a:schemeClr val="bg2">
                    <a:lumMod val="50000"/>
                  </a:schemeClr>
                </a:solidFill>
                <a:latin typeface="Comic Sans MS" panose="030F0702030302020204" pitchFamily="66" charset="0"/>
              </a:rPr>
              <a:t> 4:18)</a:t>
            </a:r>
            <a:endParaRPr lang="es-ES" b="1" dirty="0">
              <a:solidFill>
                <a:schemeClr val="bg2">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206841" y="1217662"/>
            <a:ext cx="7985156" cy="1323439"/>
          </a:xfrm>
          <a:prstGeom prst="rect">
            <a:avLst/>
          </a:prstGeom>
          <a:noFill/>
        </p:spPr>
        <p:txBody>
          <a:bodyPr wrap="square" rtlCol="0">
            <a:spAutoFit/>
          </a:bodyPr>
          <a:lstStyle/>
          <a:p>
            <a:pPr>
              <a:spcBef>
                <a:spcPts val="600"/>
              </a:spcBef>
            </a:pPr>
            <a:r>
              <a:rPr lang="es-ES" sz="2000" b="1" dirty="0"/>
              <a:t>John </a:t>
            </a:r>
            <a:r>
              <a:rPr lang="es-ES" sz="2000" b="1" dirty="0" err="1"/>
              <a:t>Wycliffe</a:t>
            </a:r>
            <a:r>
              <a:rPr lang="es-ES" sz="2000" b="1" dirty="0"/>
              <a:t> (1324-1384) </a:t>
            </a:r>
            <a:r>
              <a:rPr lang="es-ES" sz="2000" b="1" dirty="0" err="1"/>
              <a:t>și</a:t>
            </a:r>
            <a:r>
              <a:rPr lang="es-ES" sz="2000" b="1" dirty="0"/>
              <a:t>-a </a:t>
            </a:r>
            <a:r>
              <a:rPr lang="es-ES" sz="2000" b="1" dirty="0" err="1"/>
              <a:t>dedicat</a:t>
            </a:r>
            <a:r>
              <a:rPr lang="es-ES" sz="2000" b="1" dirty="0"/>
              <a:t> o mare parte din </a:t>
            </a:r>
            <a:r>
              <a:rPr lang="es-ES" sz="2000" b="1" dirty="0" err="1"/>
              <a:t>viață</a:t>
            </a:r>
            <a:r>
              <a:rPr lang="es-ES" sz="2000" b="1" dirty="0"/>
              <a:t> </a:t>
            </a:r>
            <a:r>
              <a:rPr lang="es-ES" sz="2000" b="1" dirty="0" err="1"/>
              <a:t>traducerii</a:t>
            </a:r>
            <a:r>
              <a:rPr lang="es-ES" sz="2000" b="1" dirty="0"/>
              <a:t> </a:t>
            </a:r>
            <a:r>
              <a:rPr lang="es-ES" sz="2000" b="1" dirty="0" err="1"/>
              <a:t>Bibliei</a:t>
            </a:r>
            <a:r>
              <a:rPr lang="es-ES" sz="2000" b="1" dirty="0"/>
              <a:t> </a:t>
            </a:r>
            <a:r>
              <a:rPr lang="es-ES" sz="2000" b="1" dirty="0" err="1"/>
              <a:t>în</a:t>
            </a:r>
            <a:r>
              <a:rPr lang="es-ES" sz="2000" b="1" dirty="0"/>
              <a:t> </a:t>
            </a:r>
            <a:r>
              <a:rPr lang="es-ES" sz="2000" b="1" dirty="0" err="1"/>
              <a:t>engleză</a:t>
            </a:r>
            <a:r>
              <a:rPr lang="es-ES" sz="2000" b="1" dirty="0"/>
              <a:t>. Ce </a:t>
            </a:r>
            <a:r>
              <a:rPr lang="ro-RO" sz="2000" b="1" dirty="0"/>
              <a:t>l</a:t>
            </a:r>
            <a:r>
              <a:rPr lang="es-ES" sz="2000" b="1" dirty="0"/>
              <a:t>-a </a:t>
            </a:r>
            <a:r>
              <a:rPr lang="es-ES" sz="2000" b="1" dirty="0" err="1"/>
              <a:t>motivat</a:t>
            </a:r>
            <a:r>
              <a:rPr lang="es-ES" sz="2000" b="1" dirty="0"/>
              <a:t> </a:t>
            </a:r>
            <a:r>
              <a:rPr lang="es-ES" sz="2000" b="1" dirty="0" err="1"/>
              <a:t>să</a:t>
            </a:r>
            <a:r>
              <a:rPr lang="es-ES" sz="2000" b="1" dirty="0"/>
              <a:t> </a:t>
            </a:r>
            <a:r>
              <a:rPr lang="es-ES" sz="2000" b="1" dirty="0" err="1"/>
              <a:t>faci</a:t>
            </a:r>
            <a:r>
              <a:rPr lang="es-ES" sz="2000" b="1" dirty="0"/>
              <a:t> asta? </a:t>
            </a:r>
            <a:r>
              <a:rPr lang="es-ES" sz="2000" b="1" dirty="0" err="1"/>
              <a:t>Două</a:t>
            </a:r>
            <a:r>
              <a:rPr lang="es-ES" sz="2000" b="1" dirty="0"/>
              <a:t> </a:t>
            </a:r>
            <a:r>
              <a:rPr lang="ro-RO" sz="2000" b="1" dirty="0"/>
              <a:t>aspecte</a:t>
            </a:r>
            <a:r>
              <a:rPr lang="es-ES" sz="2000" b="1" dirty="0"/>
              <a:t>: </a:t>
            </a:r>
            <a:r>
              <a:rPr lang="es-ES" sz="2000" b="1" dirty="0" err="1"/>
              <a:t>Hristos</a:t>
            </a:r>
            <a:r>
              <a:rPr lang="es-ES" sz="2000" b="1" dirty="0"/>
              <a:t> </a:t>
            </a:r>
            <a:r>
              <a:rPr lang="es-ES" sz="2000" b="1" dirty="0" err="1"/>
              <a:t>îl</a:t>
            </a:r>
            <a:r>
              <a:rPr lang="es-ES" sz="2000" b="1" dirty="0"/>
              <a:t> transformase </a:t>
            </a:r>
            <a:r>
              <a:rPr lang="es-ES" sz="2000" b="1" dirty="0" err="1"/>
              <a:t>prin</a:t>
            </a:r>
            <a:r>
              <a:rPr lang="es-ES" sz="2000" b="1" dirty="0"/>
              <a:t> </a:t>
            </a:r>
            <a:r>
              <a:rPr lang="es-ES" sz="2000" b="1" dirty="0" err="1"/>
              <a:t>Cuvânt</a:t>
            </a:r>
            <a:r>
              <a:rPr lang="es-ES" sz="2000" b="1" dirty="0"/>
              <a:t>; </a:t>
            </a:r>
            <a:r>
              <a:rPr lang="es-ES" sz="2000" b="1" dirty="0" err="1"/>
              <a:t>și</a:t>
            </a:r>
            <a:r>
              <a:rPr lang="es-ES" sz="2000" b="1" dirty="0"/>
              <a:t> a </a:t>
            </a:r>
            <a:r>
              <a:rPr lang="es-ES" sz="2000" b="1" dirty="0" err="1"/>
              <a:t>vrut</a:t>
            </a:r>
            <a:r>
              <a:rPr lang="es-ES" sz="2000" b="1" dirty="0"/>
              <a:t> </a:t>
            </a:r>
            <a:r>
              <a:rPr lang="es-ES" sz="2000" b="1" dirty="0" err="1"/>
              <a:t>să</a:t>
            </a:r>
            <a:r>
              <a:rPr lang="es-ES" sz="2000" b="1" dirty="0"/>
              <a:t> </a:t>
            </a:r>
            <a:r>
              <a:rPr lang="es-ES" sz="2000" b="1" dirty="0" err="1"/>
              <a:t>împărtășească</a:t>
            </a:r>
            <a:r>
              <a:rPr lang="es-ES" sz="2000" b="1" dirty="0"/>
              <a:t> </a:t>
            </a:r>
            <a:r>
              <a:rPr lang="es-ES" sz="2000" b="1" dirty="0" err="1"/>
              <a:t>dragostea</a:t>
            </a:r>
            <a:r>
              <a:rPr lang="es-ES" sz="2000" b="1" dirty="0"/>
              <a:t> lui </a:t>
            </a:r>
            <a:r>
              <a:rPr lang="es-ES" sz="2000" b="1" dirty="0" err="1"/>
              <a:t>Hristos</a:t>
            </a:r>
            <a:r>
              <a:rPr lang="es-ES" sz="2000" b="1" dirty="0"/>
              <a:t> </a:t>
            </a:r>
            <a:r>
              <a:rPr lang="es-ES" sz="2000" b="1" dirty="0" err="1"/>
              <a:t>cu</a:t>
            </a:r>
            <a:r>
              <a:rPr lang="es-ES" sz="2000" b="1" dirty="0"/>
              <a:t> </a:t>
            </a:r>
            <a:r>
              <a:rPr lang="es-ES" sz="2000" b="1" dirty="0" err="1"/>
              <a:t>alții</a:t>
            </a:r>
            <a:r>
              <a:rPr lang="es-ES" sz="2000" b="1" dirty="0"/>
              <a:t>.</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3"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147636"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6" y="1332517"/>
            <a:ext cx="4012209" cy="2614177"/>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567938" y="2541100"/>
            <a:ext cx="4457375" cy="2339935"/>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166687" y="3983108"/>
            <a:ext cx="7270434" cy="1015663"/>
          </a:xfrm>
          <a:prstGeom prst="rect">
            <a:avLst/>
          </a:prstGeom>
          <a:noFill/>
        </p:spPr>
        <p:txBody>
          <a:bodyPr wrap="square">
            <a:spAutoFit/>
          </a:bodyPr>
          <a:lstStyle/>
          <a:p>
            <a:pPr>
              <a:spcBef>
                <a:spcPts val="600"/>
              </a:spcBef>
            </a:pPr>
            <a:r>
              <a:rPr lang="es-ES" sz="2000" b="1"/>
              <a:t>Desigur, acest lucru l-a adus în conflict cu Biserica oficială. Datorită contactelor sale cu înalți oficiali din Anglia, </a:t>
            </a:r>
            <a:r>
              <a:rPr lang="ro-RO" sz="2000" b="1"/>
              <a:t>Joh</a:t>
            </a:r>
            <a:r>
              <a:rPr lang="es-ES" sz="2000" b="1"/>
              <a:t>n a evitat moartea din mâna Bisericii.</a:t>
            </a:r>
            <a:endParaRPr lang="es-ES" sz="2000" b="1" dirty="0"/>
          </a:p>
        </p:txBody>
      </p:sp>
      <p:sp>
        <p:nvSpPr>
          <p:cNvPr id="16" name="CuadroTexto 15">
            <a:extLst>
              <a:ext uri="{FF2B5EF4-FFF2-40B4-BE49-F238E27FC236}">
                <a16:creationId xmlns:a16="http://schemas.microsoft.com/office/drawing/2014/main" id="{7DA5ADC7-1CA5-C087-6CE3-C1C722573CCF}"/>
              </a:ext>
            </a:extLst>
          </p:cNvPr>
          <p:cNvSpPr txBox="1"/>
          <p:nvPr/>
        </p:nvSpPr>
        <p:spPr>
          <a:xfrm>
            <a:off x="4206842" y="2464623"/>
            <a:ext cx="3333150" cy="1631216"/>
          </a:xfrm>
          <a:prstGeom prst="rect">
            <a:avLst/>
          </a:prstGeom>
          <a:noFill/>
        </p:spPr>
        <p:txBody>
          <a:bodyPr wrap="square">
            <a:spAutoFit/>
          </a:bodyPr>
          <a:lstStyle/>
          <a:p>
            <a:pPr>
              <a:spcBef>
                <a:spcPts val="600"/>
              </a:spcBef>
            </a:pPr>
            <a:r>
              <a:rPr lang="es-ES" sz="2000" b="1"/>
              <a:t>Cel care studiază cu sinceritate Biblia și își deschide inima la influența Duhului Sfânt, este transformat (Evrei 4:12).</a:t>
            </a:r>
            <a:endParaRPr lang="es-ES" sz="2000" b="1" dirty="0"/>
          </a:p>
        </p:txBody>
      </p:sp>
      <p:sp>
        <p:nvSpPr>
          <p:cNvPr id="18" name="CuadroTexto 17">
            <a:extLst>
              <a:ext uri="{FF2B5EF4-FFF2-40B4-BE49-F238E27FC236}">
                <a16:creationId xmlns:a16="http://schemas.microsoft.com/office/drawing/2014/main" id="{93A5676A-0E95-6274-0721-2F1D9B0FD321}"/>
              </a:ext>
            </a:extLst>
          </p:cNvPr>
          <p:cNvSpPr txBox="1"/>
          <p:nvPr/>
        </p:nvSpPr>
        <p:spPr>
          <a:xfrm>
            <a:off x="3259037" y="4998136"/>
            <a:ext cx="8961538" cy="707886"/>
          </a:xfrm>
          <a:prstGeom prst="rect">
            <a:avLst/>
          </a:prstGeom>
          <a:noFill/>
        </p:spPr>
        <p:txBody>
          <a:bodyPr wrap="square">
            <a:spAutoFit/>
          </a:bodyPr>
          <a:lstStyle/>
          <a:p>
            <a:pPr>
              <a:spcBef>
                <a:spcPts val="600"/>
              </a:spcBef>
            </a:pPr>
            <a:r>
              <a:rPr lang="es-ES" sz="2000" b="1" dirty="0" err="1"/>
              <a:t>În</a:t>
            </a:r>
            <a:r>
              <a:rPr lang="es-ES" sz="2000" b="1" dirty="0"/>
              <a:t> 1428, </a:t>
            </a:r>
            <a:r>
              <a:rPr lang="es-ES" sz="2000" b="1" dirty="0" err="1"/>
              <a:t>rămășițele</a:t>
            </a:r>
            <a:r>
              <a:rPr lang="es-ES" sz="2000" b="1" dirty="0"/>
              <a:t> </a:t>
            </a:r>
            <a:r>
              <a:rPr lang="es-ES" sz="2000" b="1" dirty="0" err="1"/>
              <a:t>reformatorului</a:t>
            </a:r>
            <a:r>
              <a:rPr lang="es-ES" sz="2000" b="1" dirty="0"/>
              <a:t> </a:t>
            </a:r>
            <a:r>
              <a:rPr lang="es-ES" sz="2000" b="1" dirty="0" err="1"/>
              <a:t>au</a:t>
            </a:r>
            <a:r>
              <a:rPr lang="es-ES" sz="2000" b="1" dirty="0"/>
              <a:t> </a:t>
            </a:r>
            <a:r>
              <a:rPr lang="es-ES" sz="2000" b="1" dirty="0" err="1"/>
              <a:t>fost</a:t>
            </a:r>
            <a:r>
              <a:rPr lang="es-ES" sz="2000" b="1" dirty="0"/>
              <a:t> </a:t>
            </a:r>
            <a:r>
              <a:rPr lang="es-ES" sz="2000" b="1" dirty="0" err="1"/>
              <a:t>arse</a:t>
            </a:r>
            <a:r>
              <a:rPr lang="es-ES" sz="2000" b="1" dirty="0"/>
              <a:t>, </a:t>
            </a:r>
            <a:r>
              <a:rPr lang="es-ES" sz="2000" b="1" dirty="0" err="1"/>
              <a:t>iar</a:t>
            </a:r>
            <a:r>
              <a:rPr lang="es-ES" sz="2000" b="1" dirty="0"/>
              <a:t> </a:t>
            </a:r>
            <a:r>
              <a:rPr lang="es-ES" sz="2000" b="1" dirty="0" err="1"/>
              <a:t>cenușa</a:t>
            </a:r>
            <a:r>
              <a:rPr lang="es-ES" sz="2000" b="1" dirty="0"/>
              <a:t> lui a </a:t>
            </a:r>
            <a:r>
              <a:rPr lang="es-ES" sz="2000" b="1" dirty="0" err="1"/>
              <a:t>fost</a:t>
            </a:r>
            <a:r>
              <a:rPr lang="es-ES" sz="2000" b="1" dirty="0"/>
              <a:t> </a:t>
            </a:r>
            <a:r>
              <a:rPr lang="es-ES" sz="2000" b="1" dirty="0" err="1"/>
              <a:t>aruncată</a:t>
            </a:r>
            <a:r>
              <a:rPr lang="es-ES" sz="2000" b="1" dirty="0"/>
              <a:t> </a:t>
            </a:r>
            <a:r>
              <a:rPr lang="es-ES" sz="2000" b="1" dirty="0" err="1"/>
              <a:t>în</a:t>
            </a:r>
            <a:r>
              <a:rPr lang="es-ES" sz="2000" b="1" dirty="0"/>
              <a:t> </a:t>
            </a:r>
            <a:r>
              <a:rPr lang="es-ES" sz="2000" b="1" dirty="0" err="1"/>
              <a:t>râu</a:t>
            </a:r>
            <a:r>
              <a:rPr lang="es-ES" sz="2000" b="1" dirty="0"/>
              <a:t>. </a:t>
            </a:r>
            <a:r>
              <a:rPr lang="es-ES" sz="2000" b="1" dirty="0" err="1"/>
              <a:t>Cenușa</a:t>
            </a:r>
            <a:r>
              <a:rPr lang="es-ES" sz="2000" b="1" dirty="0"/>
              <a:t> lui </a:t>
            </a:r>
            <a:r>
              <a:rPr lang="es-ES" sz="2000" b="1" dirty="0" err="1"/>
              <a:t>împrăștiată</a:t>
            </a:r>
            <a:r>
              <a:rPr lang="es-ES" sz="2000" b="1" dirty="0"/>
              <a:t> a </a:t>
            </a:r>
            <a:r>
              <a:rPr lang="es-ES" sz="2000" b="1" dirty="0" err="1"/>
              <a:t>devenit</a:t>
            </a:r>
            <a:r>
              <a:rPr lang="es-ES" sz="2000" b="1" dirty="0"/>
              <a:t> un simbol al </a:t>
            </a:r>
            <a:r>
              <a:rPr lang="es-ES" sz="2000" b="1" dirty="0" err="1"/>
              <a:t>moștenirii</a:t>
            </a:r>
            <a:r>
              <a:rPr lang="es-ES" sz="2000" b="1" dirty="0"/>
              <a:t> sale.</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259041" y="5718821"/>
            <a:ext cx="8751984" cy="1015663"/>
          </a:xfrm>
          <a:prstGeom prst="rect">
            <a:avLst/>
          </a:prstGeom>
          <a:noFill/>
        </p:spPr>
        <p:txBody>
          <a:bodyPr wrap="square">
            <a:spAutoFit/>
          </a:bodyPr>
          <a:lstStyle/>
          <a:p>
            <a:pPr>
              <a:spcBef>
                <a:spcPts val="600"/>
              </a:spcBef>
            </a:pPr>
            <a:r>
              <a:rPr lang="es-ES" sz="2000" b="1"/>
              <a:t>Mica lumină a adevărului pe care John Wycliffe a aprins-o a ajuns în Boemia, unde John Hus și-a luat moștenirea. În felul acesta, adevărul și-a făcut drum până în zorii reformei. Ziua începea să se lumineze.</a:t>
            </a:r>
            <a:endParaRPr lang="es-ES" sz="2000" b="1" dirty="0"/>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algn="ctr"/>
            <a:r>
              <a:rPr lang="ro-RO"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ÎNTĂRIȚI PRIN CREDINȚĂ</a:t>
            </a: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ro-RO"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IA</a:t>
            </a: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 </a:t>
            </a:r>
            <a:r>
              <a:rPr lang="es-ES" sz="440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HUS</a:t>
            </a: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ro-RO"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ȘI ALȚII</a:t>
            </a:r>
            <a:endParaRPr lang="es-E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22875"/>
            <a:ext cx="12191999" cy="369332"/>
          </a:xfrm>
          <a:prstGeom prst="rect">
            <a:avLst/>
          </a:prstGeom>
          <a:solidFill>
            <a:schemeClr val="bg1"/>
          </a:solidFill>
        </p:spPr>
        <p:txBody>
          <a:bodyPr wrap="square" anchor="ctr" anchorCtr="0">
            <a:spAutoFit/>
          </a:bodyPr>
          <a:lstStyle/>
          <a:p>
            <a:pPr algn="ctr"/>
            <a:r>
              <a:rPr lang="es-ES" b="1">
                <a:solidFill>
                  <a:schemeClr val="accent5">
                    <a:lumMod val="75000"/>
                  </a:schemeClr>
                </a:solidFill>
                <a:latin typeface="Comic Sans MS" panose="030F0702030302020204" pitchFamily="66" charset="0"/>
              </a:rPr>
              <a:t>“Cine are pe Fiul are viața; cine n-are pe Fiul lui Dumnezeu n-are viața.” </a:t>
            </a:r>
            <a:r>
              <a:rPr lang="es-ES" sz="1400" b="1">
                <a:solidFill>
                  <a:schemeClr val="accent5">
                    <a:lumMod val="75000"/>
                  </a:schemeClr>
                </a:solidFill>
                <a:latin typeface="Comic Sans MS" panose="030F0702030302020204" pitchFamily="66" charset="0"/>
              </a:rPr>
              <a:t>(1</a:t>
            </a:r>
            <a:r>
              <a:rPr lang="ro-RO" sz="1400" b="1">
                <a:solidFill>
                  <a:schemeClr val="accent5">
                    <a:lumMod val="75000"/>
                  </a:schemeClr>
                </a:solidFill>
                <a:latin typeface="Comic Sans MS" panose="030F0702030302020204" pitchFamily="66" charset="0"/>
              </a:rPr>
              <a:t> Io</a:t>
            </a:r>
            <a:r>
              <a:rPr lang="es-ES" sz="1400" b="1">
                <a:solidFill>
                  <a:schemeClr val="accent5">
                    <a:lumMod val="75000"/>
                  </a:schemeClr>
                </a:solidFill>
                <a:latin typeface="Comic Sans MS" panose="030F0702030302020204" pitchFamily="66" charset="0"/>
              </a:rPr>
              <a:t>an </a:t>
            </a:r>
            <a:r>
              <a:rPr lang="es-ES" sz="1400" b="1" dirty="0">
                <a:solidFill>
                  <a:schemeClr val="accent5">
                    <a:lumMod val="75000"/>
                  </a:schemeClr>
                </a:solidFill>
                <a:latin typeface="Comic Sans MS" panose="030F0702030302020204" pitchFamily="66" charset="0"/>
              </a:rPr>
              <a:t>5:12)</a:t>
            </a:r>
            <a:endParaRPr lang="es-ES" b="1" dirty="0">
              <a:solidFill>
                <a:schemeClr val="accent5">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07886"/>
          </a:xfrm>
          <a:prstGeom prst="rect">
            <a:avLst/>
          </a:prstGeom>
          <a:noFill/>
        </p:spPr>
        <p:txBody>
          <a:bodyPr wrap="square" rtlCol="0">
            <a:spAutoFit/>
          </a:bodyPr>
          <a:lstStyle/>
          <a:p>
            <a:pPr>
              <a:spcBef>
                <a:spcPts val="600"/>
              </a:spcBef>
            </a:pPr>
            <a:r>
              <a:rPr lang="ro-RO" sz="2000" b="1"/>
              <a:t>După John Wycliffe s-au ridicat și alți reformatori</a:t>
            </a:r>
            <a:r>
              <a:rPr lang="es-ES" sz="2000" b="1"/>
              <a:t>: </a:t>
            </a:r>
            <a:endParaRPr lang="es-ES" sz="2000" b="1" dirty="0"/>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2221006628"/>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1015663"/>
          </a:xfrm>
          <a:prstGeom prst="rect">
            <a:avLst/>
          </a:prstGeom>
          <a:noFill/>
        </p:spPr>
        <p:txBody>
          <a:bodyPr wrap="square" rtlCol="0">
            <a:spAutoFit/>
          </a:bodyPr>
          <a:lstStyle/>
          <a:p>
            <a:pPr>
              <a:spcBef>
                <a:spcPts val="600"/>
              </a:spcBef>
            </a:pPr>
            <a:r>
              <a:rPr lang="es-ES" sz="2000" b="1"/>
              <a:t>John Hus a fost închis și în cele din urmă ars pe rug. Din închisoare a scris: „Cât de milos a fost Dumnezeu cu mine și cât de admirabil m-a susținut”. Așa cum promisiunile lui Dumnezeu </a:t>
            </a:r>
            <a:r>
              <a:rPr lang="ro-RO" sz="2000" b="1"/>
              <a:t>l</a:t>
            </a:r>
            <a:r>
              <a:rPr lang="es-ES" sz="2000" b="1"/>
              <a:t>-au susținut pe poporul Său în trecut, ele ne susțin și astăzi.</a:t>
            </a:r>
            <a:endParaRPr lang="es-ES" sz="2000" b="1" dirty="0"/>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3933117251"/>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829988"/>
            <a:ext cx="3730626" cy="1323439"/>
          </a:xfrm>
          <a:prstGeom prst="rect">
            <a:avLst/>
          </a:prstGeom>
          <a:noFill/>
        </p:spPr>
        <p:txBody>
          <a:bodyPr wrap="square">
            <a:spAutoFit/>
          </a:bodyPr>
          <a:lstStyle/>
          <a:p>
            <a:pPr>
              <a:spcBef>
                <a:spcPts val="600"/>
              </a:spcBef>
            </a:pPr>
            <a:r>
              <a:rPr lang="es-ES" sz="2000" b="1"/>
              <a:t>Ce le-a dat curaj să-și îndeplinească reformele și să se confrunte cu probleme și moarte?</a:t>
            </a:r>
            <a:endParaRPr lang="es-ES" sz="2000" b="1" dirty="0"/>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172720" y="1862445"/>
            <a:ext cx="11724640" cy="4154984"/>
          </a:xfrm>
          <a:prstGeom prst="rect">
            <a:avLst/>
          </a:prstGeom>
          <a:noFill/>
        </p:spPr>
        <p:txBody>
          <a:bodyPr wrap="square">
            <a:spAutoFit/>
          </a:bodyPr>
          <a:lstStyle/>
          <a:p>
            <a:pPr>
              <a:spcBef>
                <a:spcPts val="600"/>
              </a:spcBef>
            </a:pPr>
            <a:r>
              <a:rPr lang="es-ES" sz="2400" b="1">
                <a:latin typeface="Constantia" panose="02030602050306030303" pitchFamily="18" charset="0"/>
              </a:rPr>
              <a:t>“Toți aceia care, în acele zile rele, vor fi gata să Îi servească fără teamă lui Dumnezeu așa cum le dictează conștiința vor avea nevoie de curaj, statornicie și o cunoaștere efectivă a lui Dumnezeu și a Cuvântului Său, căci cei care sunt credincioși lui Dumnezeu vor fi prigoniți, intențiile lor, răstălmăcite, strădaniile lor cele mai bune vor fi interpretate greșit, iar numele lor, lepădate ca fiind rele.. […] Cu cât va fi mai puternică și mai curată credința copiilor lui Dumnezeu și mai stăruitoare hotărârea lor de a-L asculta, cu atât mai înverșunat se va strădui Satana să stârnească împotriva lor ura acelora care, în timp ce pretind a fi neprihăniți, calcă în picioare Legea lui Dumnezeu. Se va cere cea mai temeinică încredere și hotărârea cea mai eroică, pentru a putea ține cu tărie credința care a fost dată sfinților o dată pentru totdeauna.”</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14FA3E39-E654-8680-4030-98BBCD06611D}"/>
              </a:ext>
            </a:extLst>
          </p:cNvPr>
          <p:cNvSpPr txBox="1"/>
          <p:nvPr/>
        </p:nvSpPr>
        <p:spPr>
          <a:xfrm>
            <a:off x="8587686" y="6047740"/>
            <a:ext cx="3472234" cy="338554"/>
          </a:xfrm>
          <a:prstGeom prst="rect">
            <a:avLst/>
          </a:prstGeom>
          <a:noFill/>
        </p:spPr>
        <p:txBody>
          <a:bodyPr wrap="none" rtlCol="0">
            <a:spAutoFit/>
          </a:bodyPr>
          <a:lstStyle/>
          <a:p>
            <a:pPr algn="r"/>
            <a:r>
              <a:rPr lang="es-ES" sz="1600" b="1" dirty="0">
                <a:solidFill>
                  <a:schemeClr val="bg1"/>
                </a:solidFill>
                <a:effectLst>
                  <a:outerShdw blurRad="38100" dist="38100" dir="2700000" algn="tl">
                    <a:srgbClr val="000000">
                      <a:alpha val="43137"/>
                    </a:srgbClr>
                  </a:outerShdw>
                </a:effectLst>
              </a:rPr>
              <a:t>E. G. W</a:t>
            </a:r>
            <a:r>
              <a:rPr lang="es-ES" sz="1600" b="1">
                <a:solidFill>
                  <a:schemeClr val="bg1"/>
                </a:solidFill>
                <a:effectLst>
                  <a:outerShdw blurRad="38100" dist="38100" dir="2700000" algn="tl">
                    <a:srgbClr val="000000">
                      <a:alpha val="43137"/>
                    </a:srgbClr>
                  </a:outerShdw>
                </a:effectLst>
              </a:rPr>
              <a:t>. (</a:t>
            </a:r>
            <a:r>
              <a:rPr lang="ro-RO" sz="1600" b="1">
                <a:solidFill>
                  <a:schemeClr val="bg1"/>
                </a:solidFill>
                <a:effectLst>
                  <a:outerShdw blurRad="38100" dist="38100" dir="2700000" algn="tl">
                    <a:srgbClr val="000000">
                      <a:alpha val="43137"/>
                    </a:srgbClr>
                  </a:outerShdw>
                </a:effectLst>
              </a:rPr>
              <a:t>Faptele aposolilor</a:t>
            </a:r>
            <a:r>
              <a:rPr lang="es-ES" sz="1600" b="1">
                <a:solidFill>
                  <a:schemeClr val="bg1"/>
                </a:solidFill>
                <a:effectLst>
                  <a:outerShdw blurRad="38100" dist="38100" dir="2700000" algn="tl">
                    <a:srgbClr val="000000">
                      <a:alpha val="43137"/>
                    </a:srgbClr>
                  </a:outerShdw>
                </a:effectLst>
              </a:rPr>
              <a:t>, p</a:t>
            </a:r>
            <a:r>
              <a:rPr lang="ro-RO" sz="1600" b="1">
                <a:solidFill>
                  <a:schemeClr val="bg1"/>
                </a:solidFill>
                <a:effectLst>
                  <a:outerShdw blurRad="38100" dist="38100" dir="2700000" algn="tl">
                    <a:srgbClr val="000000">
                      <a:alpha val="43137"/>
                    </a:srgbClr>
                  </a:outerShdw>
                </a:effectLst>
              </a:rPr>
              <a:t>a</a:t>
            </a:r>
            <a:r>
              <a:rPr lang="es-ES" sz="1600" b="1">
                <a:solidFill>
                  <a:schemeClr val="bg1"/>
                </a:solidFill>
                <a:effectLst>
                  <a:outerShdw blurRad="38100" dist="38100" dir="2700000" algn="tl">
                    <a:srgbClr val="000000">
                      <a:alpha val="43137"/>
                    </a:srgbClr>
                  </a:outerShdw>
                </a:effectLst>
              </a:rPr>
              <a:t>g. 4</a:t>
            </a:r>
            <a:r>
              <a:rPr lang="ro-RO" sz="1600" b="1">
                <a:solidFill>
                  <a:schemeClr val="bg1"/>
                </a:solidFill>
                <a:effectLst>
                  <a:outerShdw blurRad="38100" dist="38100" dir="2700000" algn="tl">
                    <a:srgbClr val="000000">
                      <a:alpha val="43137"/>
                    </a:srgbClr>
                  </a:outerShdw>
                </a:effectLst>
              </a:rPr>
              <a:t>31</a:t>
            </a:r>
            <a:r>
              <a:rPr lang="es-ES" sz="1600" b="1">
                <a:solidFill>
                  <a:schemeClr val="bg1"/>
                </a:solidFill>
                <a:effectLst>
                  <a:outerShdw blurRad="38100" dist="38100" dir="2700000" algn="tl">
                    <a:srgbClr val="000000">
                      <a:alpha val="43137"/>
                    </a:srgbClr>
                  </a:outerShdw>
                </a:effectLst>
              </a:rPr>
              <a:t>)</a:t>
            </a:r>
            <a:endParaRPr lang="es-ES"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846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Și, după cum a înălțat Moise șarpele în pustiu, tot așa trebuie să fie înălțat și Fiul omului</a:t>
            </a:r>
            <a:r>
              <a:rPr kumimoji="0" lang="ro-RO" sz="24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pentru ca oricine crede în El să nu piară, ci să aibă viața veșnică.</a:t>
            </a:r>
            <a:r>
              <a:rPr kumimoji="0" lang="es-ES" sz="24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a:t>
            </a:r>
            <a:r>
              <a:rPr kumimoji="0" lang="es-ES" sz="18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t>
            </a:r>
            <a:r>
              <a:rPr lang="ro-RO" b="1">
                <a:solidFill>
                  <a:prstClr val="black"/>
                </a:solidFill>
                <a:latin typeface="Comic Sans MS" panose="030F0702030302020204" pitchFamily="66" charset="0"/>
              </a:rPr>
              <a:t>Io</a:t>
            </a:r>
            <a:r>
              <a:rPr kumimoji="0" lang="es-ES" sz="1800" b="1"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an </a:t>
            </a:r>
            <a:r>
              <a:rPr kumimoji="0" lang="es-ES" sz="1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3:14, 15)</a:t>
            </a:r>
            <a:endParaRPr kumimoji="0" lang="es-ES" sz="2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5486925" cy="2862322"/>
          </a:xfrm>
          <a:prstGeom prst="rect">
            <a:avLst/>
          </a:prstGeom>
          <a:noFill/>
        </p:spPr>
        <p:txBody>
          <a:bodyPr wrap="square" rtlCol="0">
            <a:spAutoFit/>
          </a:bodyPr>
          <a:lstStyle/>
          <a:p>
            <a:pPr>
              <a:spcBef>
                <a:spcPts val="600"/>
              </a:spcBef>
            </a:pPr>
            <a:r>
              <a:rPr lang="ro-RO" sz="2000" b="1">
                <a:solidFill>
                  <a:schemeClr val="bg1"/>
                </a:solidFill>
                <a:effectLst>
                  <a:outerShdw blurRad="38100" dist="38100" dir="2700000" algn="tl">
                    <a:srgbClr val="000000">
                      <a:alpha val="43137"/>
                    </a:srgbClr>
                  </a:outerShdw>
                </a:effectLst>
                <a:highlight>
                  <a:srgbClr val="F74A00"/>
                </a:highlight>
              </a:rPr>
              <a:t>Adevărul încătușat</a:t>
            </a:r>
            <a:r>
              <a:rPr lang="es-ES" sz="2000" b="1">
                <a:solidFill>
                  <a:schemeClr val="bg1"/>
                </a:solidFill>
                <a:effectLst>
                  <a:outerShdw blurRad="38100" dist="38100" dir="2700000" algn="tl">
                    <a:srgbClr val="000000">
                      <a:alpha val="43137"/>
                    </a:srgbClr>
                  </a:outerShdw>
                </a:effectLst>
                <a:highlight>
                  <a:srgbClr val="F74A00"/>
                </a:highlight>
              </a:rPr>
              <a:t>:</a:t>
            </a:r>
            <a:endParaRPr lang="es-ES" sz="2000" b="1" dirty="0">
              <a:solidFill>
                <a:schemeClr val="bg1"/>
              </a:solidFill>
              <a:effectLst>
                <a:outerShdw blurRad="38100" dist="38100" dir="2700000" algn="tl">
                  <a:srgbClr val="000000">
                    <a:alpha val="43137"/>
                  </a:srgbClr>
                </a:outerShdw>
              </a:effectLst>
              <a:highlight>
                <a:srgbClr val="F74A00"/>
              </a:highlight>
            </a:endParaRPr>
          </a:p>
          <a:p>
            <a:pPr lvl="1">
              <a:spcBef>
                <a:spcPts val="600"/>
              </a:spcBef>
            </a:pPr>
            <a:r>
              <a:rPr lang="ro-RO" sz="2000" b="1"/>
              <a:t>Timpuri de persecuție</a:t>
            </a:r>
            <a:r>
              <a:rPr lang="es-ES" sz="2000" b="1"/>
              <a:t>.</a:t>
            </a:r>
            <a:endParaRPr lang="es-ES" sz="2000" b="1" dirty="0"/>
          </a:p>
          <a:p>
            <a:pPr lvl="1">
              <a:spcBef>
                <a:spcPts val="600"/>
              </a:spcBef>
            </a:pPr>
            <a:r>
              <a:rPr lang="ro-RO" sz="2000" b="1"/>
              <a:t>Credincioșie în persecuție</a:t>
            </a:r>
            <a:r>
              <a:rPr lang="es-ES" sz="2000" b="1"/>
              <a:t>.</a:t>
            </a:r>
            <a:endParaRPr lang="es-ES" sz="2000" b="1" dirty="0"/>
          </a:p>
          <a:p>
            <a:pPr>
              <a:spcBef>
                <a:spcPts val="1800"/>
              </a:spcBef>
            </a:pPr>
            <a:r>
              <a:rPr lang="ro-RO" sz="2000" b="1">
                <a:solidFill>
                  <a:schemeClr val="bg1"/>
                </a:solidFill>
                <a:highlight>
                  <a:srgbClr val="19AC00"/>
                </a:highlight>
              </a:rPr>
              <a:t>Apărarea adevărului</a:t>
            </a:r>
            <a:r>
              <a:rPr lang="es-ES" sz="2000" b="1">
                <a:solidFill>
                  <a:schemeClr val="bg1"/>
                </a:solidFill>
                <a:highlight>
                  <a:srgbClr val="19AC00"/>
                </a:highlight>
              </a:rPr>
              <a:t>:</a:t>
            </a:r>
            <a:endParaRPr lang="es-ES" sz="2000" b="1" dirty="0">
              <a:solidFill>
                <a:schemeClr val="bg1"/>
              </a:solidFill>
              <a:highlight>
                <a:srgbClr val="19AC00"/>
              </a:highlight>
            </a:endParaRPr>
          </a:p>
          <a:p>
            <a:pPr lvl="1">
              <a:spcBef>
                <a:spcPts val="600"/>
              </a:spcBef>
            </a:pPr>
            <a:r>
              <a:rPr lang="ro-RO" sz="2000" b="1"/>
              <a:t>Împărtășind Biblia: valdenzii</a:t>
            </a:r>
            <a:r>
              <a:rPr lang="es-ES" sz="2000" b="1"/>
              <a:t>.</a:t>
            </a:r>
            <a:endParaRPr lang="es-ES" sz="2000" b="1" dirty="0"/>
          </a:p>
          <a:p>
            <a:pPr lvl="1">
              <a:spcBef>
                <a:spcPts val="600"/>
              </a:spcBef>
            </a:pPr>
            <a:r>
              <a:rPr lang="ro-RO" sz="2000" b="1"/>
              <a:t>Lumina reformei</a:t>
            </a:r>
            <a:r>
              <a:rPr lang="es-ES" sz="2000" b="1"/>
              <a:t>: </a:t>
            </a:r>
            <a:r>
              <a:rPr lang="ro-RO" sz="2000" b="1"/>
              <a:t>Joh</a:t>
            </a:r>
            <a:r>
              <a:rPr lang="es-ES" sz="2000" b="1"/>
              <a:t>n W</a:t>
            </a:r>
            <a:r>
              <a:rPr lang="ro-RO" sz="2000" b="1"/>
              <a:t>y</a:t>
            </a:r>
            <a:r>
              <a:rPr lang="es-ES" sz="2000" b="1"/>
              <a:t>cl</a:t>
            </a:r>
            <a:r>
              <a:rPr lang="ro-RO" sz="2000" b="1"/>
              <a:t>iffe</a:t>
            </a:r>
            <a:r>
              <a:rPr lang="es-ES" sz="2000" b="1"/>
              <a:t>.</a:t>
            </a:r>
            <a:endParaRPr lang="es-ES" sz="2000" b="1" dirty="0"/>
          </a:p>
          <a:p>
            <a:pPr lvl="1">
              <a:spcBef>
                <a:spcPts val="600"/>
              </a:spcBef>
            </a:pPr>
            <a:r>
              <a:rPr lang="ro-RO" sz="2000" b="1"/>
              <a:t>Întăriți prin credință</a:t>
            </a:r>
            <a:r>
              <a:rPr lang="es-ES" sz="2000" b="1"/>
              <a:t>: </a:t>
            </a:r>
            <a:r>
              <a:rPr lang="ro-RO" sz="2000" b="1"/>
              <a:t>I</a:t>
            </a:r>
            <a:r>
              <a:rPr lang="es-ES" sz="2000" b="1"/>
              <a:t>an </a:t>
            </a:r>
            <a:r>
              <a:rPr lang="es-ES" sz="2000" b="1" err="1"/>
              <a:t>Hus</a:t>
            </a:r>
            <a:r>
              <a:rPr lang="es-ES" sz="2000" b="1"/>
              <a:t> </a:t>
            </a:r>
            <a:r>
              <a:rPr lang="ro-RO" sz="2000" b="1"/>
              <a:t>și alții</a:t>
            </a:r>
            <a:r>
              <a:rPr lang="es-ES" sz="2000" b="1"/>
              <a:t>.</a:t>
            </a:r>
            <a:endParaRPr lang="es-ES" sz="2000" b="1" dirty="0"/>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7115175" cy="1015663"/>
          </a:xfrm>
          <a:prstGeom prst="rect">
            <a:avLst/>
          </a:prstGeom>
          <a:noFill/>
        </p:spPr>
        <p:txBody>
          <a:bodyPr wrap="square" rtlCol="0">
            <a:spAutoFit/>
          </a:bodyPr>
          <a:lstStyle/>
          <a:p>
            <a:pPr>
              <a:spcBef>
                <a:spcPts val="600"/>
              </a:spcBef>
            </a:pPr>
            <a:r>
              <a:rPr lang="es-ES" sz="2000" b="1"/>
              <a:t>Daniel y Apocalipsis anunță un timp în care Satan</a:t>
            </a:r>
            <a:r>
              <a:rPr lang="ro-RO" sz="2000" b="1"/>
              <a:t>a se va folosi de o putere</a:t>
            </a:r>
            <a:r>
              <a:rPr lang="es-ES" sz="2000" b="1"/>
              <a:t> político-religi</a:t>
            </a:r>
            <a:r>
              <a:rPr lang="ro-RO" sz="2000" b="1"/>
              <a:t>oasă</a:t>
            </a:r>
            <a:r>
              <a:rPr lang="es-ES" sz="2000" b="1"/>
              <a:t> pentru a persevera și a distruge </a:t>
            </a:r>
            <a:r>
              <a:rPr lang="ro-RO" sz="2000" b="1"/>
              <a:t>pe cei care au păstrat credința </a:t>
            </a:r>
            <a:r>
              <a:rPr lang="es-ES" sz="2000" b="1"/>
              <a:t>adevărat</a:t>
            </a:r>
            <a:r>
              <a:rPr lang="ro-RO" sz="2000" b="1"/>
              <a:t>ă</a:t>
            </a:r>
            <a:r>
              <a:rPr lang="es-ES" sz="2000" b="1"/>
              <a:t>.</a:t>
            </a:r>
            <a:endParaRPr lang="es-ES" sz="2000" b="1" dirty="0"/>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46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6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77100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77100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677100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677100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677100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47776"/>
            <a:ext cx="7115175" cy="1015663"/>
          </a:xfrm>
          <a:prstGeom prst="rect">
            <a:avLst/>
          </a:prstGeom>
          <a:noFill/>
        </p:spPr>
        <p:txBody>
          <a:bodyPr wrap="square">
            <a:spAutoFit/>
          </a:bodyPr>
          <a:lstStyle/>
          <a:p>
            <a:pPr>
              <a:spcBef>
                <a:spcPts val="600"/>
              </a:spcBef>
            </a:pPr>
            <a:r>
              <a:rPr lang="es-ES" sz="2000" b="1"/>
              <a:t>În această perioadă – Evul Întunecat – adevărul a fost pus la îndoială. Dar au fost oameni care au venit în apărarea adevărului și au fost dispuși să-și dea viața pentru el.</a:t>
            </a:r>
            <a:endParaRPr lang="es-ES" sz="2000" b="1" dirty="0"/>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138842"/>
            <a:ext cx="7004575" cy="1323439"/>
          </a:xfrm>
          <a:prstGeom prst="rect">
            <a:avLst/>
          </a:prstGeom>
          <a:noFill/>
        </p:spPr>
        <p:txBody>
          <a:bodyPr wrap="square">
            <a:spAutoFit/>
          </a:bodyPr>
          <a:lstStyle/>
          <a:p>
            <a:pPr>
              <a:spcBef>
                <a:spcPts val="600"/>
              </a:spcBef>
            </a:pPr>
            <a:r>
              <a:rPr lang="es-ES" sz="2000" b="1"/>
              <a:t>Această putere „</a:t>
            </a:r>
            <a:r>
              <a:rPr lang="ro-RO" sz="2000" b="1"/>
              <a:t>aruncă</a:t>
            </a:r>
            <a:r>
              <a:rPr lang="es-ES" sz="2000" b="1"/>
              <a:t> adevărul” (Dan. 8:12). În acel timp „</a:t>
            </a:r>
            <a:r>
              <a:rPr lang="ro-RO" sz="2000" b="1"/>
              <a:t> chiar </a:t>
            </a:r>
            <a:r>
              <a:rPr lang="es-ES" sz="2000" b="1"/>
              <a:t>și </a:t>
            </a:r>
            <a:r>
              <a:rPr lang="ro-RO" sz="2000" b="1"/>
              <a:t>din cei </a:t>
            </a:r>
            <a:r>
              <a:rPr lang="es-ES" sz="2000" b="1"/>
              <a:t>înțelepți</a:t>
            </a:r>
            <a:r>
              <a:rPr lang="ro-RO" sz="2000" b="1"/>
              <a:t> mulți</a:t>
            </a:r>
            <a:r>
              <a:rPr lang="es-ES" sz="2000" b="1"/>
              <a:t> vor cădea</a:t>
            </a:r>
            <a:r>
              <a:rPr lang="ro-RO" sz="2000" b="1"/>
              <a:t>, ca să fie încercați, </a:t>
            </a:r>
            <a:r>
              <a:rPr lang="es-ES" sz="2000" b="1"/>
              <a:t>curățiți și albiți, până la vremea </a:t>
            </a:r>
            <a:r>
              <a:rPr lang="ro-RO" sz="2000" b="1"/>
              <a:t>sfârșitului</a:t>
            </a:r>
            <a:r>
              <a:rPr lang="es-ES" sz="2000" b="1"/>
              <a:t>; căci </a:t>
            </a:r>
            <a:r>
              <a:rPr lang="ro-RO" sz="2000" b="1"/>
              <a:t>sfârșitul nu va fi decât la vremea hotărâtă</a:t>
            </a:r>
            <a:r>
              <a:rPr lang="es-ES" sz="2000" b="1"/>
              <a:t>” (Dan. 11:35).</a:t>
            </a:r>
            <a:endParaRPr lang="es-ES" sz="2000" b="1" dirty="0"/>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ro-RO" sz="8000" b="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ADEVĂRUL ÎNCĂTUȘAT</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ro-RO" sz="4400" b="1">
                <a:ln w="10160">
                  <a:solidFill>
                    <a:schemeClr val="accent5"/>
                  </a:solidFill>
                  <a:prstDash val="solid"/>
                </a:ln>
                <a:solidFill>
                  <a:srgbClr val="FFFFFF"/>
                </a:solidFill>
                <a:effectLst>
                  <a:outerShdw blurRad="38100" dist="22860" dir="5400000" algn="tl" rotWithShape="0">
                    <a:srgbClr val="000000">
                      <a:alpha val="30000"/>
                    </a:srgbClr>
                  </a:outerShdw>
                </a:effectLst>
              </a:rPr>
              <a:t>Timpuri de persecuție</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14273"/>
            <a:ext cx="12191998"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6">
                    <a:lumMod val="75000"/>
                  </a:schemeClr>
                </a:solidFill>
                <a:latin typeface="Comic Sans MS" panose="030F0702030302020204" pitchFamily="66" charset="0"/>
              </a:rPr>
              <a:t>“El va rosti vorbe de hulă împotriva Celui Preaînalt, va asupri pe sfinții Celui Preaînalt și se va încumeta să schimbe vremurile și legea; și sfinții vor fi dați în mâinile lui timp de o vreme, două vremuri și o jumătate de vreme.” </a:t>
            </a:r>
            <a:r>
              <a:rPr lang="es-ES" sz="1400" b="1" dirty="0">
                <a:solidFill>
                  <a:schemeClr val="accent6">
                    <a:lumMod val="75000"/>
                  </a:schemeClr>
                </a:solidFill>
                <a:latin typeface="Comic Sans MS" panose="030F0702030302020204" pitchFamily="66" charset="0"/>
              </a:rPr>
              <a:t>(Daniel 7:25)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42064"/>
            <a:ext cx="4048125" cy="707886"/>
          </a:xfrm>
          <a:prstGeom prst="rect">
            <a:avLst/>
          </a:prstGeom>
          <a:noFill/>
        </p:spPr>
        <p:txBody>
          <a:bodyPr wrap="square" rtlCol="0">
            <a:spAutoFit/>
          </a:bodyPr>
          <a:lstStyle/>
          <a:p>
            <a:pPr>
              <a:spcBef>
                <a:spcPts val="600"/>
              </a:spcBef>
            </a:pPr>
            <a:r>
              <a:rPr lang="ro-RO" sz="2000" b="1"/>
              <a:t>Toate expresiile ne indică aceeași perioadă de timp</a:t>
            </a:r>
            <a:r>
              <a:rPr lang="es-ES" sz="2000" b="1"/>
              <a:t>: 1.260 </a:t>
            </a:r>
            <a:r>
              <a:rPr lang="ro-RO" sz="2000" b="1"/>
              <a:t>zile</a:t>
            </a:r>
            <a:r>
              <a:rPr lang="es-ES" sz="2000" b="1"/>
              <a:t>.</a:t>
            </a:r>
            <a:endParaRPr lang="es-ES" sz="2000" b="1" dirty="0"/>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3274749056"/>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911136"/>
            <a:ext cx="4048125" cy="1015663"/>
          </a:xfrm>
          <a:prstGeom prst="rect">
            <a:avLst/>
          </a:prstGeom>
          <a:noFill/>
        </p:spPr>
        <p:txBody>
          <a:bodyPr wrap="square" rtlCol="0">
            <a:spAutoFit/>
          </a:bodyPr>
          <a:lstStyle/>
          <a:p>
            <a:pPr>
              <a:spcBef>
                <a:spcPts val="600"/>
              </a:spcBef>
            </a:pPr>
            <a:r>
              <a:rPr lang="es-ES" sz="2000" b="1"/>
              <a:t>Atât în ​​antichitate, cât și astăzi, durata generală a unei luni este de 30 de zile:</a:t>
            </a:r>
            <a:endParaRPr lang="es-ES" sz="2000" b="1" dirty="0"/>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3580108073"/>
              </p:ext>
            </p:extLst>
          </p:nvPr>
        </p:nvGraphicFramePr>
        <p:xfrm>
          <a:off x="7972424" y="3926799"/>
          <a:ext cx="3857625"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323439"/>
          </a:xfrm>
          <a:prstGeom prst="rect">
            <a:avLst/>
          </a:prstGeom>
          <a:noFill/>
        </p:spPr>
        <p:txBody>
          <a:bodyPr wrap="square">
            <a:spAutoFit/>
          </a:bodyPr>
          <a:lstStyle/>
          <a:p>
            <a:pPr>
              <a:spcBef>
                <a:spcPts val="600"/>
              </a:spcBef>
            </a:pPr>
            <a:r>
              <a:rPr lang="es-ES" sz="2000" b="1"/>
              <a:t>Cuvântul „</a:t>
            </a:r>
            <a:r>
              <a:rPr lang="ro-RO" sz="2000" b="1"/>
              <a:t>vreme</a:t>
            </a:r>
            <a:r>
              <a:rPr lang="es-ES" sz="2000" b="1"/>
              <a:t>” este sinonim cu „an”, în timp ce cuvântul „</a:t>
            </a:r>
            <a:r>
              <a:rPr lang="ro-RO" sz="2000" b="1"/>
              <a:t>vremi</a:t>
            </a:r>
            <a:r>
              <a:rPr lang="es-ES" sz="2000" b="1"/>
              <a:t>” folosit de Daniel înseamnă literal „</a:t>
            </a:r>
            <a:r>
              <a:rPr lang="ro-RO" sz="2000" b="1"/>
              <a:t>ani</a:t>
            </a:r>
            <a:r>
              <a:rPr lang="es-ES" sz="2000" b="1"/>
              <a:t>”.</a:t>
            </a:r>
            <a:endParaRPr lang="es-ES" sz="2000" b="1" dirty="0"/>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936932817"/>
              </p:ext>
            </p:extLst>
          </p:nvPr>
        </p:nvGraphicFramePr>
        <p:xfrm>
          <a:off x="361951" y="4385655"/>
          <a:ext cx="4152898"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48723252"/>
              </p:ext>
            </p:extLst>
          </p:nvPr>
        </p:nvGraphicFramePr>
        <p:xfrm>
          <a:off x="361950" y="5224759"/>
          <a:ext cx="415289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3730791582"/>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549950"/>
            <a:ext cx="4241032" cy="1323439"/>
          </a:xfrm>
          <a:prstGeom prst="rect">
            <a:avLst/>
          </a:prstGeom>
          <a:noFill/>
        </p:spPr>
        <p:txBody>
          <a:bodyPr wrap="square">
            <a:spAutoFit/>
          </a:bodyPr>
          <a:lstStyle/>
          <a:p>
            <a:pPr>
              <a:spcBef>
                <a:spcPts val="600"/>
              </a:spcBef>
            </a:pPr>
            <a:r>
              <a:rPr lang="ro-RO" sz="2000" b="1"/>
              <a:t>Sub principiul </a:t>
            </a:r>
            <a:r>
              <a:rPr lang="es-ES" sz="2000" b="1"/>
              <a:t>“</a:t>
            </a:r>
            <a:r>
              <a:rPr lang="ro-RO" sz="2000" b="1"/>
              <a:t>o zi pentru un an</a:t>
            </a:r>
            <a:r>
              <a:rPr lang="es-ES" sz="2000" b="1"/>
              <a:t>” </a:t>
            </a:r>
            <a:r>
              <a:rPr lang="es-ES" sz="2000" b="1" dirty="0"/>
              <a:t>(Ez. 4:6; Nm. 14:34</a:t>
            </a:r>
            <a:r>
              <a:rPr lang="es-ES" sz="2000" b="1"/>
              <a:t>), </a:t>
            </a:r>
            <a:r>
              <a:rPr lang="ro-RO" sz="2000" b="1"/>
              <a:t>această perioadă de persecuție cuprinde 1260 de ani de istorie</a:t>
            </a:r>
            <a:r>
              <a:rPr lang="es-ES" sz="2000" b="1"/>
              <a:t>.</a:t>
            </a:r>
            <a:endParaRPr lang="es-ES" sz="2000" b="1" dirty="0"/>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231774" y="1479770"/>
            <a:ext cx="6540500" cy="707886"/>
          </a:xfrm>
          <a:prstGeom prst="rect">
            <a:avLst/>
          </a:prstGeom>
          <a:noFill/>
        </p:spPr>
        <p:txBody>
          <a:bodyPr wrap="square" rtlCol="0">
            <a:spAutoFit/>
          </a:bodyPr>
          <a:lstStyle/>
          <a:p>
            <a:pPr>
              <a:spcBef>
                <a:spcPts val="600"/>
              </a:spcBef>
            </a:pPr>
            <a:r>
              <a:rPr lang="es-ES" sz="2000" b="1"/>
              <a:t>Ce perioadă istorică acoperă persecuția de 1.260 de ani anunțată de Daniel și Apocalipsa?</a:t>
            </a:r>
            <a:endParaRPr lang="es-ES" sz="2000" b="1" dirty="0"/>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4093580950"/>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430070" y="3119993"/>
            <a:ext cx="4527147" cy="1323439"/>
          </a:xfrm>
          <a:prstGeom prst="rect">
            <a:avLst/>
          </a:prstGeom>
          <a:noFill/>
        </p:spPr>
        <p:txBody>
          <a:bodyPr wrap="square">
            <a:spAutoFit/>
          </a:bodyPr>
          <a:lstStyle/>
          <a:p>
            <a:pPr>
              <a:spcBef>
                <a:spcPts val="600"/>
              </a:spcBef>
            </a:pPr>
            <a:r>
              <a:rPr lang="es-ES" sz="2000" b="1"/>
              <a:t>După cum a fost profețit, Dumnezeu a pregătit un loc pentru a ajuta biserica credincioasă: pustia, adică locuri</a:t>
            </a:r>
            <a:r>
              <a:rPr lang="ro-RO" sz="2000" b="1"/>
              <a:t>le</a:t>
            </a:r>
            <a:r>
              <a:rPr lang="es-ES" sz="2000" b="1"/>
              <a:t> slab locuite (Apoc. 12:6, 14).</a:t>
            </a:r>
            <a:endParaRPr lang="es-ES" sz="2000" b="1" dirty="0"/>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ro-RO" sz="4400" b="1">
                <a:ln w="10160">
                  <a:solidFill>
                    <a:schemeClr val="accent5"/>
                  </a:solidFill>
                  <a:prstDash val="solid"/>
                </a:ln>
                <a:solidFill>
                  <a:srgbClr val="FFFFFF"/>
                </a:solidFill>
                <a:effectLst>
                  <a:outerShdw blurRad="38100" dist="22860" dir="5400000" algn="tl" rotWithShape="0">
                    <a:srgbClr val="000000">
                      <a:alpha val="30000"/>
                    </a:srgbClr>
                  </a:outerShdw>
                </a:effectLst>
              </a:rPr>
              <a:t>TIMPURI DE PERSECUȚIE</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CuadroTexto 8">
            <a:extLst>
              <a:ext uri="{FF2B5EF4-FFF2-40B4-BE49-F238E27FC236}">
                <a16:creationId xmlns:a16="http://schemas.microsoft.com/office/drawing/2014/main" id="{46B17DC5-9F47-9CF4-E2C8-193DE83B3CEA}"/>
              </a:ext>
            </a:extLst>
          </p:cNvPr>
          <p:cNvSpPr txBox="1"/>
          <p:nvPr/>
        </p:nvSpPr>
        <p:spPr>
          <a:xfrm>
            <a:off x="2" y="614273"/>
            <a:ext cx="12191998"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a:solidFill>
                  <a:schemeClr val="accent6">
                    <a:lumMod val="75000"/>
                  </a:schemeClr>
                </a:solidFill>
                <a:latin typeface="Comic Sans MS" panose="030F0702030302020204" pitchFamily="66" charset="0"/>
              </a:rPr>
              <a:t>“El va rosti vorbe de hulă împotriva Celui Preaînalt, va asupri pe sfinții Celui Preaînalt și se va încumeta să schimbe vremurile și legea; și sfinții vor fi dați în mâinile lui timp de o vreme, două vremuri și o jumătate de vreme.” </a:t>
            </a:r>
            <a:r>
              <a:rPr lang="es-ES" sz="1400" b="1" dirty="0">
                <a:solidFill>
                  <a:schemeClr val="accent6">
                    <a:lumMod val="75000"/>
                  </a:schemeClr>
                </a:solidFill>
                <a:latin typeface="Comic Sans MS" panose="030F0702030302020204" pitchFamily="66" charset="0"/>
              </a:rPr>
              <a:t>(Daniel 7:25)</a:t>
            </a: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214984"/>
            <a:ext cx="2046678" cy="3429436"/>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231774" y="2091600"/>
            <a:ext cx="6540499" cy="1015663"/>
          </a:xfrm>
          <a:prstGeom prst="rect">
            <a:avLst/>
          </a:prstGeom>
          <a:noFill/>
        </p:spPr>
        <p:txBody>
          <a:bodyPr wrap="square">
            <a:spAutoFit/>
          </a:bodyPr>
          <a:lstStyle/>
          <a:p>
            <a:pPr>
              <a:spcBef>
                <a:spcPts val="600"/>
              </a:spcBef>
            </a:pPr>
            <a:r>
              <a:rPr lang="es-ES" sz="2000" b="1"/>
              <a:t>Când din Roma au apărut zece regate politice (triburile care au invadat imperiul), un alt regat avea să apară și să răstoarne trei din cele zece regate (Dan. 7:23-25).</a:t>
            </a:r>
            <a:endParaRPr lang="es-ES" sz="2000" b="1" dirty="0"/>
          </a:p>
        </p:txBody>
      </p:sp>
      <p:sp>
        <p:nvSpPr>
          <p:cNvPr id="12" name="CuadroTexto 11">
            <a:extLst>
              <a:ext uri="{FF2B5EF4-FFF2-40B4-BE49-F238E27FC236}">
                <a16:creationId xmlns:a16="http://schemas.microsoft.com/office/drawing/2014/main" id="{858EB60A-1D02-1C87-517C-11585D6A9780}"/>
              </a:ext>
            </a:extLst>
          </p:cNvPr>
          <p:cNvSpPr txBox="1"/>
          <p:nvPr/>
        </p:nvSpPr>
        <p:spPr>
          <a:xfrm>
            <a:off x="2430070" y="6059259"/>
            <a:ext cx="4527147" cy="707886"/>
          </a:xfrm>
          <a:prstGeom prst="rect">
            <a:avLst/>
          </a:prstGeom>
          <a:noFill/>
        </p:spPr>
        <p:txBody>
          <a:bodyPr wrap="square">
            <a:spAutoFit/>
          </a:bodyPr>
          <a:lstStyle/>
          <a:p>
            <a:pPr>
              <a:spcBef>
                <a:spcPts val="600"/>
              </a:spcBef>
            </a:pPr>
            <a:r>
              <a:rPr lang="es-ES" sz="2000" b="1"/>
              <a:t>Din păcate, mulți au fost nevoiți s</a:t>
            </a:r>
            <a:r>
              <a:rPr lang="ro-RO" sz="2000" b="1"/>
              <a:t>ă</a:t>
            </a:r>
            <a:r>
              <a:rPr lang="es-ES" sz="2000" b="1"/>
              <a:t> plătească loialitatea cu sângele lor.</a:t>
            </a:r>
            <a:endParaRPr lang="es-ES" sz="2000" b="1" dirty="0"/>
          </a:p>
        </p:txBody>
      </p:sp>
      <p:sp>
        <p:nvSpPr>
          <p:cNvPr id="14" name="CuadroTexto 13">
            <a:extLst>
              <a:ext uri="{FF2B5EF4-FFF2-40B4-BE49-F238E27FC236}">
                <a16:creationId xmlns:a16="http://schemas.microsoft.com/office/drawing/2014/main" id="{7749A998-C2CA-090D-19A5-0BF74D783502}"/>
              </a:ext>
            </a:extLst>
          </p:cNvPr>
          <p:cNvSpPr txBox="1"/>
          <p:nvPr/>
        </p:nvSpPr>
        <p:spPr>
          <a:xfrm>
            <a:off x="2430070" y="4415393"/>
            <a:ext cx="4540039" cy="1631216"/>
          </a:xfrm>
          <a:prstGeom prst="rect">
            <a:avLst/>
          </a:prstGeom>
          <a:noFill/>
        </p:spPr>
        <p:txBody>
          <a:bodyPr wrap="square">
            <a:spAutoFit/>
          </a:bodyPr>
          <a:lstStyle/>
          <a:p>
            <a:pPr>
              <a:spcBef>
                <a:spcPts val="600"/>
              </a:spcBef>
            </a:pPr>
            <a:r>
              <a:rPr lang="es-ES" sz="2000" b="1"/>
              <a:t>În vremea dificultăților și a persecuțiilor, credincioșii </a:t>
            </a:r>
            <a:r>
              <a:rPr lang="ro-RO" sz="2000" b="1"/>
              <a:t>fideli</a:t>
            </a:r>
            <a:r>
              <a:rPr lang="es-ES" sz="2000" b="1"/>
              <a:t> au stat fermi în apărarea adevărului, refugi</a:t>
            </a:r>
            <a:r>
              <a:rPr lang="ro-RO" sz="2000" b="1"/>
              <a:t>i</a:t>
            </a:r>
            <a:r>
              <a:rPr lang="es-ES" sz="2000" b="1"/>
              <a:t>ndu-se în dragostea și grija lui Dumnezeu (Ps. 46:1-3).</a:t>
            </a:r>
            <a:endParaRPr lang="es-ES" sz="2000" b="1" dirty="0"/>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ro-RO" sz="4400" b="1" spc="50">
                <a:ln w="9525" cmpd="sng">
                  <a:solidFill>
                    <a:schemeClr val="accent1"/>
                  </a:solidFill>
                  <a:prstDash val="solid"/>
                </a:ln>
                <a:solidFill>
                  <a:srgbClr val="70AD47">
                    <a:tint val="1000"/>
                  </a:srgbClr>
                </a:solidFill>
                <a:effectLst>
                  <a:glow rad="38100">
                    <a:schemeClr val="accent1">
                      <a:alpha val="40000"/>
                    </a:schemeClr>
                  </a:glow>
                </a:effectLst>
              </a:rPr>
              <a:t>CREDINCIOȘIE ÎN PERSECUȚIE</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646331"/>
          </a:xfrm>
          <a:prstGeom prst="rect">
            <a:avLst/>
          </a:prstGeom>
          <a:noFill/>
        </p:spPr>
        <p:txBody>
          <a:bodyPr wrap="square">
            <a:spAutoFit/>
          </a:bodyPr>
          <a:lstStyle/>
          <a:p>
            <a:pPr algn="ctr"/>
            <a:r>
              <a:rPr lang="es-ES" b="1">
                <a:solidFill>
                  <a:schemeClr val="accent6">
                    <a:lumMod val="20000"/>
                    <a:lumOff val="80000"/>
                  </a:schemeClr>
                </a:solidFill>
                <a:effectLst>
                  <a:glow rad="139700">
                    <a:srgbClr val="00500B">
                      <a:alpha val="72000"/>
                    </a:srgbClr>
                  </a:glow>
                </a:effectLst>
                <a:latin typeface="Comic Sans MS" panose="030F0702030302020204" pitchFamily="66" charset="0"/>
              </a:rPr>
              <a:t>“niște valuri înfuriate ale mării, care își spumegă rușinile lor, niște stele rătăcitoare, cărora le este păstrată negura întunericului pentru vecie.” </a:t>
            </a:r>
            <a:r>
              <a:rPr lang="es-ES" sz="1400" b="1">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ro-RO" sz="1400" b="1">
                <a:solidFill>
                  <a:schemeClr val="accent6">
                    <a:lumMod val="20000"/>
                    <a:lumOff val="80000"/>
                  </a:schemeClr>
                </a:solidFill>
                <a:effectLst>
                  <a:glow rad="139700">
                    <a:srgbClr val="00500B">
                      <a:alpha val="72000"/>
                    </a:srgbClr>
                  </a:glow>
                </a:effectLst>
                <a:latin typeface="Comic Sans MS" panose="030F0702030302020204" pitchFamily="66" charset="0"/>
              </a:rPr>
              <a:t>Iuda</a:t>
            </a:r>
            <a:r>
              <a:rPr lang="es-ES" sz="1400" b="1">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es-ES" sz="1400" b="1" dirty="0">
                <a:solidFill>
                  <a:schemeClr val="accent6">
                    <a:lumMod val="20000"/>
                    <a:lumOff val="80000"/>
                  </a:schemeClr>
                </a:solidFill>
                <a:effectLst>
                  <a:glow rad="139700">
                    <a:srgbClr val="00500B">
                      <a:alpha val="72000"/>
                    </a:srgbClr>
                  </a:glow>
                </a:effectLst>
                <a:latin typeface="Comic Sans MS" panose="030F0702030302020204" pitchFamily="66" charset="0"/>
              </a:rPr>
              <a:t>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015663"/>
          </a:xfrm>
          <a:prstGeom prst="rect">
            <a:avLst/>
          </a:prstGeom>
          <a:noFill/>
        </p:spPr>
        <p:txBody>
          <a:bodyPr wrap="square" rtlCol="0">
            <a:spAutoFit/>
          </a:bodyPr>
          <a:lstStyle/>
          <a:p>
            <a:pPr>
              <a:spcBef>
                <a:spcPts val="600"/>
              </a:spcBef>
            </a:pPr>
            <a:r>
              <a:rPr lang="es-ES" sz="2000" b="1"/>
              <a:t>Odată ce a câștigat puterea politică, Biserica Romană a început să</a:t>
            </a:r>
            <a:r>
              <a:rPr lang="ro-RO" sz="2000" b="1"/>
              <a:t> o</a:t>
            </a:r>
            <a:r>
              <a:rPr lang="es-ES" sz="2000" b="1"/>
              <a:t> folosească pentru a cere tuturor să respecte preceptele sale religioase, dintre care multe fuseseră pervertite.</a:t>
            </a:r>
            <a:endParaRPr lang="es-ES" sz="2000" b="1" dirty="0"/>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646840"/>
            <a:ext cx="6096000" cy="1323439"/>
          </a:xfrm>
          <a:prstGeom prst="rect">
            <a:avLst/>
          </a:prstGeom>
          <a:noFill/>
        </p:spPr>
        <p:txBody>
          <a:bodyPr wrap="square">
            <a:spAutoFit/>
          </a:bodyPr>
          <a:lstStyle/>
          <a:p>
            <a:pPr>
              <a:spcBef>
                <a:spcPts val="600"/>
              </a:spcBef>
            </a:pPr>
            <a:r>
              <a:rPr lang="es-ES" sz="2000" b="1"/>
              <a:t>Dar nu a putut să-l distrugă complet. Au apărut credincioși care, călăuziți de învățăturile biblice și urmând sfaturile lui Iuda, au luptat cu putere pentru a-și apăra credința (Iuda 1:3).</a:t>
            </a:r>
            <a:endParaRPr lang="es-ES" sz="2000" b="1" dirty="0"/>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580217"/>
            <a:ext cx="8518876" cy="1015663"/>
          </a:xfrm>
          <a:prstGeom prst="rect">
            <a:avLst/>
          </a:prstGeom>
          <a:noFill/>
        </p:spPr>
        <p:txBody>
          <a:bodyPr wrap="square">
            <a:spAutoFit/>
          </a:bodyPr>
          <a:lstStyle/>
          <a:p>
            <a:pPr>
              <a:spcBef>
                <a:spcPts val="600"/>
              </a:spcBef>
            </a:pPr>
            <a:r>
              <a:rPr lang="es-ES" sz="2000" b="1"/>
              <a:t>La aceasta s-a adăugat corupția tot mai mare în rândul conducerii religioase. Pentru a împiedica masele să se răzvrătească împotriva autorității sale, a luat de la ei cel mai prețios lucru: Cuvântul lui Dumnezeu.</a:t>
            </a:r>
            <a:endParaRPr lang="es-ES" sz="2000" b="1" dirty="0"/>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323439"/>
          </a:xfrm>
          <a:prstGeom prst="rect">
            <a:avLst/>
          </a:prstGeom>
          <a:noFill/>
        </p:spPr>
        <p:txBody>
          <a:bodyPr wrap="square">
            <a:spAutoFit/>
          </a:bodyPr>
          <a:lstStyle/>
          <a:p>
            <a:pPr>
              <a:spcBef>
                <a:spcPts val="600"/>
              </a:spcBef>
            </a:pPr>
            <a:r>
              <a:rPr lang="es-ES" sz="2000" b="1"/>
              <a:t>Însuflețiți de puterea Cuvântului, ei au răspândit fără teamă învățăturile lui. Întăriți de promisiuni precum Apocalipsa 2:10, ei au fost credincioși până la moarte, știind că vor primi cununa vieții.</a:t>
            </a:r>
            <a:endParaRPr lang="es-ES" sz="2000" b="1" dirty="0"/>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ro-RO" sz="8000" b="1">
                <a:ln w="22225">
                  <a:noFill/>
                  <a:prstDash val="solid"/>
                </a:ln>
                <a:solidFill>
                  <a:schemeClr val="accent2">
                    <a:lumMod val="40000"/>
                    <a:lumOff val="60000"/>
                  </a:schemeClr>
                </a:solidFill>
                <a:effectLst>
                  <a:outerShdw blurRad="63500" sx="102000" sy="102000" algn="ctr" rotWithShape="0">
                    <a:prstClr val="black">
                      <a:alpha val="79000"/>
                    </a:prstClr>
                  </a:outerShdw>
                </a:effectLst>
              </a:rPr>
              <a:t>APĂRAREA ADEVĂRULUI</a:t>
            </a:r>
            <a:endParaRPr lang="es-ES"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endParaRP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rPr>
              <a:t>ÎMPĂRĂTĂȘIND BIBLIA: VALDENZII</a:t>
            </a:r>
            <a:endParaRPr lang="es-ES" sz="4400" b="1" dirty="0">
              <a:ln/>
              <a:gradFill flip="none" rotWithShape="1">
                <a:gsLst>
                  <a:gs pos="0">
                    <a:schemeClr val="accent6">
                      <a:lumMod val="40000"/>
                      <a:lumOff val="60000"/>
                    </a:schemeClr>
                  </a:gs>
                  <a:gs pos="36000">
                    <a:schemeClr val="accent6">
                      <a:lumMod val="60000"/>
                      <a:lumOff val="40000"/>
                    </a:schemeClr>
                  </a:gs>
                  <a:gs pos="73000">
                    <a:schemeClr val="accent3">
                      <a:lumMod val="45000"/>
                      <a:lumOff val="55000"/>
                    </a:schemeClr>
                  </a:gs>
                  <a:gs pos="100000">
                    <a:schemeClr val="accent3">
                      <a:lumMod val="30000"/>
                      <a:lumOff val="70000"/>
                    </a:schemeClr>
                  </a:gs>
                </a:gsLst>
                <a:lin ang="0" scaled="1"/>
                <a:tileRect/>
              </a:gradFill>
            </a:endParaRP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a:solidFill>
                  <a:schemeClr val="accent3">
                    <a:lumMod val="75000"/>
                  </a:schemeClr>
                </a:solidFill>
                <a:latin typeface="Comic Sans MS" panose="030F0702030302020204" pitchFamily="66" charset="0"/>
              </a:rPr>
              <a:t>“Petru și apostolii ceilalți, drept răspuns, i-au zis: „Trebuie să ascultăm mai mult de Dumnezeu decât de oameni!” </a:t>
            </a:r>
            <a:r>
              <a:rPr lang="es-ES" sz="1400" b="1">
                <a:solidFill>
                  <a:schemeClr val="accent3">
                    <a:lumMod val="75000"/>
                  </a:schemeClr>
                </a:solidFill>
                <a:latin typeface="Comic Sans MS" panose="030F0702030302020204" pitchFamily="66" charset="0"/>
              </a:rPr>
              <a:t>(</a:t>
            </a:r>
            <a:r>
              <a:rPr lang="ro-RO" sz="1400" b="1">
                <a:solidFill>
                  <a:schemeClr val="accent3">
                    <a:lumMod val="75000"/>
                  </a:schemeClr>
                </a:solidFill>
                <a:latin typeface="Comic Sans MS" panose="030F0702030302020204" pitchFamily="66" charset="0"/>
              </a:rPr>
              <a:t>Fapte</a:t>
            </a:r>
            <a:r>
              <a:rPr lang="es-ES" sz="1400" b="1">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2184401" y="1320585"/>
            <a:ext cx="6441439" cy="1631216"/>
          </a:xfrm>
          <a:prstGeom prst="rect">
            <a:avLst/>
          </a:prstGeom>
          <a:noFill/>
        </p:spPr>
        <p:txBody>
          <a:bodyPr wrap="square" rtlCol="0">
            <a:spAutoFit/>
          </a:bodyPr>
          <a:lstStyle/>
          <a:p>
            <a:pPr>
              <a:spcBef>
                <a:spcPts val="600"/>
              </a:spcBef>
            </a:pPr>
            <a:r>
              <a:rPr lang="es-ES" sz="2000" b="1" dirty="0"/>
              <a:t>Peter </a:t>
            </a:r>
            <a:r>
              <a:rPr lang="es-ES" sz="2000" b="1" dirty="0" err="1"/>
              <a:t>Valdo</a:t>
            </a:r>
            <a:r>
              <a:rPr lang="es-ES" sz="2000" b="1" dirty="0"/>
              <a:t> (1140-1218), un </a:t>
            </a:r>
            <a:r>
              <a:rPr lang="es-ES" sz="2000" b="1" dirty="0" err="1"/>
              <a:t>bogat</a:t>
            </a:r>
            <a:r>
              <a:rPr lang="es-ES" sz="2000" b="1" dirty="0"/>
              <a:t> </a:t>
            </a:r>
            <a:r>
              <a:rPr lang="es-ES" sz="2000" b="1" dirty="0" err="1"/>
              <a:t>om</a:t>
            </a:r>
            <a:r>
              <a:rPr lang="es-ES" sz="2000" b="1" dirty="0"/>
              <a:t> de </a:t>
            </a:r>
            <a:r>
              <a:rPr lang="es-ES" sz="2000" b="1" dirty="0" err="1"/>
              <a:t>afaceri</a:t>
            </a:r>
            <a:r>
              <a:rPr lang="es-ES" sz="2000" b="1" dirty="0"/>
              <a:t> </a:t>
            </a:r>
            <a:r>
              <a:rPr lang="es-ES" sz="2000" b="1" dirty="0" err="1"/>
              <a:t>francez</a:t>
            </a:r>
            <a:r>
              <a:rPr lang="es-ES" sz="2000" b="1" dirty="0"/>
              <a:t> care a </a:t>
            </a:r>
            <a:r>
              <a:rPr lang="es-ES" sz="2000" b="1" dirty="0" err="1"/>
              <a:t>renunțat</a:t>
            </a:r>
            <a:r>
              <a:rPr lang="es-ES" sz="2000" b="1" dirty="0"/>
              <a:t> la </a:t>
            </a:r>
            <a:r>
              <a:rPr lang="es-ES" sz="2000" b="1" dirty="0" err="1"/>
              <a:t>avere</a:t>
            </a:r>
            <a:r>
              <a:rPr lang="es-ES" sz="2000" b="1" dirty="0"/>
              <a:t> </a:t>
            </a:r>
            <a:r>
              <a:rPr lang="es-ES" sz="2000" b="1" dirty="0" err="1"/>
              <a:t>pentru</a:t>
            </a:r>
            <a:r>
              <a:rPr lang="es-ES" sz="2000" b="1" dirty="0"/>
              <a:t> a-L predica pe </a:t>
            </a:r>
            <a:r>
              <a:rPr lang="es-ES" sz="2000" b="1" dirty="0" err="1"/>
              <a:t>Hristos</a:t>
            </a:r>
            <a:r>
              <a:rPr lang="es-ES" sz="2000" b="1" dirty="0"/>
              <a:t>, a </a:t>
            </a:r>
            <a:r>
              <a:rPr lang="es-ES" sz="2000" b="1" dirty="0" err="1"/>
              <a:t>fondat</a:t>
            </a:r>
            <a:r>
              <a:rPr lang="es-ES" sz="2000" b="1" dirty="0"/>
              <a:t> </a:t>
            </a:r>
            <a:r>
              <a:rPr lang="es-ES" sz="2000" b="1" dirty="0" err="1"/>
              <a:t>mișcarea</a:t>
            </a:r>
            <a:r>
              <a:rPr lang="es-ES" sz="2000" b="1" dirty="0"/>
              <a:t> „</a:t>
            </a:r>
            <a:r>
              <a:rPr lang="es-ES" sz="2000" b="1" dirty="0" err="1"/>
              <a:t>Săracii</a:t>
            </a:r>
            <a:r>
              <a:rPr lang="es-ES" sz="2000" b="1" dirty="0"/>
              <a:t> din Lyon”, </a:t>
            </a:r>
            <a:r>
              <a:rPr lang="es-ES" sz="2000" b="1" dirty="0" err="1"/>
              <a:t>cunoscută</a:t>
            </a:r>
            <a:r>
              <a:rPr lang="es-ES" sz="2000" b="1" dirty="0"/>
              <a:t> sub </a:t>
            </a:r>
            <a:r>
              <a:rPr lang="es-ES" sz="2000" b="1" dirty="0" err="1"/>
              <a:t>numele</a:t>
            </a:r>
            <a:r>
              <a:rPr lang="es-ES" sz="2000" b="1" dirty="0"/>
              <a:t> de „</a:t>
            </a:r>
            <a:r>
              <a:rPr lang="es-ES" sz="2000" b="1" dirty="0" err="1"/>
              <a:t>Valdenzii</a:t>
            </a:r>
            <a:r>
              <a:rPr lang="es-ES" sz="2000" b="1" dirty="0"/>
              <a:t>”. Papa </a:t>
            </a:r>
            <a:r>
              <a:rPr lang="es-ES" sz="2000" b="1" dirty="0" err="1"/>
              <a:t>Alexandru</a:t>
            </a:r>
            <a:r>
              <a:rPr lang="es-ES" sz="2000" b="1" dirty="0"/>
              <a:t> al III-lea i-a </a:t>
            </a:r>
            <a:r>
              <a:rPr lang="es-ES" sz="2000" b="1" dirty="0" err="1"/>
              <a:t>acceptat</a:t>
            </a:r>
            <a:r>
              <a:rPr lang="es-ES" sz="2000" b="1" dirty="0"/>
              <a:t> </a:t>
            </a:r>
            <a:r>
              <a:rPr lang="es-ES" sz="2000" b="1" dirty="0" err="1"/>
              <a:t>jurământul</a:t>
            </a:r>
            <a:r>
              <a:rPr lang="es-ES" sz="2000" b="1" dirty="0"/>
              <a:t> de </a:t>
            </a:r>
            <a:r>
              <a:rPr lang="es-ES" sz="2000" b="1" dirty="0" err="1"/>
              <a:t>sărăcie</a:t>
            </a:r>
            <a:r>
              <a:rPr lang="es-ES" sz="2000" b="1" dirty="0"/>
              <a:t>.</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430395" y="2370854"/>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9" y="4139791"/>
            <a:ext cx="6092506" cy="1631216"/>
          </a:xfrm>
          <a:prstGeom prst="rect">
            <a:avLst/>
          </a:prstGeom>
          <a:noFill/>
        </p:spPr>
        <p:txBody>
          <a:bodyPr wrap="square">
            <a:spAutoFit/>
          </a:bodyPr>
          <a:lstStyle/>
          <a:p>
            <a:pPr>
              <a:spcBef>
                <a:spcPts val="600"/>
              </a:spcBef>
            </a:pPr>
            <a:r>
              <a:rPr lang="es-ES" sz="2000" b="1"/>
              <a:t>Până atunci, Papa Lucius al III-lea îi condamnase pe urmașii lui Petru Valdo drept eretici. Cu toate acestea, franciscanii au devenit un pilon al Bisericii Romane, în timp ce valdenzii au fost persecutați până aproape de dispariție. De</a:t>
            </a:r>
            <a:r>
              <a:rPr lang="ro-RO" sz="2000" b="1"/>
              <a:t> </a:t>
            </a:r>
            <a:r>
              <a:rPr lang="es-ES" sz="2000" b="1"/>
              <a:t>ce?</a:t>
            </a:r>
            <a:endParaRPr lang="es-ES" sz="2000" b="1" dirty="0"/>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2249802" y="2859984"/>
            <a:ext cx="6170297" cy="1323439"/>
          </a:xfrm>
          <a:prstGeom prst="rect">
            <a:avLst/>
          </a:prstGeom>
          <a:noFill/>
        </p:spPr>
        <p:txBody>
          <a:bodyPr wrap="square">
            <a:spAutoFit/>
          </a:bodyPr>
          <a:lstStyle/>
          <a:p>
            <a:pPr>
              <a:spcBef>
                <a:spcPts val="600"/>
              </a:spcBef>
            </a:pPr>
            <a:r>
              <a:rPr lang="es-ES" sz="2000" b="1"/>
              <a:t>La scurt timp după aceea, Francisc de Assisi (1181-1226), care și-a făcut și un jurământ de sărăcie, aprobat de Papa Inocențiu al III-lea, a fondat mișcarea franciscană.</a:t>
            </a:r>
            <a:endParaRPr lang="es-ES" sz="2000" b="1" dirty="0"/>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773135"/>
            <a:ext cx="6092506" cy="1015663"/>
          </a:xfrm>
          <a:prstGeom prst="rect">
            <a:avLst/>
          </a:prstGeom>
          <a:noFill/>
        </p:spPr>
        <p:txBody>
          <a:bodyPr wrap="square">
            <a:spAutoFit/>
          </a:bodyPr>
          <a:lstStyle/>
          <a:p>
            <a:pPr>
              <a:spcBef>
                <a:spcPts val="600"/>
              </a:spcBef>
            </a:pPr>
            <a:r>
              <a:rPr lang="es-ES" sz="2000" b="1"/>
              <a:t>Pentru </a:t>
            </a:r>
            <a:r>
              <a:rPr lang="ro-RO" sz="2000" b="1"/>
              <a:t>credincioșia lor</a:t>
            </a:r>
            <a:r>
              <a:rPr lang="es-ES" sz="2000" b="1"/>
              <a:t>. Primii au fost credincioși Papei, în timp ce cei din urmă au fost credincioși învățăturilor Bibliei.</a:t>
            </a:r>
            <a:endParaRPr lang="es-ES" sz="2000" b="1" dirty="0"/>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492</TotalTime>
  <Words>1735</Words>
  <Application>Microsoft Office PowerPoint</Application>
  <PresentationFormat>Panorámica</PresentationFormat>
  <Paragraphs>98</Paragraphs>
  <Slides>13</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82</cp:revision>
  <dcterms:created xsi:type="dcterms:W3CDTF">2024-04-06T15:01:35Z</dcterms:created>
  <dcterms:modified xsi:type="dcterms:W3CDTF">2024-04-26T16:14:17Z</dcterms:modified>
</cp:coreProperties>
</file>