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ro-RO" sz="2000" b="1" dirty="0" err="1">
              <a:effectLst>
                <a:outerShdw blurRad="38100" dist="38100" dir="2700000" algn="tl">
                  <a:srgbClr val="000000">
                    <a:alpha val="43137"/>
                  </a:srgbClr>
                </a:outerShdw>
              </a:effectLst>
            </a:rPr>
            <a:t>Trimitera</a:t>
          </a:r>
          <a:r>
            <a:rPr lang="ro-RO" sz="2000" b="1" dirty="0">
              <a:effectLst>
                <a:outerShdw blurRad="38100" dist="38100" dir="2700000" algn="tl">
                  <a:srgbClr val="000000">
                    <a:alpha val="43137"/>
                  </a:srgbClr>
                </a:outerShdw>
              </a:effectLst>
            </a:rPr>
            <a:t> spionilor</a:t>
          </a:r>
          <a:endParaRPr lang="es-ES" sz="2000" b="1" dirty="0">
            <a:effectLst>
              <a:outerShdw blurRad="38100" dist="38100" dir="2700000" algn="tl">
                <a:srgbClr val="000000">
                  <a:alpha val="43137"/>
                </a:srgbClr>
              </a:outerShdw>
            </a:effectLst>
          </a:endParaRP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r>
            <a:rPr lang="es-ES" sz="2000" b="1" dirty="0"/>
            <a:t>P</a:t>
          </a:r>
          <a:r>
            <a:rPr lang="ro-RO" sz="2000" b="1" dirty="0" err="1"/>
            <a:t>ublic</a:t>
          </a:r>
          <a:r>
            <a:rPr lang="es-ES" sz="2000" b="1" dirty="0"/>
            <a:t> (12 </a:t>
          </a:r>
          <a:r>
            <a:rPr lang="ro-RO" sz="2000" b="1" dirty="0"/>
            <a:t>spioni</a:t>
          </a:r>
          <a:r>
            <a:rPr lang="es-ES" sz="2000" b="1" dirty="0"/>
            <a:t>)</a:t>
          </a: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r>
            <a:rPr lang="ro-RO" sz="2000" b="1" dirty="0"/>
            <a:t>Î</a:t>
          </a:r>
          <a:r>
            <a:rPr lang="es-ES" sz="2000" b="1" dirty="0"/>
            <a:t>n secret (2 </a:t>
          </a:r>
          <a:r>
            <a:rPr lang="ro-RO" sz="2000" b="1" dirty="0"/>
            <a:t>spioni</a:t>
          </a:r>
          <a:r>
            <a:rPr lang="es-ES" sz="2000" b="1" dirty="0"/>
            <a:t>)</a:t>
          </a: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r>
            <a:rPr lang="ro-RO" sz="2000" b="1" dirty="0">
              <a:effectLst>
                <a:outerShdw blurRad="38100" dist="38100" dir="2700000" algn="tl">
                  <a:srgbClr val="000000">
                    <a:alpha val="43137"/>
                  </a:srgbClr>
                </a:outerShdw>
              </a:effectLst>
            </a:rPr>
            <a:t>Acțiunea spionilor</a:t>
          </a:r>
          <a:endParaRPr lang="es-ES" sz="2000" b="1" dirty="0">
            <a:effectLst>
              <a:outerShdw blurRad="38100" dist="38100" dir="2700000" algn="tl">
                <a:srgbClr val="000000">
                  <a:alpha val="43137"/>
                </a:srgbClr>
              </a:outerShdw>
            </a:effectLst>
          </a:endParaRP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r>
            <a:rPr lang="es-ES" sz="2000" b="1" dirty="0"/>
            <a:t>40 </a:t>
          </a:r>
          <a:r>
            <a:rPr lang="ro-RO" sz="2000" b="1" dirty="0"/>
            <a:t>zile au inspectat</a:t>
          </a:r>
          <a:endParaRPr lang="es-ES" sz="2000" b="1" dirty="0"/>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r>
            <a:rPr lang="es-ES" sz="2000" b="1" dirty="0"/>
            <a:t>3 </a:t>
          </a:r>
          <a:r>
            <a:rPr lang="ro-RO" sz="2000" b="1" dirty="0"/>
            <a:t>zile s-au ascuns</a:t>
          </a:r>
          <a:endParaRPr lang="es-ES" sz="2000" b="1" dirty="0"/>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r>
            <a:rPr lang="ro-RO" sz="2000" b="1" dirty="0">
              <a:effectLst>
                <a:outerShdw blurRad="38100" dist="38100" dir="2700000" algn="tl">
                  <a:srgbClr val="000000">
                    <a:alpha val="43137"/>
                  </a:srgbClr>
                </a:outerShdw>
              </a:effectLst>
            </a:rPr>
            <a:t>Raportul spionilor</a:t>
          </a:r>
          <a:endParaRPr lang="es-ES" sz="2000" b="1" dirty="0">
            <a:effectLst>
              <a:outerShdw blurRad="38100" dist="38100" dir="2700000" algn="tl">
                <a:srgbClr val="000000">
                  <a:alpha val="43137"/>
                </a:srgbClr>
              </a:outerShdw>
            </a:effectLst>
          </a:endParaRP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a:lstStyle/>
        <a:p>
          <a:r>
            <a:rPr lang="ro-RO" sz="2000" b="1" dirty="0"/>
            <a:t>Au descurajat poporul</a:t>
          </a:r>
          <a:endParaRPr lang="es-ES" sz="2000" b="1" dirty="0"/>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r>
            <a:rPr lang="ro-RO" sz="2000" b="1" dirty="0"/>
            <a:t>L-au încurajat pe </a:t>
          </a:r>
          <a:r>
            <a:rPr lang="ro-RO" sz="2000" b="1" dirty="0" err="1"/>
            <a:t>Iosua</a:t>
          </a:r>
          <a:endParaRPr lang="es-ES" sz="2000" b="1" dirty="0"/>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ro-RO" sz="2000" b="1" dirty="0">
              <a:effectLst>
                <a:outerShdw blurRad="38100" dist="38100" dir="2700000" algn="tl">
                  <a:srgbClr val="000000">
                    <a:alpha val="43137"/>
                  </a:srgbClr>
                </a:outerShdw>
              </a:effectLst>
            </a:rPr>
            <a:t>Israel la Paște</a:t>
          </a:r>
          <a:endParaRPr lang="es-ES" sz="2000" b="1" dirty="0">
            <a:effectLst>
              <a:outerShdw blurRad="38100" dist="38100" dir="2700000" algn="tl">
                <a:srgbClr val="000000">
                  <a:alpha val="43137"/>
                </a:srgbClr>
              </a:outerShdw>
            </a:effectLst>
          </a:endParaRP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ro-RO" sz="1800" b="1" dirty="0"/>
            <a:t>Trebuiau să ungă pragul casei cu sânge</a:t>
          </a:r>
          <a:br>
            <a:rPr lang="es-ES" sz="1800" b="1" dirty="0"/>
          </a:br>
          <a:r>
            <a:rPr lang="es-ES" sz="1800" b="1" dirty="0"/>
            <a:t>(</a:t>
          </a:r>
          <a:r>
            <a:rPr lang="ro-RO" sz="1800" b="1" dirty="0"/>
            <a:t>E</a:t>
          </a:r>
          <a:r>
            <a:rPr lang="es-ES" sz="1800" b="1" dirty="0"/>
            <a:t>x. 12:7)</a:t>
          </a:r>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40EE81EE-8BF1-47FF-931B-732B51E26775}" type="sibTrans" cxnId="{02A7975B-08AB-42E2-B117-7FD8B49940A7}">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ro-RO" sz="1800" b="1" dirty="0"/>
            <a:t>Dacă ieșeau din casă, mureau </a:t>
          </a:r>
          <a:r>
            <a:rPr lang="es-ES" sz="1800" b="1" dirty="0"/>
            <a:t>(</a:t>
          </a:r>
          <a:r>
            <a:rPr lang="ro-RO" sz="1800" b="1" dirty="0"/>
            <a:t>Ex</a:t>
          </a:r>
          <a:r>
            <a:rPr lang="es-ES" sz="1800" b="1" dirty="0"/>
            <a:t>. 12:13)</a:t>
          </a:r>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r>
            <a:rPr lang="ro-RO" sz="2000" b="1" dirty="0" err="1">
              <a:effectLst>
                <a:outerShdw blurRad="38100" dist="38100" dir="2700000" algn="tl">
                  <a:srgbClr val="000000">
                    <a:alpha val="43137"/>
                  </a:srgbClr>
                </a:outerShdw>
              </a:effectLst>
            </a:rPr>
            <a:t>Rahav</a:t>
          </a:r>
          <a:r>
            <a:rPr lang="ro-RO" sz="2000" b="1" dirty="0">
              <a:effectLst>
                <a:outerShdw blurRad="38100" dist="38100" dir="2700000" algn="tl">
                  <a:srgbClr val="000000">
                    <a:alpha val="43137"/>
                  </a:srgbClr>
                </a:outerShdw>
              </a:effectLst>
            </a:rPr>
            <a:t> în Ierihon</a:t>
          </a:r>
          <a:endParaRPr lang="es-ES" sz="2000" b="1" dirty="0">
            <a:effectLst>
              <a:outerShdw blurRad="38100" dist="38100" dir="2700000" algn="tl">
                <a:srgbClr val="000000">
                  <a:alpha val="43137"/>
                </a:srgbClr>
              </a:outerShdw>
            </a:effectLst>
          </a:endParaRP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ro-RO" sz="1800" b="1" dirty="0"/>
            <a:t>Trebuia să pună un cordon roșu la fereastră </a:t>
          </a:r>
          <a:r>
            <a:rPr lang="es-ES" sz="1800" b="1" dirty="0"/>
            <a:t>(</a:t>
          </a:r>
          <a:r>
            <a:rPr lang="ro-RO" sz="1800" b="1" dirty="0" err="1"/>
            <a:t>Iosua</a:t>
          </a:r>
          <a:r>
            <a:rPr lang="es-ES" sz="1800" b="1" dirty="0"/>
            <a:t> 2:18)</a:t>
          </a:r>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ro-RO" sz="1800" b="1" dirty="0"/>
            <a:t>Dacă ieșea din casă, murea </a:t>
          </a:r>
          <a:r>
            <a:rPr lang="es-ES" sz="1800" b="1" dirty="0"/>
            <a:t>(</a:t>
          </a:r>
          <a:r>
            <a:rPr lang="ro-RO" sz="1800" b="1" dirty="0" err="1"/>
            <a:t>Iosua</a:t>
          </a:r>
          <a:r>
            <a:rPr lang="es-ES" sz="1800" b="1" dirty="0"/>
            <a:t>2:19)</a:t>
          </a:r>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23717" custScaleY="131812">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23717" custScaleY="131844" custLinFactNeighborX="-344" custLinFactNeighborY="-3812">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23717" custScaleY="158651">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LinFactNeighborY="-8568">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Raportul spionilor</a:t>
          </a:r>
          <a:endParaRPr lang="es-ES" sz="2000" b="1" kern="1200" dirty="0">
            <a:effectLst>
              <a:outerShdw blurRad="38100" dist="38100" dir="2700000" algn="tl">
                <a:srgbClr val="000000">
                  <a:alpha val="43137"/>
                </a:srgbClr>
              </a:outerShdw>
            </a:effectLst>
          </a:endParaRP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Au descurajat poporul</a:t>
          </a:r>
          <a:endParaRPr lang="es-ES" sz="2000" b="1" kern="1200" dirty="0"/>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L-au încurajat pe </a:t>
          </a:r>
          <a:r>
            <a:rPr lang="ro-RO" sz="2000" b="1" kern="1200" dirty="0" err="1"/>
            <a:t>Iosua</a:t>
          </a:r>
          <a:endParaRPr lang="es-ES" sz="2000" b="1" kern="1200" dirty="0"/>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Acțiunea spionilor</a:t>
          </a:r>
          <a:endParaRPr lang="es-ES" sz="2000" b="1" kern="1200" dirty="0">
            <a:effectLst>
              <a:outerShdw blurRad="38100" dist="38100" dir="2700000" algn="tl">
                <a:srgbClr val="000000">
                  <a:alpha val="43137"/>
                </a:srgbClr>
              </a:outerShdw>
            </a:effectLst>
          </a:endParaRP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40 </a:t>
          </a:r>
          <a:r>
            <a:rPr lang="ro-RO" sz="2000" b="1" kern="1200" dirty="0"/>
            <a:t>zile au inspectat</a:t>
          </a:r>
          <a:endParaRPr lang="es-ES" sz="2000" b="1" kern="1200" dirty="0"/>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3 </a:t>
          </a:r>
          <a:r>
            <a:rPr lang="ro-RO" sz="2000" b="1" kern="1200" dirty="0"/>
            <a:t>zile s-au ascuns</a:t>
          </a:r>
          <a:endParaRPr lang="es-ES" sz="2000" b="1" kern="1200" dirty="0"/>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err="1">
              <a:effectLst>
                <a:outerShdw blurRad="38100" dist="38100" dir="2700000" algn="tl">
                  <a:srgbClr val="000000">
                    <a:alpha val="43137"/>
                  </a:srgbClr>
                </a:outerShdw>
              </a:effectLst>
            </a:rPr>
            <a:t>Trimitera</a:t>
          </a:r>
          <a:r>
            <a:rPr lang="ro-RO" sz="2000" b="1" kern="1200" dirty="0">
              <a:effectLst>
                <a:outerShdw blurRad="38100" dist="38100" dir="2700000" algn="tl">
                  <a:srgbClr val="000000">
                    <a:alpha val="43137"/>
                  </a:srgbClr>
                </a:outerShdw>
              </a:effectLst>
            </a:rPr>
            <a:t> spionilor</a:t>
          </a:r>
          <a:endParaRPr lang="es-ES" sz="2000" b="1" kern="1200" dirty="0">
            <a:effectLst>
              <a:outerShdw blurRad="38100" dist="38100" dir="2700000" algn="tl">
                <a:srgbClr val="000000">
                  <a:alpha val="43137"/>
                </a:srgbClr>
              </a:outerShdw>
            </a:effectLst>
          </a:endParaRP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P</a:t>
          </a:r>
          <a:r>
            <a:rPr lang="ro-RO" sz="2000" b="1" kern="1200" dirty="0" err="1"/>
            <a:t>ublic</a:t>
          </a:r>
          <a:r>
            <a:rPr lang="es-ES" sz="2000" b="1" kern="1200" dirty="0"/>
            <a:t> (12 </a:t>
          </a:r>
          <a:r>
            <a:rPr lang="ro-RO" sz="2000" b="1" kern="1200" dirty="0"/>
            <a:t>spioni</a:t>
          </a:r>
          <a:r>
            <a:rPr lang="es-ES" sz="2000" b="1" kern="1200" dirty="0"/>
            <a:t>)</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Î</a:t>
          </a:r>
          <a:r>
            <a:rPr lang="es-ES" sz="2000" b="1" kern="1200" dirty="0"/>
            <a:t>n secret (2 </a:t>
          </a:r>
          <a:r>
            <a:rPr lang="ro-RO" sz="2000" b="1" kern="1200" dirty="0"/>
            <a:t>spioni</a:t>
          </a:r>
          <a:r>
            <a:rPr lang="es-ES" sz="2000" b="1" kern="1200" dirty="0"/>
            <a:t>)</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1093" y="148792"/>
          <a:ext cx="1728624" cy="864312"/>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Israel la Paște</a:t>
          </a:r>
          <a:endParaRPr lang="es-ES" sz="2000" b="1" kern="1200" dirty="0">
            <a:effectLst>
              <a:outerShdw blurRad="38100" dist="38100" dir="2700000" algn="tl">
                <a:srgbClr val="000000">
                  <a:alpha val="43137"/>
                </a:srgbClr>
              </a:outerShdw>
            </a:effectLst>
          </a:endParaRPr>
        </a:p>
      </dsp:txBody>
      <dsp:txXfrm>
        <a:off x="26408" y="174107"/>
        <a:ext cx="1677994" cy="813682"/>
      </dsp:txXfrm>
    </dsp:sp>
    <dsp:sp modelId="{6FD29593-0F47-498E-A227-7857A06540C7}">
      <dsp:nvSpPr>
        <dsp:cNvPr id="0" name=""/>
        <dsp:cNvSpPr/>
      </dsp:nvSpPr>
      <dsp:spPr>
        <a:xfrm>
          <a:off x="173955" y="1013104"/>
          <a:ext cx="172862" cy="785711"/>
        </a:xfrm>
        <a:custGeom>
          <a:avLst/>
          <a:gdLst/>
          <a:ahLst/>
          <a:cxnLst/>
          <a:rect l="0" t="0" r="0" b="0"/>
          <a:pathLst>
            <a:path>
              <a:moveTo>
                <a:pt x="0" y="0"/>
              </a:moveTo>
              <a:lnTo>
                <a:pt x="0" y="785711"/>
              </a:lnTo>
              <a:lnTo>
                <a:pt x="172862" y="78571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346818" y="1229182"/>
          <a:ext cx="1710882" cy="1139267"/>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t>Trebuiau să ungă pragul casei cu sânge</a:t>
          </a:r>
          <a:br>
            <a:rPr lang="es-ES" sz="1800" b="1" kern="1200" dirty="0"/>
          </a:br>
          <a:r>
            <a:rPr lang="es-ES" sz="1800" b="1" kern="1200" dirty="0"/>
            <a:t>(</a:t>
          </a:r>
          <a:r>
            <a:rPr lang="ro-RO" sz="1800" b="1" kern="1200" dirty="0"/>
            <a:t>E</a:t>
          </a:r>
          <a:r>
            <a:rPr lang="es-ES" sz="1800" b="1" kern="1200" dirty="0"/>
            <a:t>x. 12:7)</a:t>
          </a:r>
        </a:p>
      </dsp:txBody>
      <dsp:txXfrm>
        <a:off x="380186" y="1262550"/>
        <a:ext cx="1644146" cy="1072531"/>
      </dsp:txXfrm>
    </dsp:sp>
    <dsp:sp modelId="{C6514BCD-E44B-42D1-B0D0-329310F0950A}">
      <dsp:nvSpPr>
        <dsp:cNvPr id="0" name=""/>
        <dsp:cNvSpPr/>
      </dsp:nvSpPr>
      <dsp:spPr>
        <a:xfrm>
          <a:off x="173955" y="1013104"/>
          <a:ext cx="168105" cy="2108247"/>
        </a:xfrm>
        <a:custGeom>
          <a:avLst/>
          <a:gdLst/>
          <a:ahLst/>
          <a:cxnLst/>
          <a:rect l="0" t="0" r="0" b="0"/>
          <a:pathLst>
            <a:path>
              <a:moveTo>
                <a:pt x="0" y="0"/>
              </a:moveTo>
              <a:lnTo>
                <a:pt x="0" y="2108247"/>
              </a:lnTo>
              <a:lnTo>
                <a:pt x="168105" y="2108247"/>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342061" y="2551580"/>
          <a:ext cx="1710882" cy="1139543"/>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t>Dacă ieșeau din casă, mureau </a:t>
          </a:r>
          <a:r>
            <a:rPr lang="es-ES" sz="1800" b="1" kern="1200" dirty="0"/>
            <a:t>(</a:t>
          </a:r>
          <a:r>
            <a:rPr lang="ro-RO" sz="1800" b="1" kern="1200" dirty="0"/>
            <a:t>Ex</a:t>
          </a:r>
          <a:r>
            <a:rPr lang="es-ES" sz="1800" b="1" kern="1200" dirty="0"/>
            <a:t>. 12:13)</a:t>
          </a:r>
        </a:p>
      </dsp:txBody>
      <dsp:txXfrm>
        <a:off x="375437" y="2584956"/>
        <a:ext cx="1644130" cy="1072791"/>
      </dsp:txXfrm>
    </dsp:sp>
    <dsp:sp modelId="{DB3278D5-FA06-43AA-B519-12815FAE331E}">
      <dsp:nvSpPr>
        <dsp:cNvPr id="0" name=""/>
        <dsp:cNvSpPr/>
      </dsp:nvSpPr>
      <dsp:spPr>
        <a:xfrm>
          <a:off x="2161874" y="148792"/>
          <a:ext cx="1728624" cy="864312"/>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effectLst>
                <a:outerShdw blurRad="38100" dist="38100" dir="2700000" algn="tl">
                  <a:srgbClr val="000000">
                    <a:alpha val="43137"/>
                  </a:srgbClr>
                </a:outerShdw>
              </a:effectLst>
            </a:rPr>
            <a:t>Rahav</a:t>
          </a:r>
          <a:r>
            <a:rPr lang="ro-RO" sz="2000" b="1" kern="1200" dirty="0">
              <a:effectLst>
                <a:outerShdw blurRad="38100" dist="38100" dir="2700000" algn="tl">
                  <a:srgbClr val="000000">
                    <a:alpha val="43137"/>
                  </a:srgbClr>
                </a:outerShdw>
              </a:effectLst>
            </a:rPr>
            <a:t> în Ierihon</a:t>
          </a:r>
          <a:endParaRPr lang="es-ES" sz="2000" b="1" kern="1200" dirty="0">
            <a:effectLst>
              <a:outerShdw blurRad="38100" dist="38100" dir="2700000" algn="tl">
                <a:srgbClr val="000000">
                  <a:alpha val="43137"/>
                </a:srgbClr>
              </a:outerShdw>
            </a:effectLst>
          </a:endParaRPr>
        </a:p>
      </dsp:txBody>
      <dsp:txXfrm>
        <a:off x="2187189" y="174107"/>
        <a:ext cx="1677994" cy="813682"/>
      </dsp:txXfrm>
    </dsp:sp>
    <dsp:sp modelId="{045898C0-555C-4C36-867E-8DAF3D795777}">
      <dsp:nvSpPr>
        <dsp:cNvPr id="0" name=""/>
        <dsp:cNvSpPr/>
      </dsp:nvSpPr>
      <dsp:spPr>
        <a:xfrm>
          <a:off x="2334736" y="1013104"/>
          <a:ext cx="172862" cy="901698"/>
        </a:xfrm>
        <a:custGeom>
          <a:avLst/>
          <a:gdLst/>
          <a:ahLst/>
          <a:cxnLst/>
          <a:rect l="0" t="0" r="0" b="0"/>
          <a:pathLst>
            <a:path>
              <a:moveTo>
                <a:pt x="0" y="0"/>
              </a:moveTo>
              <a:lnTo>
                <a:pt x="0" y="901698"/>
              </a:lnTo>
              <a:lnTo>
                <a:pt x="172862" y="90169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507599" y="1229182"/>
          <a:ext cx="1710882" cy="1371240"/>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t>Trebuia să pună un cordon roșu la fereastră </a:t>
          </a:r>
          <a:r>
            <a:rPr lang="es-ES" sz="1800" b="1" kern="1200" dirty="0"/>
            <a:t>(</a:t>
          </a:r>
          <a:r>
            <a:rPr lang="ro-RO" sz="1800" b="1" kern="1200" dirty="0" err="1"/>
            <a:t>Iosua</a:t>
          </a:r>
          <a:r>
            <a:rPr lang="es-ES" sz="1800" b="1" kern="1200" dirty="0"/>
            <a:t> 2:18)</a:t>
          </a:r>
        </a:p>
      </dsp:txBody>
      <dsp:txXfrm>
        <a:off x="2547761" y="1269344"/>
        <a:ext cx="1630558" cy="1290916"/>
      </dsp:txXfrm>
    </dsp:sp>
    <dsp:sp modelId="{BD5A8F5A-C612-4609-8613-BEF1DD385892}">
      <dsp:nvSpPr>
        <dsp:cNvPr id="0" name=""/>
        <dsp:cNvSpPr/>
      </dsp:nvSpPr>
      <dsp:spPr>
        <a:xfrm>
          <a:off x="2334736" y="1013104"/>
          <a:ext cx="172862" cy="2161498"/>
        </a:xfrm>
        <a:custGeom>
          <a:avLst/>
          <a:gdLst/>
          <a:ahLst/>
          <a:cxnLst/>
          <a:rect l="0" t="0" r="0" b="0"/>
          <a:pathLst>
            <a:path>
              <a:moveTo>
                <a:pt x="0" y="0"/>
              </a:moveTo>
              <a:lnTo>
                <a:pt x="0" y="2161498"/>
              </a:lnTo>
              <a:lnTo>
                <a:pt x="172862" y="216149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507599" y="2742446"/>
          <a:ext cx="1710882" cy="864312"/>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t>Dacă ieșea din casă, murea </a:t>
          </a:r>
          <a:r>
            <a:rPr lang="es-ES" sz="1800" b="1" kern="1200" dirty="0"/>
            <a:t>(</a:t>
          </a:r>
          <a:r>
            <a:rPr lang="ro-RO" sz="1800" b="1" kern="1200" dirty="0" err="1"/>
            <a:t>Iosua</a:t>
          </a:r>
          <a:r>
            <a:rPr lang="es-ES" sz="1800" b="1" kern="1200" dirty="0"/>
            <a:t>2:19)</a:t>
          </a:r>
        </a:p>
      </dsp:txBody>
      <dsp:txXfrm>
        <a:off x="2532914" y="2767761"/>
        <a:ext cx="1660252" cy="8136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08/10/2025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08/10/2025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openxmlformats.org/officeDocument/2006/relationships/image" Target="../media/image33.jpeg"/><Relationship Id="rId4" Type="http://schemas.openxmlformats.org/officeDocument/2006/relationships/diagramLayout" Target="../diagrams/layout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701588"/>
            <a:ext cx="5625863"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5400" b="1" dirty="0">
                <a:ln/>
                <a:solidFill>
                  <a:srgbClr val="FF0000"/>
                </a:solidFill>
              </a:rPr>
              <a:t>SURPRINȘI DE HAR</a:t>
            </a:r>
            <a:endParaRPr lang="es-ES" sz="5400" b="1" dirty="0">
              <a:ln/>
              <a:solidFill>
                <a:srgbClr val="FF0000"/>
              </a:solidFill>
            </a:endParaRP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1" y="6343787"/>
            <a:ext cx="4786742" cy="338554"/>
          </a:xfrm>
          <a:prstGeom prst="rect">
            <a:avLst/>
          </a:prstGeom>
          <a:noFill/>
        </p:spPr>
        <p:txBody>
          <a:bodyPr wrap="square" rtlCol="0">
            <a:spAutoFit/>
          </a:bodyPr>
          <a:lstStyle/>
          <a:p>
            <a:pPr algn="ctr"/>
            <a:r>
              <a:rPr lang="ro-RO" sz="1600" b="1" dirty="0">
                <a:solidFill>
                  <a:schemeClr val="bg1"/>
                </a:solidFill>
                <a:effectLst>
                  <a:outerShdw blurRad="38100" dist="38100" dir="2700000" algn="tl">
                    <a:srgbClr val="000000">
                      <a:alpha val="43137"/>
                    </a:srgbClr>
                  </a:outerShdw>
                </a:effectLst>
              </a:rPr>
              <a:t>Studiul</a:t>
            </a:r>
            <a:r>
              <a:rPr lang="es-ES" sz="1600" b="1" dirty="0">
                <a:solidFill>
                  <a:schemeClr val="bg1"/>
                </a:solidFill>
                <a:effectLst>
                  <a:outerShdw blurRad="38100" dist="38100" dir="2700000" algn="tl">
                    <a:srgbClr val="000000">
                      <a:alpha val="43137"/>
                    </a:srgbClr>
                  </a:outerShdw>
                </a:effectLst>
              </a:rPr>
              <a:t> 2 </a:t>
            </a:r>
            <a:r>
              <a:rPr lang="ro-RO" sz="1600" b="1" dirty="0">
                <a:solidFill>
                  <a:schemeClr val="bg1"/>
                </a:solidFill>
                <a:effectLst>
                  <a:outerShdw blurRad="38100" dist="38100" dir="2700000" algn="tl">
                    <a:srgbClr val="000000">
                      <a:alpha val="43137"/>
                    </a:srgbClr>
                  </a:outerShdw>
                </a:effectLst>
              </a:rPr>
              <a:t>pentru </a:t>
            </a:r>
            <a:r>
              <a:rPr lang="es-ES" sz="1600" b="1" dirty="0">
                <a:solidFill>
                  <a:schemeClr val="bg1"/>
                </a:solidFill>
                <a:effectLst>
                  <a:outerShdw blurRad="38100" dist="38100" dir="2700000" algn="tl">
                    <a:srgbClr val="000000">
                      <a:alpha val="43137"/>
                    </a:srgbClr>
                  </a:outerShdw>
                </a:effectLst>
              </a:rPr>
              <a:t>11 </a:t>
            </a:r>
            <a:r>
              <a:rPr lang="ro-RO" sz="1600" b="1" dirty="0">
                <a:solidFill>
                  <a:schemeClr val="bg1"/>
                </a:solidFill>
                <a:effectLst>
                  <a:outerShdw blurRad="38100" dist="38100" dir="2700000" algn="tl">
                    <a:srgbClr val="000000">
                      <a:alpha val="43137"/>
                    </a:srgbClr>
                  </a:outerShdw>
                </a:effectLst>
              </a:rPr>
              <a:t>octombrie </a:t>
            </a:r>
            <a:r>
              <a:rPr lang="es-ES" sz="1600" b="1" dirty="0">
                <a:solidFill>
                  <a:schemeClr val="bg1"/>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0" y="0"/>
            <a:ext cx="12191999" cy="769441"/>
          </a:xfrm>
          <a:prstGeom prst="rect">
            <a:avLst/>
          </a:prstGeom>
          <a:noFill/>
        </p:spPr>
        <p:txBody>
          <a:bodyPr wrap="square">
            <a:spAutoFit/>
          </a:bodyPr>
          <a:lstStyle/>
          <a:p>
            <a:pPr algn="ctr"/>
            <a:r>
              <a:rPr lang="ro-RO" sz="4400" b="1" dirty="0">
                <a:ln w="13462">
                  <a:solidFill>
                    <a:schemeClr val="bg1"/>
                  </a:solidFill>
                  <a:prstDash val="solid"/>
                </a:ln>
                <a:solidFill>
                  <a:schemeClr val="accent2">
                    <a:lumMod val="50000"/>
                  </a:schemeClr>
                </a:solidFill>
                <a:effectLst>
                  <a:outerShdw dist="38100" dir="2700000" algn="bl" rotWithShape="0">
                    <a:schemeClr val="accent5"/>
                  </a:outerShdw>
                </a:effectLst>
              </a:rPr>
              <a:t>AMBASADORI ÎNȘELĂTORI</a:t>
            </a:r>
            <a:endPar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endParaRP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638472"/>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B7966"/>
                </a:solidFill>
                <a:latin typeface="Comic Sans MS" panose="030F0702030302020204" pitchFamily="66" charset="0"/>
              </a:rPr>
              <a:t>“S-au dus la Iosua în tabără la Ghilgal și i-au zis lui și tuturor celor din Israel: „Noi venim dintr-o țară depărtată, acum deci faceți legământ cu noi.” </a:t>
            </a:r>
            <a:r>
              <a:rPr lang="es-ES" sz="1400" b="1" dirty="0">
                <a:solidFill>
                  <a:srgbClr val="5B7966"/>
                </a:solidFill>
                <a:latin typeface="Comic Sans MS" panose="030F0702030302020204" pitchFamily="66" charset="0"/>
              </a:rPr>
              <a:t>(</a:t>
            </a:r>
            <a:r>
              <a:rPr lang="ro-RO" sz="1400" b="1" dirty="0" err="1">
                <a:solidFill>
                  <a:srgbClr val="5B7966"/>
                </a:solidFill>
                <a:latin typeface="Comic Sans MS" panose="030F0702030302020204" pitchFamily="66" charset="0"/>
              </a:rPr>
              <a:t>Iosua</a:t>
            </a:r>
            <a:r>
              <a:rPr lang="es-ES" sz="1400" b="1" dirty="0">
                <a:solidFill>
                  <a:srgbClr val="5B7966"/>
                </a:solidFill>
                <a:latin typeface="Comic Sans MS" panose="030F0702030302020204" pitchFamily="66" charset="0"/>
              </a:rPr>
              <a:t>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66686" y="1368628"/>
            <a:ext cx="7962900" cy="400110"/>
          </a:xfrm>
          <a:prstGeom prst="rect">
            <a:avLst/>
          </a:prstGeom>
          <a:noFill/>
        </p:spPr>
        <p:txBody>
          <a:bodyPr wrap="square" rtlCol="0">
            <a:spAutoFit/>
          </a:bodyPr>
          <a:lstStyle/>
          <a:p>
            <a:pPr>
              <a:spcBef>
                <a:spcPts val="600"/>
              </a:spcBef>
            </a:pPr>
            <a:r>
              <a:rPr lang="es-ES" sz="2000" b="1" dirty="0"/>
              <a:t>Observați asemănările și deosebirile dintre Rahav și gabaoniți:</a:t>
            </a:r>
          </a:p>
        </p:txBody>
      </p:sp>
      <p:sp>
        <p:nvSpPr>
          <p:cNvPr id="7" name="CuadroTexto 6">
            <a:extLst>
              <a:ext uri="{FF2B5EF4-FFF2-40B4-BE49-F238E27FC236}">
                <a16:creationId xmlns:a16="http://schemas.microsoft.com/office/drawing/2014/main" id="{3B922641-56E9-AFFB-13F6-A7B74C891150}"/>
              </a:ext>
            </a:extLst>
          </p:cNvPr>
          <p:cNvSpPr txBox="1"/>
          <p:nvPr/>
        </p:nvSpPr>
        <p:spPr>
          <a:xfrm>
            <a:off x="4067174" y="4031873"/>
            <a:ext cx="8124825" cy="1323439"/>
          </a:xfrm>
          <a:prstGeom prst="rect">
            <a:avLst/>
          </a:prstGeom>
          <a:noFill/>
        </p:spPr>
        <p:txBody>
          <a:bodyPr wrap="square" rtlCol="0">
            <a:spAutoFit/>
          </a:bodyPr>
          <a:lstStyle/>
          <a:p>
            <a:pPr>
              <a:spcBef>
                <a:spcPts val="600"/>
              </a:spcBef>
            </a:pPr>
            <a:r>
              <a:rPr lang="es-ES" sz="2000" b="1" dirty="0"/>
              <a:t>Rahav a mințit spontan pentru a-i elibera pe spioni. Cu toate acestea, gabaoniții au mințit în mod deliberat, cu intenția de a înșela, folosind viclenia (vezi Geneza 3:1a). Mai mult, conducătorii lui Israel au eșuat prin faptul că nu L-au consultat pe Dumnezeu (Iosua 9:14).</a:t>
            </a: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355312"/>
            <a:ext cx="3357357" cy="1323439"/>
          </a:xfrm>
          <a:prstGeom prst="rect">
            <a:avLst/>
          </a:prstGeom>
          <a:noFill/>
        </p:spPr>
        <p:txBody>
          <a:bodyPr wrap="square">
            <a:spAutoFit/>
          </a:bodyPr>
          <a:lstStyle/>
          <a:p>
            <a:r>
              <a:rPr lang="es-ES" sz="2000" b="1" dirty="0"/>
              <a:t>Aceasta i-a pus într-o dilemă: să-i distrugă pe gabaoniți sau să respecte jurământul (Iosua 9:18).</a:t>
            </a:r>
            <a:endParaRPr lang="es-ES" sz="2000" dirty="0"/>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3439098481"/>
              </p:ext>
            </p:extLst>
          </p:nvPr>
        </p:nvGraphicFramePr>
        <p:xfrm>
          <a:off x="4067175" y="1837313"/>
          <a:ext cx="7962900" cy="219456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864567">
                  <a:extLst>
                    <a:ext uri="{9D8B030D-6E8A-4147-A177-3AD203B41FA5}">
                      <a16:colId xmlns:a16="http://schemas.microsoft.com/office/drawing/2014/main" val="2865947940"/>
                    </a:ext>
                  </a:extLst>
                </a:gridCol>
                <a:gridCol w="2625213">
                  <a:extLst>
                    <a:ext uri="{9D8B030D-6E8A-4147-A177-3AD203B41FA5}">
                      <a16:colId xmlns:a16="http://schemas.microsoft.com/office/drawing/2014/main" val="3391155745"/>
                    </a:ext>
                  </a:extLst>
                </a:gridCol>
                <a:gridCol w="2473120">
                  <a:extLst>
                    <a:ext uri="{9D8B030D-6E8A-4147-A177-3AD203B41FA5}">
                      <a16:colId xmlns:a16="http://schemas.microsoft.com/office/drawing/2014/main" val="2872670868"/>
                    </a:ext>
                  </a:extLst>
                </a:gridCol>
              </a:tblGrid>
              <a:tr h="192334">
                <a:tc>
                  <a:txBody>
                    <a:bodyPr/>
                    <a:lstStyle/>
                    <a:p>
                      <a:r>
                        <a:rPr lang="ro-RO" b="1" dirty="0">
                          <a:solidFill>
                            <a:schemeClr val="accent3">
                              <a:lumMod val="75000"/>
                            </a:schemeClr>
                          </a:solidFill>
                          <a:effectLst>
                            <a:outerShdw blurRad="38100" dist="38100" dir="2700000" algn="tl">
                              <a:srgbClr val="000000">
                                <a:alpha val="43137"/>
                              </a:srgbClr>
                            </a:outerShdw>
                          </a:effectLst>
                        </a:rPr>
                        <a:t>Elemente de credință</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Raha</a:t>
                      </a:r>
                      <a:r>
                        <a:rPr lang="ro-RO" b="1" dirty="0">
                          <a:solidFill>
                            <a:schemeClr val="accent3">
                              <a:lumMod val="75000"/>
                            </a:schemeClr>
                          </a:solidFill>
                          <a:effectLst>
                            <a:outerShdw blurRad="38100" dist="38100" dir="2700000" algn="tl">
                              <a:srgbClr val="000000">
                                <a:alpha val="43137"/>
                              </a:srgbClr>
                            </a:outerShdw>
                          </a:effectLst>
                        </a:rPr>
                        <a:t>v</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Gabaoni</a:t>
                      </a:r>
                      <a:r>
                        <a:rPr lang="ro-RO" b="1" dirty="0">
                          <a:solidFill>
                            <a:schemeClr val="accent3">
                              <a:lumMod val="75000"/>
                            </a:schemeClr>
                          </a:solidFill>
                          <a:effectLst>
                            <a:outerShdw blurRad="38100" dist="38100" dir="2700000" algn="tl">
                              <a:srgbClr val="000000">
                                <a:alpha val="43137"/>
                              </a:srgbClr>
                            </a:outerShdw>
                          </a:effectLst>
                        </a:rPr>
                        <a:t>ții</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ro-RO" b="1" dirty="0">
                          <a:solidFill>
                            <a:schemeClr val="tx1"/>
                          </a:solidFill>
                          <a:effectLst/>
                        </a:rPr>
                        <a:t>Baza</a:t>
                      </a:r>
                      <a:endParaRPr lang="es-ES" b="1" dirty="0">
                        <a:solidFill>
                          <a:schemeClr val="tx1"/>
                        </a:solidFill>
                        <a:effectLst/>
                      </a:endParaRPr>
                    </a:p>
                  </a:txBody>
                  <a:tcPr>
                    <a:solidFill>
                      <a:srgbClr val="FFAC33"/>
                    </a:solidFill>
                  </a:tcPr>
                </a:tc>
                <a:tc>
                  <a:txBody>
                    <a:bodyPr/>
                    <a:lstStyle/>
                    <a:p>
                      <a:r>
                        <a:rPr lang="ro-RO" b="1" dirty="0"/>
                        <a:t>Auzire</a:t>
                      </a:r>
                      <a:r>
                        <a:rPr lang="es-ES" b="1" dirty="0"/>
                        <a:t> (2:10)</a:t>
                      </a:r>
                    </a:p>
                  </a:txBody>
                  <a:tcPr/>
                </a:tc>
                <a:tc>
                  <a:txBody>
                    <a:bodyPr/>
                    <a:lstStyle/>
                    <a:p>
                      <a:r>
                        <a:rPr lang="ro-RO" b="1" dirty="0"/>
                        <a:t>Auzire</a:t>
                      </a:r>
                      <a:r>
                        <a:rPr lang="es-ES" b="1" dirty="0"/>
                        <a:t> (9:3)</a:t>
                      </a:r>
                    </a:p>
                  </a:txBody>
                  <a:tcPr/>
                </a:tc>
                <a:extLst>
                  <a:ext uri="{0D108BD9-81ED-4DB2-BD59-A6C34878D82A}">
                    <a16:rowId xmlns:a16="http://schemas.microsoft.com/office/drawing/2014/main" val="3747630110"/>
                  </a:ext>
                </a:extLst>
              </a:tr>
              <a:tr h="192334">
                <a:tc>
                  <a:txBody>
                    <a:bodyPr/>
                    <a:lstStyle/>
                    <a:p>
                      <a:r>
                        <a:rPr lang="ro-RO" b="1" dirty="0">
                          <a:solidFill>
                            <a:schemeClr val="tx1"/>
                          </a:solidFill>
                          <a:effectLst/>
                        </a:rPr>
                        <a:t>Mijlocul</a:t>
                      </a:r>
                      <a:endParaRPr lang="es-ES" b="1" dirty="0">
                        <a:solidFill>
                          <a:schemeClr val="tx1"/>
                        </a:solidFill>
                        <a:effectLst/>
                      </a:endParaRPr>
                    </a:p>
                  </a:txBody>
                  <a:tcPr>
                    <a:solidFill>
                      <a:srgbClr val="FFC46D"/>
                    </a:solidFill>
                  </a:tcPr>
                </a:tc>
                <a:tc>
                  <a:txBody>
                    <a:bodyPr/>
                    <a:lstStyle/>
                    <a:p>
                      <a:r>
                        <a:rPr lang="es-ES" b="1" dirty="0"/>
                        <a:t>M</a:t>
                      </a:r>
                      <a:r>
                        <a:rPr lang="ro-RO" b="1" dirty="0" err="1"/>
                        <a:t>inciună</a:t>
                      </a:r>
                      <a:r>
                        <a:rPr lang="es-ES" b="1" dirty="0"/>
                        <a:t> (2:4-5)</a:t>
                      </a:r>
                    </a:p>
                  </a:txBody>
                  <a:tcPr/>
                </a:tc>
                <a:tc>
                  <a:txBody>
                    <a:bodyPr/>
                    <a:lstStyle/>
                    <a:p>
                      <a:r>
                        <a:rPr lang="es-ES" b="1" dirty="0"/>
                        <a:t>M</a:t>
                      </a:r>
                      <a:r>
                        <a:rPr lang="ro-RO" b="1" dirty="0" err="1"/>
                        <a:t>inciună</a:t>
                      </a:r>
                      <a:r>
                        <a:rPr lang="es-ES" b="1" dirty="0"/>
                        <a:t> (9:4)</a:t>
                      </a:r>
                    </a:p>
                  </a:txBody>
                  <a:tcPr/>
                </a:tc>
                <a:extLst>
                  <a:ext uri="{0D108BD9-81ED-4DB2-BD59-A6C34878D82A}">
                    <a16:rowId xmlns:a16="http://schemas.microsoft.com/office/drawing/2014/main" val="2812598517"/>
                  </a:ext>
                </a:extLst>
              </a:tr>
              <a:tr h="192334">
                <a:tc>
                  <a:txBody>
                    <a:bodyPr/>
                    <a:lstStyle/>
                    <a:p>
                      <a:r>
                        <a:rPr lang="es-ES" b="1" dirty="0">
                          <a:solidFill>
                            <a:schemeClr val="tx1"/>
                          </a:solidFill>
                          <a:effectLst/>
                        </a:rPr>
                        <a:t>Ob</a:t>
                      </a:r>
                      <a:r>
                        <a:rPr lang="ro-RO" b="1" dirty="0" err="1">
                          <a:solidFill>
                            <a:schemeClr val="tx1"/>
                          </a:solidFill>
                          <a:effectLst/>
                        </a:rPr>
                        <a:t>iectivul</a:t>
                      </a:r>
                      <a:endParaRPr lang="es-ES" b="1" dirty="0">
                        <a:solidFill>
                          <a:schemeClr val="tx1"/>
                        </a:solidFill>
                        <a:effectLst/>
                      </a:endParaRPr>
                    </a:p>
                  </a:txBody>
                  <a:tcPr>
                    <a:solidFill>
                      <a:srgbClr val="FFAC33"/>
                    </a:solidFill>
                  </a:tcPr>
                </a:tc>
                <a:tc>
                  <a:txBody>
                    <a:bodyPr/>
                    <a:lstStyle/>
                    <a:p>
                      <a:r>
                        <a:rPr lang="es-ES" b="1" dirty="0"/>
                        <a:t>Auto</a:t>
                      </a:r>
                      <a:r>
                        <a:rPr lang="ro-RO" b="1" dirty="0"/>
                        <a:t>conservare</a:t>
                      </a:r>
                      <a:r>
                        <a:rPr lang="es-ES" b="1" dirty="0"/>
                        <a:t> (2:13)</a:t>
                      </a:r>
                    </a:p>
                  </a:txBody>
                  <a:tcPr/>
                </a:tc>
                <a:tc>
                  <a:txBody>
                    <a:bodyPr/>
                    <a:lstStyle/>
                    <a:p>
                      <a:r>
                        <a:rPr lang="es-ES" b="1" dirty="0"/>
                        <a:t>Auto</a:t>
                      </a:r>
                      <a:r>
                        <a:rPr lang="ro-RO" b="1" dirty="0"/>
                        <a:t>conservare</a:t>
                      </a:r>
                      <a:r>
                        <a:rPr lang="es-ES" b="1" dirty="0"/>
                        <a:t> (9:24)</a:t>
                      </a:r>
                    </a:p>
                  </a:txBody>
                  <a:tcPr/>
                </a:tc>
                <a:extLst>
                  <a:ext uri="{0D108BD9-81ED-4DB2-BD59-A6C34878D82A}">
                    <a16:rowId xmlns:a16="http://schemas.microsoft.com/office/drawing/2014/main" val="186212303"/>
                  </a:ext>
                </a:extLst>
              </a:tr>
              <a:tr h="192334">
                <a:tc>
                  <a:txBody>
                    <a:bodyPr/>
                    <a:lstStyle/>
                    <a:p>
                      <a:r>
                        <a:rPr lang="ro-RO" b="1" dirty="0">
                          <a:solidFill>
                            <a:schemeClr val="tx1"/>
                          </a:solidFill>
                          <a:effectLst/>
                        </a:rPr>
                        <a:t>Rezultatul imediat</a:t>
                      </a:r>
                      <a:endParaRPr lang="es-ES" b="1" dirty="0">
                        <a:solidFill>
                          <a:schemeClr val="tx1"/>
                        </a:solidFill>
                        <a:effectLst/>
                      </a:endParaRPr>
                    </a:p>
                  </a:txBody>
                  <a:tcPr>
                    <a:solidFill>
                      <a:srgbClr val="FFC46D"/>
                    </a:solidFill>
                  </a:tcPr>
                </a:tc>
                <a:tc>
                  <a:txBody>
                    <a:bodyPr/>
                    <a:lstStyle/>
                    <a:p>
                      <a:r>
                        <a:rPr lang="ro-RO" b="1" dirty="0"/>
                        <a:t>Eliberare</a:t>
                      </a:r>
                      <a:r>
                        <a:rPr lang="es-ES" b="1" dirty="0"/>
                        <a:t> (6:23)</a:t>
                      </a:r>
                    </a:p>
                  </a:txBody>
                  <a:tcPr/>
                </a:tc>
                <a:tc>
                  <a:txBody>
                    <a:bodyPr/>
                    <a:lstStyle/>
                    <a:p>
                      <a:r>
                        <a:rPr lang="ro-RO" b="1" dirty="0"/>
                        <a:t>Eliberare</a:t>
                      </a:r>
                      <a:r>
                        <a:rPr lang="es-ES" b="1" dirty="0"/>
                        <a:t> (9:26)</a:t>
                      </a:r>
                    </a:p>
                  </a:txBody>
                  <a:tcPr/>
                </a:tc>
                <a:extLst>
                  <a:ext uri="{0D108BD9-81ED-4DB2-BD59-A6C34878D82A}">
                    <a16:rowId xmlns:a16="http://schemas.microsoft.com/office/drawing/2014/main" val="2378325556"/>
                  </a:ext>
                </a:extLst>
              </a:tr>
              <a:tr h="192334">
                <a:tc>
                  <a:txBody>
                    <a:bodyPr/>
                    <a:lstStyle/>
                    <a:p>
                      <a:r>
                        <a:rPr lang="ro-RO" b="1" dirty="0">
                          <a:solidFill>
                            <a:schemeClr val="tx1"/>
                          </a:solidFill>
                          <a:effectLst/>
                        </a:rPr>
                        <a:t>Rezultatul pe termen lung</a:t>
                      </a:r>
                      <a:endParaRPr lang="es-ES" b="1" dirty="0">
                        <a:solidFill>
                          <a:schemeClr val="tx1"/>
                        </a:solidFill>
                        <a:effectLst/>
                      </a:endParaRPr>
                    </a:p>
                  </a:txBody>
                  <a:tcPr>
                    <a:solidFill>
                      <a:srgbClr val="FFAC33"/>
                    </a:solidFill>
                  </a:tcPr>
                </a:tc>
                <a:tc>
                  <a:txBody>
                    <a:bodyPr/>
                    <a:lstStyle/>
                    <a:p>
                      <a:r>
                        <a:rPr lang="ro-RO" b="1" dirty="0">
                          <a:solidFill>
                            <a:srgbClr val="C00000"/>
                          </a:solidFill>
                        </a:rPr>
                        <a:t>Cetățenie deplină</a:t>
                      </a:r>
                      <a:r>
                        <a:rPr lang="es-ES" b="1" dirty="0">
                          <a:solidFill>
                            <a:srgbClr val="C00000"/>
                          </a:solidFill>
                        </a:rPr>
                        <a:t>(6:25)</a:t>
                      </a:r>
                    </a:p>
                  </a:txBody>
                  <a:tcPr/>
                </a:tc>
                <a:tc>
                  <a:txBody>
                    <a:bodyPr/>
                    <a:lstStyle/>
                    <a:p>
                      <a:r>
                        <a:rPr lang="es-ES" b="1" dirty="0">
                          <a:solidFill>
                            <a:srgbClr val="C00000"/>
                          </a:solidFill>
                        </a:rPr>
                        <a:t>S</a:t>
                      </a:r>
                      <a:r>
                        <a:rPr lang="ro-RO" b="1" dirty="0" err="1">
                          <a:solidFill>
                            <a:srgbClr val="C00000"/>
                          </a:solidFill>
                        </a:rPr>
                        <a:t>clavie</a:t>
                      </a:r>
                      <a:r>
                        <a:rPr lang="es-ES" b="1" dirty="0">
                          <a:solidFill>
                            <a:srgbClr val="C00000"/>
                          </a:solidFill>
                        </a:rPr>
                        <a:t> (9:27)</a:t>
                      </a:r>
                    </a:p>
                  </a:txBody>
                  <a:tcPr/>
                </a:tc>
                <a:extLst>
                  <a:ext uri="{0D108BD9-81ED-4DB2-BD59-A6C34878D82A}">
                    <a16:rowId xmlns:a16="http://schemas.microsoft.com/office/drawing/2014/main" val="2190561636"/>
                  </a:ext>
                </a:extLst>
              </a:tr>
            </a:tbl>
          </a:graphicData>
        </a:graphic>
      </p:graphicFrame>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484241"/>
            <a:ext cx="5962650" cy="517064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4FA050-EF2E-5824-B3AE-7A030C2BD297}"/>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ro-RO"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BINECUVÂNTARE ȘI BLESTEM</a:t>
            </a:r>
            <a:endPar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uadroTexto 3">
            <a:extLst>
              <a:ext uri="{FF2B5EF4-FFF2-40B4-BE49-F238E27FC236}">
                <a16:creationId xmlns:a16="http://schemas.microsoft.com/office/drawing/2014/main" id="{1795F120-8A2C-BDCC-711E-6AFF38F70DBC}"/>
              </a:ext>
            </a:extLst>
          </p:cNvPr>
          <p:cNvSpPr txBox="1"/>
          <p:nvPr/>
        </p:nvSpPr>
        <p:spPr>
          <a:xfrm>
            <a:off x="433387" y="638472"/>
            <a:ext cx="11325225"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“Acum sunteți blestemați și nu veți înceta să fiți în robie, să tăiați lemne și să scoateți apă pentru Casa Dumnezeului meu.”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a:t>
            </a:r>
            <a:r>
              <a:rPr lang="ro-RO" sz="1400" b="1" dirty="0" err="1">
                <a:solidFill>
                  <a:schemeClr val="accent3">
                    <a:lumMod val="75000"/>
                  </a:schemeClr>
                </a:solidFill>
                <a:effectLst>
                  <a:outerShdw blurRad="38100" dist="38100" dir="2700000" algn="tl">
                    <a:srgbClr val="000000"/>
                  </a:outerShdw>
                </a:effectLst>
                <a:latin typeface="Comic Sans MS" panose="030F0702030302020204" pitchFamily="66" charset="0"/>
              </a:rPr>
              <a:t>Iosua</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7" y="1484241"/>
            <a:ext cx="5962650" cy="1631216"/>
          </a:xfrm>
          <a:prstGeom prst="rect">
            <a:avLst/>
          </a:prstGeom>
          <a:noFill/>
          <a:effectLst/>
        </p:spPr>
        <p:txBody>
          <a:bodyPr wrap="square" rtlCol="0">
            <a:spAutoFit/>
          </a:bodyPr>
          <a:lstStyle/>
          <a:p>
            <a:pPr>
              <a:spcBef>
                <a:spcPts val="600"/>
              </a:spcBef>
            </a:pPr>
            <a:r>
              <a:rPr lang="es-ES" sz="2000" b="1" dirty="0"/>
              <a:t>Cruțarea vieții gabaoniților însemna neascultarea de o poruncă directă de la Dumnezeu (Deut</a:t>
            </a:r>
            <a:r>
              <a:rPr lang="ro-RO" sz="2000" b="1" dirty="0"/>
              <a:t>.</a:t>
            </a:r>
            <a:r>
              <a:rPr lang="es-ES" sz="2000" b="1" dirty="0"/>
              <a:t>7:1-2). Încălcarea unui jurământ precum cel făcut lor era, de asemenea, considerată un păcat (Iosua 9:19; Ps. 15:4b). Cum a fost rezolvată dilema?</a:t>
            </a:r>
            <a:endParaRPr lang="es-ES" sz="2000" b="1" dirty="0">
              <a:effectLst/>
            </a:endParaRP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1143" y="3820467"/>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504E705-7361-D3EB-09CD-194F49D831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99004" y="1130745"/>
            <a:ext cx="5962652" cy="3024120"/>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4" y="4762677"/>
            <a:ext cx="5929535" cy="1938992"/>
          </a:xfrm>
          <a:prstGeom prst="rect">
            <a:avLst/>
          </a:prstGeom>
          <a:noFill/>
        </p:spPr>
        <p:txBody>
          <a:bodyPr wrap="square">
            <a:spAutoFit/>
          </a:bodyPr>
          <a:lstStyle/>
          <a:p>
            <a:pPr>
              <a:spcBef>
                <a:spcPts val="600"/>
              </a:spcBef>
            </a:pPr>
            <a:r>
              <a:rPr lang="es-ES" sz="2000" b="1" dirty="0"/>
              <a:t>Mai mult, faptul că erau cărăuși de apă și tăietori de lemne pentru casa lui Dumnezeu îi punea în contact constant cu Dumnezeu. Prin harul lui Dumnezeu, blestemul a devenit o binecuvântare. „</a:t>
            </a:r>
            <a:r>
              <a:rPr lang="ro-RO" sz="2000" b="1" dirty="0"/>
              <a:t>N</a:t>
            </a:r>
            <a:r>
              <a:rPr lang="es-ES" sz="2000" b="1" dirty="0"/>
              <a:t>u doresc moartea păcătosului, ci să se întoarcă de la calea lui, și să trăiască.” (E</a:t>
            </a:r>
            <a:r>
              <a:rPr lang="ro-RO" sz="2000" b="1" dirty="0"/>
              <a:t>z.</a:t>
            </a:r>
            <a:r>
              <a:rPr lang="es-ES" sz="2000" b="1" dirty="0"/>
              <a:t>33:11).</a:t>
            </a:r>
            <a:endParaRPr lang="es-ES" sz="2000" b="1" dirty="0">
              <a:effectLst/>
            </a:endParaRPr>
          </a:p>
        </p:txBody>
      </p:sp>
      <p:sp>
        <p:nvSpPr>
          <p:cNvPr id="10" name="CuadroTexto 9">
            <a:extLst>
              <a:ext uri="{FF2B5EF4-FFF2-40B4-BE49-F238E27FC236}">
                <a16:creationId xmlns:a16="http://schemas.microsoft.com/office/drawing/2014/main" id="{6C853886-C814-93E6-854E-2615B486A9C4}"/>
              </a:ext>
            </a:extLst>
          </p:cNvPr>
          <p:cNvSpPr txBox="1"/>
          <p:nvPr/>
        </p:nvSpPr>
        <p:spPr>
          <a:xfrm>
            <a:off x="149906" y="2969404"/>
            <a:ext cx="5962651" cy="1938992"/>
          </a:xfrm>
          <a:prstGeom prst="rect">
            <a:avLst/>
          </a:prstGeom>
          <a:noFill/>
        </p:spPr>
        <p:txBody>
          <a:bodyPr wrap="square">
            <a:spAutoFit/>
          </a:bodyPr>
          <a:lstStyle/>
          <a:p>
            <a:pPr>
              <a:spcBef>
                <a:spcPts val="600"/>
              </a:spcBef>
            </a:pPr>
            <a:r>
              <a:rPr lang="es-ES" sz="2000" b="1" dirty="0"/>
              <a:t>Viețile le-au fost cruțate, dar au fost puși sub un blestem (Iosua 9:20-23). ​​Blestemul consta în a fi slujitori din generație în generație. Aceasta i-a plasat într-o relație strânsă cu poporul lui Dumnezeu, de care nu s-au despărțit niciodată (Neemia 7:6, 25).</a:t>
            </a:r>
            <a:endParaRPr lang="es-ES" sz="2000" b="1" dirty="0">
              <a:effectLst/>
            </a:endParaRP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2365513" y="1306764"/>
            <a:ext cx="9193695" cy="3539430"/>
          </a:xfrm>
          <a:prstGeom prst="rect">
            <a:avLst/>
          </a:prstGeom>
          <a:noFill/>
        </p:spPr>
        <p:txBody>
          <a:bodyPr wrap="square">
            <a:spAutoFit/>
          </a:bodyPr>
          <a:lstStyle/>
          <a:p>
            <a:pPr>
              <a:spcBef>
                <a:spcPts val="600"/>
              </a:spcBef>
            </a:pPr>
            <a:r>
              <a:rPr lang="es-ES" sz="2800" b="1" dirty="0">
                <a:latin typeface="Constantia" panose="02030602050306030303" pitchFamily="18" charset="0"/>
              </a:rPr>
              <a:t>“Copiii lui Israel trebuia să ocupe tot teritoriul pe care Dumnezeu i l-a dat. Națiunile acelea care au refuzat să se închine și să slujească adevăratului Dumnezeu, trebuia să fie deposedate de tot ceea ce aveau. Era însă scopul lui Dumnezeu acela ca, prin descoperirea caracterului Său, de către poporul Israel, oamenii să fie atrași spre El. Invitația Evangheliei trebuia să fie dusă lumii întregi.”</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4768527" y="5657022"/>
            <a:ext cx="4547015" cy="338554"/>
          </a:xfrm>
          <a:prstGeom prst="rect">
            <a:avLst/>
          </a:prstGeom>
          <a:noFill/>
        </p:spPr>
        <p:txBody>
          <a:bodyPr wrap="none" rtlCol="0">
            <a:spAutoFit/>
          </a:bodyPr>
          <a:lstStyle/>
          <a:p>
            <a:pPr algn="ctr"/>
            <a:r>
              <a:rPr lang="es-ES" sz="1600" b="1" dirty="0"/>
              <a:t>E. G. W. (</a:t>
            </a:r>
            <a:r>
              <a:rPr lang="ro-RO" sz="1600" b="1" dirty="0"/>
              <a:t>Parabolele Domnului Hristos, pag 290</a:t>
            </a:r>
            <a:r>
              <a:rPr lang="es-ES" sz="1600" b="1" dirty="0"/>
              <a:t>)</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2" b="-3"/>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541280"/>
            <a:ext cx="5463228" cy="5539978"/>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“Prin credință n-a pierit curva Rahav împreună cu cei răzvrătiți, pentru că găzduise iscoadele cu bunăvoință.”</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ro-RO"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Evrei </a:t>
            </a: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11:31)</a:t>
            </a:r>
          </a:p>
        </p:txBody>
      </p:sp>
    </p:spTree>
    <p:extLst>
      <p:ext uri="{BB962C8B-B14F-4D97-AF65-F5344CB8AC3E}">
        <p14:creationId xmlns:p14="http://schemas.microsoft.com/office/powerpoint/2010/main" val="328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5952288" y="3380875"/>
            <a:ext cx="6057900" cy="3400931"/>
          </a:xfrm>
          <a:prstGeom prst="rect">
            <a:avLst/>
          </a:prstGeom>
          <a:noFill/>
        </p:spPr>
        <p:txBody>
          <a:bodyPr wrap="square" rtlCol="0">
            <a:spAutoFit/>
          </a:bodyPr>
          <a:lstStyle/>
          <a:p>
            <a:pPr>
              <a:spcBef>
                <a:spcPts val="600"/>
              </a:spcBef>
            </a:pPr>
            <a:r>
              <a:rPr lang="es-ES" sz="2000" b="1" dirty="0">
                <a:solidFill>
                  <a:schemeClr val="bg1"/>
                </a:solidFill>
                <a:highlight>
                  <a:srgbClr val="4C873A"/>
                </a:highlight>
              </a:rPr>
              <a:t> </a:t>
            </a:r>
            <a:r>
              <a:rPr lang="ro-RO" sz="2000" b="1" dirty="0">
                <a:solidFill>
                  <a:schemeClr val="bg1"/>
                </a:solidFill>
                <a:highlight>
                  <a:srgbClr val="4C873A"/>
                </a:highlight>
              </a:rPr>
              <a:t>Har pentru poporul lui Israel </a:t>
            </a:r>
            <a:r>
              <a:rPr lang="es-ES" sz="2000" b="1" dirty="0">
                <a:solidFill>
                  <a:schemeClr val="bg1"/>
                </a:solidFill>
                <a:highlight>
                  <a:srgbClr val="4C873A"/>
                </a:highlight>
              </a:rPr>
              <a:t>(</a:t>
            </a:r>
            <a:r>
              <a:rPr lang="ro-RO" sz="2000" b="1" dirty="0" err="1">
                <a:solidFill>
                  <a:schemeClr val="bg1"/>
                </a:solidFill>
                <a:highlight>
                  <a:srgbClr val="4C873A"/>
                </a:highlight>
              </a:rPr>
              <a:t>Iosua</a:t>
            </a:r>
            <a:r>
              <a:rPr lang="es-ES" sz="2000" b="1" dirty="0">
                <a:solidFill>
                  <a:schemeClr val="bg1"/>
                </a:solidFill>
                <a:highlight>
                  <a:srgbClr val="4C873A"/>
                </a:highlight>
              </a:rPr>
              <a:t> 2:1, 22-24):</a:t>
            </a:r>
          </a:p>
          <a:p>
            <a:pPr lvl="1">
              <a:spcBef>
                <a:spcPts val="600"/>
              </a:spcBef>
            </a:pPr>
            <a:r>
              <a:rPr lang="ro-RO" sz="2000" b="1" dirty="0"/>
              <a:t>A doua șansă</a:t>
            </a:r>
            <a:r>
              <a:rPr lang="es-ES" sz="2000" b="1" dirty="0"/>
              <a:t>.</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9A486F"/>
                </a:highlight>
              </a:rPr>
              <a:t> </a:t>
            </a:r>
            <a:r>
              <a:rPr lang="ro-RO" sz="2000" b="1" dirty="0">
                <a:solidFill>
                  <a:schemeClr val="bg1"/>
                </a:solidFill>
                <a:effectLst>
                  <a:outerShdw blurRad="38100" dist="38100" dir="2700000" algn="tl">
                    <a:srgbClr val="000000">
                      <a:alpha val="43137"/>
                    </a:srgbClr>
                  </a:outerShdw>
                </a:effectLst>
                <a:highlight>
                  <a:srgbClr val="9A486F"/>
                </a:highlight>
              </a:rPr>
              <a:t>Har pentru </a:t>
            </a:r>
            <a:r>
              <a:rPr lang="ro-RO" sz="2000" b="1" dirty="0" err="1">
                <a:solidFill>
                  <a:schemeClr val="bg1"/>
                </a:solidFill>
                <a:effectLst>
                  <a:outerShdw blurRad="38100" dist="38100" dir="2700000" algn="tl">
                    <a:srgbClr val="000000">
                      <a:alpha val="43137"/>
                    </a:srgbClr>
                  </a:outerShdw>
                </a:effectLst>
                <a:highlight>
                  <a:srgbClr val="9A486F"/>
                </a:highlight>
              </a:rPr>
              <a:t>Rahav</a:t>
            </a:r>
            <a:r>
              <a:rPr lang="es-ES" sz="2000" b="1" dirty="0">
                <a:solidFill>
                  <a:schemeClr val="bg1"/>
                </a:solidFill>
                <a:effectLst>
                  <a:outerShdw blurRad="38100" dist="38100" dir="2700000" algn="tl">
                    <a:srgbClr val="000000">
                      <a:alpha val="43137"/>
                    </a:srgbClr>
                  </a:outerShdw>
                </a:effectLst>
                <a:highlight>
                  <a:srgbClr val="9A486F"/>
                </a:highlight>
              </a:rPr>
              <a:t>(</a:t>
            </a:r>
            <a:r>
              <a:rPr lang="ro-RO" sz="2000" b="1" dirty="0" err="1">
                <a:solidFill>
                  <a:schemeClr val="bg1"/>
                </a:solidFill>
                <a:effectLst>
                  <a:outerShdw blurRad="38100" dist="38100" dir="2700000" algn="tl">
                    <a:srgbClr val="000000">
                      <a:alpha val="43137"/>
                    </a:srgbClr>
                  </a:outerShdw>
                </a:effectLst>
                <a:highlight>
                  <a:srgbClr val="9A486F"/>
                </a:highlight>
              </a:rPr>
              <a:t>Iosua</a:t>
            </a:r>
            <a:r>
              <a:rPr lang="ro-RO" sz="2000" b="1" dirty="0">
                <a:solidFill>
                  <a:schemeClr val="bg1"/>
                </a:solidFill>
                <a:effectLst>
                  <a:outerShdw blurRad="38100" dist="38100" dir="2700000" algn="tl">
                    <a:srgbClr val="000000">
                      <a:alpha val="43137"/>
                    </a:srgbClr>
                  </a:outerShdw>
                </a:effectLst>
                <a:highlight>
                  <a:srgbClr val="9A486F"/>
                </a:highlight>
              </a:rPr>
              <a:t> </a:t>
            </a:r>
            <a:r>
              <a:rPr lang="es-ES" sz="2000" b="1" dirty="0">
                <a:solidFill>
                  <a:schemeClr val="bg1"/>
                </a:solidFill>
                <a:effectLst>
                  <a:outerShdw blurRad="38100" dist="38100" dir="2700000" algn="tl">
                    <a:srgbClr val="000000">
                      <a:alpha val="43137"/>
                    </a:srgbClr>
                  </a:outerShdw>
                </a:effectLst>
                <a:highlight>
                  <a:srgbClr val="9A486F"/>
                </a:highlight>
              </a:rPr>
              <a:t>2:2-21):</a:t>
            </a:r>
          </a:p>
          <a:p>
            <a:pPr lvl="1">
              <a:spcBef>
                <a:spcPts val="600"/>
              </a:spcBef>
            </a:pPr>
            <a:r>
              <a:rPr lang="ro-RO" sz="2000" b="1" dirty="0"/>
              <a:t>Credință cât un grăunte de muștar</a:t>
            </a:r>
            <a:r>
              <a:rPr lang="es-ES" sz="2000" b="1" dirty="0"/>
              <a:t>.</a:t>
            </a:r>
          </a:p>
          <a:p>
            <a:pPr lvl="1">
              <a:spcBef>
                <a:spcPts val="600"/>
              </a:spcBef>
            </a:pPr>
            <a:r>
              <a:rPr lang="es-ES" sz="2000" b="1" dirty="0"/>
              <a:t>Legământul extins către Rahav.</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41608A"/>
                </a:highlight>
              </a:rPr>
              <a:t> </a:t>
            </a:r>
            <a:r>
              <a:rPr lang="ro-RO" sz="2000" b="1" dirty="0">
                <a:solidFill>
                  <a:schemeClr val="bg1"/>
                </a:solidFill>
                <a:effectLst>
                  <a:outerShdw blurRad="38100" dist="38100" dir="2700000" algn="tl">
                    <a:srgbClr val="000000">
                      <a:alpha val="43137"/>
                    </a:srgbClr>
                  </a:outerShdw>
                </a:effectLst>
                <a:highlight>
                  <a:srgbClr val="41608A"/>
                </a:highlight>
              </a:rPr>
              <a:t>Har pentru </a:t>
            </a:r>
            <a:r>
              <a:rPr lang="ro-RO" sz="2000" b="1" dirty="0" err="1">
                <a:solidFill>
                  <a:schemeClr val="bg1"/>
                </a:solidFill>
                <a:effectLst>
                  <a:outerShdw blurRad="38100" dist="38100" dir="2700000" algn="tl">
                    <a:srgbClr val="000000">
                      <a:alpha val="43137"/>
                    </a:srgbClr>
                  </a:outerShdw>
                </a:effectLst>
                <a:highlight>
                  <a:srgbClr val="41608A"/>
                </a:highlight>
              </a:rPr>
              <a:t>gabaoniți</a:t>
            </a:r>
            <a:r>
              <a:rPr lang="es-ES" sz="2000" b="1" dirty="0">
                <a:solidFill>
                  <a:schemeClr val="bg1"/>
                </a:solidFill>
                <a:effectLst>
                  <a:outerShdw blurRad="38100" dist="38100" dir="2700000" algn="tl">
                    <a:srgbClr val="000000">
                      <a:alpha val="43137"/>
                    </a:srgbClr>
                  </a:outerShdw>
                </a:effectLst>
                <a:highlight>
                  <a:srgbClr val="41608A"/>
                </a:highlight>
              </a:rPr>
              <a:t> (</a:t>
            </a:r>
            <a:r>
              <a:rPr lang="ro-RO" sz="2000" b="1" dirty="0" err="1">
                <a:solidFill>
                  <a:schemeClr val="bg1"/>
                </a:solidFill>
                <a:effectLst>
                  <a:outerShdw blurRad="38100" dist="38100" dir="2700000" algn="tl">
                    <a:srgbClr val="000000">
                      <a:alpha val="43137"/>
                    </a:srgbClr>
                  </a:outerShdw>
                </a:effectLst>
                <a:highlight>
                  <a:srgbClr val="41608A"/>
                </a:highlight>
              </a:rPr>
              <a:t>Iosua</a:t>
            </a:r>
            <a:r>
              <a:rPr lang="es-ES" sz="2000" b="1" dirty="0">
                <a:solidFill>
                  <a:schemeClr val="bg1"/>
                </a:solidFill>
                <a:effectLst>
                  <a:outerShdw blurRad="38100" dist="38100" dir="2700000" algn="tl">
                    <a:srgbClr val="000000">
                      <a:alpha val="43137"/>
                    </a:srgbClr>
                  </a:outerShdw>
                </a:effectLst>
                <a:highlight>
                  <a:srgbClr val="41608A"/>
                </a:highlight>
              </a:rPr>
              <a:t> 9):</a:t>
            </a:r>
          </a:p>
          <a:p>
            <a:pPr lvl="1">
              <a:spcBef>
                <a:spcPts val="600"/>
              </a:spcBef>
            </a:pPr>
            <a:r>
              <a:rPr lang="ro-RO" sz="2000" b="1" dirty="0"/>
              <a:t>Ambasadori înșelători</a:t>
            </a:r>
            <a:r>
              <a:rPr lang="es-ES" sz="2000" b="1" dirty="0"/>
              <a:t>.</a:t>
            </a:r>
          </a:p>
          <a:p>
            <a:pPr lvl="1">
              <a:spcBef>
                <a:spcPts val="600"/>
              </a:spcBef>
            </a:pPr>
            <a:r>
              <a:rPr lang="ro-RO" sz="2000" b="1" dirty="0"/>
              <a:t>Binecuvântare și blestem</a:t>
            </a:r>
            <a:r>
              <a:rPr lang="es-ES" sz="2000" b="1" dirty="0"/>
              <a:t>.</a:t>
            </a:r>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76859"/>
            <a:ext cx="5833977"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D02C20"/>
                  </a:glow>
                </a:effectLst>
              </a:rPr>
              <a:t>Canaaniții au depășit limitele harului. Din acest motiv, porunca dată lui Israel a fost: intră, omoară-i pe toți și confiscă-le bunurile.</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6055980" y="6033409"/>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055980" y="3819307"/>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55980" y="6414329"/>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055980" y="4727537"/>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055980" y="5106621"/>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65182" y="3392283"/>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5182" y="5606647"/>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5182" y="4313167"/>
            <a:ext cx="375799" cy="374555"/>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8905B86-B1D2-08B9-3A5E-265E82F991C1}"/>
              </a:ext>
            </a:extLst>
          </p:cNvPr>
          <p:cNvSpPr txBox="1"/>
          <p:nvPr/>
        </p:nvSpPr>
        <p:spPr>
          <a:xfrm>
            <a:off x="181812" y="1463078"/>
            <a:ext cx="5833977"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D02C20"/>
                  </a:glow>
                </a:effectLst>
              </a:rPr>
              <a:t>Totuși, existau încă oameni în Canaan care nu trecuseră acele granițe. Toți cei care erau dispuși să accepte harul pe care Dumnezeu dorea să li-l ofere au fost salvați de la distrugere.</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17"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1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2000"/>
                            </p:stCondLst>
                            <p:childTnLst>
                              <p:par>
                                <p:cTn id="69" presetID="17"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1000"/>
                            </p:stCondLst>
                            <p:childTnLst>
                              <p:par>
                                <p:cTn id="92" presetID="17"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509648" y="338432"/>
            <a:ext cx="5790610" cy="2862322"/>
          </a:xfrm>
          <a:prstGeom prst="rect">
            <a:avLst/>
          </a:prstGeom>
          <a:noFill/>
        </p:spPr>
        <p:txBody>
          <a:bodyPr wrap="square">
            <a:spAutoFit/>
          </a:bodyPr>
          <a:lstStyle/>
          <a:p>
            <a:pPr algn="ctr"/>
            <a:r>
              <a:rPr lang="ro-RO" sz="6000" b="1" dirty="0">
                <a:ln w="13462">
                  <a:solidFill>
                    <a:schemeClr val="bg1"/>
                  </a:solidFill>
                  <a:prstDash val="solid"/>
                </a:ln>
                <a:solidFill>
                  <a:srgbClr val="135222"/>
                </a:solidFill>
                <a:effectLst>
                  <a:outerShdw dist="38100" dir="2700000" algn="bl" rotWithShape="0">
                    <a:schemeClr val="accent2">
                      <a:lumMod val="75000"/>
                    </a:schemeClr>
                  </a:outerShdw>
                </a:effectLst>
              </a:rPr>
              <a:t>HAR PENTRU POPORUL LUI ISRAEL</a:t>
            </a:r>
            <a:endPar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endParaRP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1646D9D-E6B1-BA36-EADA-3AA742AE5EEE}"/>
              </a:ext>
            </a:extLst>
          </p:cNvPr>
          <p:cNvSpPr txBox="1"/>
          <p:nvPr/>
        </p:nvSpPr>
        <p:spPr>
          <a:xfrm>
            <a:off x="0" y="-38100"/>
            <a:ext cx="12192000"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 DOUA ȘANSĂ</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0D03008-D843-9360-9953-4BE3E13E1A40}"/>
              </a:ext>
            </a:extLst>
          </p:cNvPr>
          <p:cNvSpPr txBox="1"/>
          <p:nvPr/>
        </p:nvSpPr>
        <p:spPr>
          <a:xfrm>
            <a:off x="97735" y="569829"/>
            <a:ext cx="11996530" cy="646331"/>
          </a:xfrm>
          <a:prstGeom prst="rect">
            <a:avLst/>
          </a:prstGeom>
          <a:noFill/>
        </p:spPr>
        <p:txBody>
          <a:bodyPr wrap="square">
            <a:spAutoFit/>
          </a:bodyPr>
          <a:lstStyle/>
          <a:p>
            <a:pPr algn="ct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“Iosua, fiul lui Nun, a trimis în ascuns din Sitim doi oameni, ca iscoade, zicându-le: „Duceți-vă de cercetați țara și mai ales Ierihonul.” </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a:t>
            </a:r>
            <a:r>
              <a:rPr lang="ro-RO" sz="1400"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Iosua</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2:1</a:t>
            </a:r>
            <a:r>
              <a:rPr lang="ro-RO" sz="1400"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p.p.</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a:t>
            </a:r>
            <a:endPar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6858000" cy="1015663"/>
          </a:xfrm>
          <a:prstGeom prst="rect">
            <a:avLst/>
          </a:prstGeom>
          <a:noFill/>
        </p:spPr>
        <p:txBody>
          <a:bodyPr wrap="square" rtlCol="0">
            <a:spAutoFit/>
          </a:bodyPr>
          <a:lstStyle/>
          <a:p>
            <a:pPr>
              <a:spcBef>
                <a:spcPts val="600"/>
              </a:spcBef>
            </a:pPr>
            <a:r>
              <a:rPr lang="es-ES" sz="2000" b="1" dirty="0"/>
              <a:t>Când Moise a trimis spioni să inspecteze Canaanul, poporul a refuzat să intre. Patruzeci de ani mai târziu, au fost trimiși noi spioni, cu rezultate diferite.</a:t>
            </a: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982625252"/>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67000" y="4826765"/>
            <a:ext cx="6858000" cy="1015663"/>
          </a:xfrm>
          <a:prstGeom prst="rect">
            <a:avLst/>
          </a:prstGeom>
          <a:noFill/>
        </p:spPr>
        <p:txBody>
          <a:bodyPr wrap="square" rtlCol="0">
            <a:spAutoFit/>
          </a:bodyPr>
          <a:lstStyle/>
          <a:p>
            <a:pPr>
              <a:spcBef>
                <a:spcPts val="600"/>
              </a:spcBef>
            </a:pPr>
            <a:r>
              <a:rPr lang="es-ES" sz="2000" b="1" dirty="0"/>
              <a:t>Deși noua generație eșuase lamentabil în fața ispitei lui Balaam, Dumnezeu le-a dat o a doua șansă (Numeri 25:1-3, 31:16; Iosua 2:1).</a:t>
            </a:r>
            <a:r>
              <a:rPr lang="ro-RO" sz="2000" b="1" dirty="0"/>
              <a:t> </a:t>
            </a:r>
            <a:endParaRPr lang="es-ES" sz="2000" b="1" dirty="0"/>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42986" y="1415057"/>
            <a:ext cx="2438855" cy="5273978"/>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10158" y="1415057"/>
            <a:ext cx="2438856" cy="5273978"/>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AB51D06-0445-853B-6020-E502F36AD792}"/>
              </a:ext>
            </a:extLst>
          </p:cNvPr>
          <p:cNvSpPr txBox="1"/>
          <p:nvPr/>
        </p:nvSpPr>
        <p:spPr>
          <a:xfrm>
            <a:off x="2666999" y="5842428"/>
            <a:ext cx="6975987" cy="1015663"/>
          </a:xfrm>
          <a:prstGeom prst="rect">
            <a:avLst/>
          </a:prstGeom>
          <a:noFill/>
        </p:spPr>
        <p:txBody>
          <a:bodyPr wrap="square">
            <a:spAutoFit/>
          </a:bodyPr>
          <a:lstStyle/>
          <a:p>
            <a:pPr>
              <a:spcBef>
                <a:spcPts val="600"/>
              </a:spcBef>
            </a:pPr>
            <a:r>
              <a:rPr lang="es-ES" sz="2000" b="1" dirty="0"/>
              <a:t>De data aceasta nu au fost ciorchini de struguri, nici roadele țării. Doar o poveste despre credință (cea a</a:t>
            </a:r>
            <a:r>
              <a:rPr lang="ro-RO" sz="2000" b="1" dirty="0"/>
              <a:t> lui</a:t>
            </a:r>
            <a:r>
              <a:rPr lang="es-ES" sz="2000" b="1" dirty="0"/>
              <a:t> Raha</a:t>
            </a:r>
            <a:r>
              <a:rPr lang="ro-RO" sz="2000" b="1" dirty="0"/>
              <a:t>v</a:t>
            </a:r>
            <a:r>
              <a:rPr lang="es-ES" sz="2000" b="1" dirty="0"/>
              <a:t>), care l-a încurajat pe Israel să posede Țara Promisă.</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5"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A18CC4-4DD7-4B4D-8477-71797658946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2"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3"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5"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0"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0BC1B3AF-405E-4E91-98FC-8EA1AC129EE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6"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21770E6D-F66A-42CF-A7DE-928960BADAC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grpId="0" nodeType="clickEffect">
                                  <p:stCondLst>
                                    <p:cond delay="0"/>
                                  </p:stCondLst>
                                  <p:childTnLst>
                                    <p:set>
                                      <p:cBhvr>
                                        <p:cTn id="82"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3"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5"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6"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1"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4F5BB67F-9B10-4A84-896B-2D3CF8A6565C}"/>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97"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98"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99" dur="500"/>
                                        <p:tgtEl>
                                          <p:spTgt spid="7">
                                            <p:graphicEl>
                                              <a:dgm id="{A28D5C6D-972F-4F35-8CD7-E0F7C8401561}"/>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677656"/>
          </a:xfrm>
          <a:prstGeom prst="rect">
            <a:avLst/>
          </a:prstGeom>
          <a:noFill/>
        </p:spPr>
        <p:txBody>
          <a:bodyPr wrap="square">
            <a:spAutoFit/>
          </a:bodyPr>
          <a:lstStyle/>
          <a:p>
            <a:pPr algn="ctr"/>
            <a:r>
              <a:rPr lang="ro-RO" sz="6000" b="1" dirty="0">
                <a:ln w="13462">
                  <a:solidFill>
                    <a:schemeClr val="bg1"/>
                  </a:solidFill>
                  <a:prstDash val="solid"/>
                </a:ln>
                <a:solidFill>
                  <a:srgbClr val="7E0C7E"/>
                </a:solidFill>
                <a:effectLst>
                  <a:outerShdw dist="38100" dir="2700000" algn="bl" rotWithShape="0">
                    <a:schemeClr val="accent4"/>
                  </a:outerShdw>
                </a:effectLst>
              </a:rPr>
              <a:t>HAR PENTRU RAHAV</a:t>
            </a:r>
            <a:endParaRPr lang="es-ES" sz="6000" b="1" dirty="0">
              <a:ln w="13462">
                <a:solidFill>
                  <a:schemeClr val="bg1"/>
                </a:solidFill>
                <a:prstDash val="solid"/>
              </a:ln>
              <a:solidFill>
                <a:srgbClr val="7E0C7E"/>
              </a:solidFill>
              <a:effectLst>
                <a:outerShdw dist="38100" dir="2700000" algn="bl" rotWithShape="0">
                  <a:schemeClr val="accent4"/>
                </a:outerShdw>
              </a:effectLst>
            </a:endParaRPr>
          </a:p>
          <a:p>
            <a:pPr algn="ctr"/>
            <a:r>
              <a:rPr lang="es-ES" sz="4800" b="1" dirty="0">
                <a:ln w="13462">
                  <a:solidFill>
                    <a:schemeClr val="bg1"/>
                  </a:solidFill>
                  <a:prstDash val="solid"/>
                </a:ln>
                <a:solidFill>
                  <a:srgbClr val="7E0C7E"/>
                </a:solidFill>
                <a:effectLst>
                  <a:outerShdw dist="38100" dir="2700000" algn="bl" rotWithShape="0">
                    <a:schemeClr val="accent4"/>
                  </a:outerShdw>
                </a:effectLst>
              </a:rPr>
              <a:t>(</a:t>
            </a:r>
            <a:r>
              <a:rPr lang="ro-RO" sz="4800" b="1" dirty="0">
                <a:ln w="13462">
                  <a:solidFill>
                    <a:schemeClr val="bg1"/>
                  </a:solidFill>
                  <a:prstDash val="solid"/>
                </a:ln>
                <a:solidFill>
                  <a:srgbClr val="7E0C7E"/>
                </a:solidFill>
                <a:effectLst>
                  <a:outerShdw dist="38100" dir="2700000" algn="bl" rotWithShape="0">
                    <a:schemeClr val="accent4"/>
                  </a:outerShdw>
                </a:effectLst>
              </a:rPr>
              <a:t>IOSUA</a:t>
            </a:r>
            <a:r>
              <a:rPr lang="es-ES" sz="4800" b="1" dirty="0">
                <a:ln w="13462">
                  <a:solidFill>
                    <a:schemeClr val="bg1"/>
                  </a:solidFill>
                  <a:prstDash val="solid"/>
                </a:ln>
                <a:solidFill>
                  <a:srgbClr val="7E0C7E"/>
                </a:solidFill>
                <a:effectLst>
                  <a:outerShdw dist="38100" dir="2700000" algn="bl" rotWithShape="0">
                    <a:schemeClr val="accent4"/>
                  </a:outerShdw>
                </a:effectLst>
              </a:rPr>
              <a:t> 2:2-22)</a:t>
            </a: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B0252F3-A242-0ABD-63D5-324B25D906C4}"/>
              </a:ext>
            </a:extLst>
          </p:cNvPr>
          <p:cNvSpPr txBox="1"/>
          <p:nvPr/>
        </p:nvSpPr>
        <p:spPr>
          <a:xfrm>
            <a:off x="0" y="-104775"/>
            <a:ext cx="12192000" cy="769441"/>
          </a:xfrm>
          <a:prstGeom prst="rect">
            <a:avLst/>
          </a:prstGeom>
          <a:noFill/>
        </p:spPr>
        <p:txBody>
          <a:bodyPr wrap="square">
            <a:spAutoFit/>
          </a:bodyPr>
          <a:lstStyle/>
          <a:p>
            <a:pPr algn="ctr"/>
            <a:r>
              <a:rPr lang="ro-RO" sz="4400" b="1" dirty="0">
                <a:ln w="13462">
                  <a:solidFill>
                    <a:schemeClr val="bg1"/>
                  </a:solidFill>
                  <a:prstDash val="solid"/>
                </a:ln>
                <a:solidFill>
                  <a:srgbClr val="993300"/>
                </a:solidFill>
                <a:effectLst>
                  <a:outerShdw dist="50800" dir="2700000" algn="bl" rotWithShape="0">
                    <a:srgbClr val="AEA505"/>
                  </a:outerShdw>
                </a:effectLst>
              </a:rPr>
              <a:t>CREDINȚĂ CÂT UN GRĂUNTE DE MUȘTAR</a:t>
            </a:r>
            <a:endParaRPr lang="es-ES" sz="4400" b="1" dirty="0">
              <a:ln w="13462">
                <a:solidFill>
                  <a:schemeClr val="bg1"/>
                </a:solidFill>
                <a:prstDash val="solid"/>
              </a:ln>
              <a:solidFill>
                <a:srgbClr val="993300"/>
              </a:solidFill>
              <a:effectLst>
                <a:outerShdw dist="50800" dir="2700000" algn="bl" rotWithShape="0">
                  <a:srgbClr val="AEA505"/>
                </a:outerShdw>
              </a:effectLst>
            </a:endParaRPr>
          </a:p>
        </p:txBody>
      </p:sp>
      <p:sp>
        <p:nvSpPr>
          <p:cNvPr id="5" name="CuadroTexto 4">
            <a:extLst>
              <a:ext uri="{FF2B5EF4-FFF2-40B4-BE49-F238E27FC236}">
                <a16:creationId xmlns:a16="http://schemas.microsoft.com/office/drawing/2014/main" id="{D0698F0F-0F78-207E-1CC6-B47DACB08184}"/>
              </a:ext>
            </a:extLst>
          </p:cNvPr>
          <p:cNvSpPr txBox="1"/>
          <p:nvPr/>
        </p:nvSpPr>
        <p:spPr>
          <a:xfrm>
            <a:off x="1728787" y="514647"/>
            <a:ext cx="8734425"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“Prin credință n-a pierit curva Rahav împreună cu cei răzvrătiți, pentru că găzduise iscoadele cu bunăvoință.” </a:t>
            </a:r>
            <a:r>
              <a:rPr lang="es-ES" sz="1400" b="1" dirty="0">
                <a:solidFill>
                  <a:schemeClr val="accent6">
                    <a:lumMod val="50000"/>
                  </a:schemeClr>
                </a:solidFill>
                <a:latin typeface="Comic Sans MS" panose="030F0702030302020204" pitchFamily="66" charset="0"/>
              </a:rPr>
              <a:t>(</a:t>
            </a:r>
            <a:r>
              <a:rPr lang="ro-RO" sz="1400" b="1" dirty="0">
                <a:solidFill>
                  <a:schemeClr val="accent6">
                    <a:lumMod val="50000"/>
                  </a:schemeClr>
                </a:solidFill>
                <a:latin typeface="Comic Sans MS" panose="030F0702030302020204" pitchFamily="66" charset="0"/>
              </a:rPr>
              <a:t>Evrei</a:t>
            </a:r>
            <a:r>
              <a:rPr lang="es-ES" sz="1400" b="1" dirty="0">
                <a:solidFill>
                  <a:schemeClr val="accent6">
                    <a:lumMod val="50000"/>
                  </a:schemeClr>
                </a:solidFill>
                <a:latin typeface="Comic Sans MS" panose="030F0702030302020204" pitchFamily="66" charset="0"/>
              </a:rPr>
              <a:t>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885237" y="1148969"/>
            <a:ext cx="7191375" cy="400110"/>
          </a:xfrm>
          <a:prstGeom prst="rect">
            <a:avLst/>
          </a:prstGeom>
          <a:noFill/>
        </p:spPr>
        <p:txBody>
          <a:bodyPr wrap="square" rtlCol="0">
            <a:spAutoFit/>
          </a:bodyPr>
          <a:lstStyle/>
          <a:p>
            <a:pPr>
              <a:spcBef>
                <a:spcPts val="600"/>
              </a:spcBef>
            </a:pPr>
            <a:r>
              <a:rPr lang="es-ES" sz="2000" b="1" dirty="0"/>
              <a:t>Pe ce se baza credința </a:t>
            </a:r>
            <a:r>
              <a:rPr lang="ro-RO" sz="2000" b="1" dirty="0"/>
              <a:t>lui </a:t>
            </a:r>
            <a:r>
              <a:rPr lang="es-ES" sz="2000" b="1" dirty="0"/>
              <a:t>Rahav (Iosua 2:9-11)?</a:t>
            </a: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885236" y="6165727"/>
            <a:ext cx="7306763" cy="707886"/>
          </a:xfrm>
          <a:prstGeom prst="rect">
            <a:avLst/>
          </a:prstGeom>
          <a:noFill/>
        </p:spPr>
        <p:txBody>
          <a:bodyPr wrap="square">
            <a:spAutoFit/>
          </a:bodyPr>
          <a:lstStyle/>
          <a:p>
            <a:pPr>
              <a:spcBef>
                <a:spcPts val="600"/>
              </a:spcBef>
            </a:pPr>
            <a:r>
              <a:rPr lang="es-ES" sz="2000" b="1" dirty="0"/>
              <a:t>Rahav este un exemplu a ceea ce i s-ar fi întâmplat oricărui locuitor al Ierihonului care s-ar fi predat lui Dumnezeu.</a:t>
            </a:r>
          </a:p>
        </p:txBody>
      </p:sp>
      <p:sp>
        <p:nvSpPr>
          <p:cNvPr id="8" name="CuadroTexto 7">
            <a:extLst>
              <a:ext uri="{FF2B5EF4-FFF2-40B4-BE49-F238E27FC236}">
                <a16:creationId xmlns:a16="http://schemas.microsoft.com/office/drawing/2014/main" id="{01916AC3-E58E-58AB-6A8E-6AAAD96B7713}"/>
              </a:ext>
            </a:extLst>
          </p:cNvPr>
          <p:cNvSpPr txBox="1"/>
          <p:nvPr/>
        </p:nvSpPr>
        <p:spPr>
          <a:xfrm>
            <a:off x="4885236" y="4854599"/>
            <a:ext cx="7306762" cy="1323439"/>
          </a:xfrm>
          <a:prstGeom prst="rect">
            <a:avLst/>
          </a:prstGeom>
          <a:noFill/>
        </p:spPr>
        <p:txBody>
          <a:bodyPr wrap="square">
            <a:spAutoFit/>
          </a:bodyPr>
          <a:lstStyle/>
          <a:p>
            <a:pPr>
              <a:spcBef>
                <a:spcPts val="600"/>
              </a:spcBef>
            </a:pPr>
            <a:r>
              <a:rPr lang="es-ES" sz="2000" b="1" dirty="0"/>
              <a:t>Biblia o laudă pentru decizia pe care a luat-o, pentru înțelegerea modului în care acționează Dumnezeu și pentru modul în care și-a susținut cuvintele cu fapte concrete (Iacov 2:25).</a:t>
            </a:r>
          </a:p>
        </p:txBody>
      </p:sp>
      <p:sp>
        <p:nvSpPr>
          <p:cNvPr id="10" name="CuadroTexto 9">
            <a:extLst>
              <a:ext uri="{FF2B5EF4-FFF2-40B4-BE49-F238E27FC236}">
                <a16:creationId xmlns:a16="http://schemas.microsoft.com/office/drawing/2014/main" id="{805B0C1C-10EA-3258-5161-2B011EED2ADA}"/>
              </a:ext>
            </a:extLst>
          </p:cNvPr>
          <p:cNvSpPr txBox="1"/>
          <p:nvPr/>
        </p:nvSpPr>
        <p:spPr>
          <a:xfrm>
            <a:off x="4885235" y="3543471"/>
            <a:ext cx="7306761" cy="1323439"/>
          </a:xfrm>
          <a:prstGeom prst="rect">
            <a:avLst/>
          </a:prstGeom>
          <a:noFill/>
        </p:spPr>
        <p:txBody>
          <a:bodyPr wrap="square">
            <a:spAutoFit/>
          </a:bodyPr>
          <a:lstStyle/>
          <a:p>
            <a:pPr>
              <a:spcBef>
                <a:spcPts val="600"/>
              </a:spcBef>
            </a:pPr>
            <a:r>
              <a:rPr lang="es-ES" sz="2000" b="1" dirty="0"/>
              <a:t>Credința sa aflată la început nu implica o înțelegere completă a voinței lui Dumnezeu. E</a:t>
            </a:r>
            <a:r>
              <a:rPr lang="ro-RO" sz="2000" b="1" dirty="0"/>
              <a:t>a</a:t>
            </a:r>
            <a:r>
              <a:rPr lang="es-ES" sz="2000" b="1" dirty="0"/>
              <a:t> a acționat cât a putut de bine pentru a-i ajuta pe spioni și a-și salva viața și pe cea a familiei sale. Cunoașterea avea să vină mai târziu.</a:t>
            </a:r>
          </a:p>
        </p:txBody>
      </p:sp>
      <p:sp>
        <p:nvSpPr>
          <p:cNvPr id="12" name="CuadroTexto 11">
            <a:extLst>
              <a:ext uri="{FF2B5EF4-FFF2-40B4-BE49-F238E27FC236}">
                <a16:creationId xmlns:a16="http://schemas.microsoft.com/office/drawing/2014/main" id="{C7D712EB-F4BC-8297-304A-A4A9F0C119F2}"/>
              </a:ext>
            </a:extLst>
          </p:cNvPr>
          <p:cNvSpPr txBox="1"/>
          <p:nvPr/>
        </p:nvSpPr>
        <p:spPr>
          <a:xfrm>
            <a:off x="4884145" y="2847896"/>
            <a:ext cx="7306761" cy="707886"/>
          </a:xfrm>
          <a:prstGeom prst="rect">
            <a:avLst/>
          </a:prstGeom>
          <a:noFill/>
        </p:spPr>
        <p:txBody>
          <a:bodyPr wrap="square">
            <a:spAutoFit/>
          </a:bodyPr>
          <a:lstStyle/>
          <a:p>
            <a:pPr>
              <a:spcBef>
                <a:spcPts val="600"/>
              </a:spcBef>
            </a:pPr>
            <a:r>
              <a:rPr lang="es-ES" sz="2000" b="1" dirty="0"/>
              <a:t>De ce, dacă credea în Dumnezeu, a folosit o minciună pentru a-i ajuta pe spioni?</a:t>
            </a:r>
          </a:p>
        </p:txBody>
      </p:sp>
      <p:sp>
        <p:nvSpPr>
          <p:cNvPr id="14" name="CuadroTexto 13">
            <a:extLst>
              <a:ext uri="{FF2B5EF4-FFF2-40B4-BE49-F238E27FC236}">
                <a16:creationId xmlns:a16="http://schemas.microsoft.com/office/drawing/2014/main" id="{F4CA9D70-CD5C-8D80-1C5F-410999FDA4FA}"/>
              </a:ext>
            </a:extLst>
          </p:cNvPr>
          <p:cNvSpPr txBox="1"/>
          <p:nvPr/>
        </p:nvSpPr>
        <p:spPr>
          <a:xfrm>
            <a:off x="4883055" y="1536768"/>
            <a:ext cx="7306760" cy="1323439"/>
          </a:xfrm>
          <a:prstGeom prst="rect">
            <a:avLst/>
          </a:prstGeom>
          <a:noFill/>
        </p:spPr>
        <p:txBody>
          <a:bodyPr wrap="square">
            <a:spAutoFit/>
          </a:bodyPr>
          <a:lstStyle/>
          <a:p>
            <a:pPr>
              <a:spcBef>
                <a:spcPts val="600"/>
              </a:spcBef>
            </a:pPr>
            <a:r>
              <a:rPr lang="es-ES" sz="2000" b="1" dirty="0"/>
              <a:t>Observați că Rahav vorbește despre evenimente despre care toată lumea știa, cum ar fi traversarea Mării Roșii. Dar, în timp ce ceilalți se temeau de Dumnezeul evreilor, ea a ales să se refugieze sub aripile Lui (Iosua 2:12-13).</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ro-RO" sz="4400" b="1" spc="300" dirty="0">
                <a:ln/>
                <a:solidFill>
                  <a:schemeClr val="accent4"/>
                </a:solidFill>
                <a:effectLst>
                  <a:outerShdw blurRad="38100" dist="25400" dir="2700000" algn="tl">
                    <a:srgbClr val="000000">
                      <a:alpha val="79000"/>
                    </a:srgbClr>
                  </a:outerShdw>
                </a:effectLst>
              </a:rPr>
              <a:t>LEGĂMÂNTUL EXTINS LA RAHAV</a:t>
            </a:r>
            <a:endParaRPr lang="es-ES" sz="4400" b="1" spc="300" dirty="0">
              <a:ln/>
              <a:solidFill>
                <a:schemeClr val="accent4"/>
              </a:solidFill>
              <a:effectLst>
                <a:outerShdw blurRad="38100" dist="25400" dir="2700000" algn="tl">
                  <a:srgbClr val="000000">
                    <a:alpha val="79000"/>
                  </a:srgbClr>
                </a:outerShdw>
              </a:effectLst>
            </a:endParaRPr>
          </a:p>
        </p:txBody>
      </p:sp>
      <p:sp>
        <p:nvSpPr>
          <p:cNvPr id="4" name="CuadroTexto 3">
            <a:extLst>
              <a:ext uri="{FF2B5EF4-FFF2-40B4-BE49-F238E27FC236}">
                <a16:creationId xmlns:a16="http://schemas.microsoft.com/office/drawing/2014/main" id="{C6454C4F-5EFE-1446-F8D3-A8D3A9DDB56A}"/>
              </a:ext>
            </a:extLst>
          </p:cNvPr>
          <p:cNvSpPr txBox="1"/>
          <p:nvPr/>
        </p:nvSpPr>
        <p:spPr>
          <a:xfrm>
            <a:off x="152400" y="646858"/>
            <a:ext cx="7667624" cy="141577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“Dacă vreunul din ei va ieși pe poarta casei tale, ca să meargă afară pe uliță, sângele lui va cădea asupra capului lui, și noi vom fi nevinovați: dar dacă va pune cineva mâna pe vreunul din cei ce vor fi cu tine în casă, sângele lui va cădea asupra capului nostru.” </a:t>
            </a:r>
            <a:r>
              <a:rPr lang="es-ES" sz="1400" b="1" dirty="0">
                <a:solidFill>
                  <a:schemeClr val="accent5">
                    <a:lumMod val="50000"/>
                  </a:schemeClr>
                </a:solidFill>
                <a:latin typeface="Comic Sans MS" panose="030F0702030302020204" pitchFamily="66" charset="0"/>
              </a:rPr>
              <a:t>(</a:t>
            </a:r>
            <a:r>
              <a:rPr lang="ro-RO" sz="1400" b="1" dirty="0" err="1">
                <a:solidFill>
                  <a:schemeClr val="accent5">
                    <a:lumMod val="50000"/>
                  </a:schemeClr>
                </a:solidFill>
                <a:latin typeface="Comic Sans MS" panose="030F0702030302020204" pitchFamily="66" charset="0"/>
              </a:rPr>
              <a:t>Iosua</a:t>
            </a:r>
            <a:r>
              <a:rPr lang="es-ES" sz="1400" b="1" dirty="0">
                <a:solidFill>
                  <a:schemeClr val="accent5">
                    <a:lumMod val="50000"/>
                  </a:schemeClr>
                </a:solidFill>
                <a:latin typeface="Comic Sans MS" panose="030F0702030302020204" pitchFamily="66" charset="0"/>
              </a:rPr>
              <a:t> 2:19)</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209915" y="1883581"/>
            <a:ext cx="7057293" cy="1015663"/>
          </a:xfrm>
          <a:prstGeom prst="rect">
            <a:avLst/>
          </a:prstGeom>
          <a:noFill/>
        </p:spPr>
        <p:txBody>
          <a:bodyPr wrap="square" rtlCol="0">
            <a:spAutoFit/>
          </a:bodyPr>
          <a:lstStyle/>
          <a:p>
            <a:pPr>
              <a:spcBef>
                <a:spcPts val="600"/>
              </a:spcBef>
            </a:pPr>
            <a:r>
              <a:rPr lang="es-ES" sz="2000" b="1" dirty="0"/>
              <a:t>Logica Rahavei era incontestabilă: Am lucrat cu bunătate [hesed] și te-am salvat; acum, fii cu bunătate și salvează-mă pe mine și pe rudele mele. (Iosua 2:12-13)</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4257918241"/>
              </p:ext>
            </p:extLst>
          </p:nvPr>
        </p:nvGraphicFramePr>
        <p:xfrm>
          <a:off x="7820024"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648574"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09915" y="2931853"/>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3512615" y="2777965"/>
            <a:ext cx="4471179" cy="1938992"/>
          </a:xfrm>
          <a:prstGeom prst="rect">
            <a:avLst/>
          </a:prstGeom>
          <a:noFill/>
        </p:spPr>
        <p:txBody>
          <a:bodyPr wrap="square">
            <a:spAutoFit/>
          </a:bodyPr>
          <a:lstStyle/>
          <a:p>
            <a:pPr>
              <a:spcBef>
                <a:spcPts val="600"/>
              </a:spcBef>
            </a:pPr>
            <a:r>
              <a:rPr lang="es-ES" sz="2000" b="1" dirty="0"/>
              <a:t>Deși nu era conștientă de acest lucru, Rahav îi cerea lui Israel să se comporte față de ea așa cum Dumnezeu Însuși se comportase față de Israel, adică cu bunătate [hesed] (Deuteronom 7:12).</a:t>
            </a:r>
          </a:p>
        </p:txBody>
      </p:sp>
      <p:sp>
        <p:nvSpPr>
          <p:cNvPr id="15" name="CuadroTexto 14">
            <a:extLst>
              <a:ext uri="{FF2B5EF4-FFF2-40B4-BE49-F238E27FC236}">
                <a16:creationId xmlns:a16="http://schemas.microsoft.com/office/drawing/2014/main" id="{77DD7748-B541-3FEB-19C3-C1DE385AF337}"/>
              </a:ext>
            </a:extLst>
          </p:cNvPr>
          <p:cNvSpPr txBox="1"/>
          <p:nvPr/>
        </p:nvSpPr>
        <p:spPr>
          <a:xfrm>
            <a:off x="3466880" y="4595678"/>
            <a:ext cx="4063485" cy="2246769"/>
          </a:xfrm>
          <a:prstGeom prst="rect">
            <a:avLst/>
          </a:prstGeom>
          <a:noFill/>
        </p:spPr>
        <p:txBody>
          <a:bodyPr wrap="square">
            <a:spAutoFit/>
          </a:bodyPr>
          <a:lstStyle/>
          <a:p>
            <a:pPr>
              <a:spcBef>
                <a:spcPts val="600"/>
              </a:spcBef>
            </a:pPr>
            <a:r>
              <a:rPr lang="es-ES" sz="2000" b="1" dirty="0"/>
              <a:t>Spionii i-au cerut </a:t>
            </a:r>
            <a:r>
              <a:rPr lang="ro-RO" sz="2000" b="1" dirty="0"/>
              <a:t> lui </a:t>
            </a:r>
            <a:r>
              <a:rPr lang="es-ES" sz="2000" b="1" dirty="0"/>
              <a:t>Raha</a:t>
            </a:r>
            <a:r>
              <a:rPr lang="ro-RO" sz="2000" b="1" dirty="0"/>
              <a:t>v</a:t>
            </a:r>
            <a:r>
              <a:rPr lang="es-ES" sz="2000" b="1" dirty="0"/>
              <a:t> să îndeplinească aceleași condiții pe care le îndepliniseră și ei pentru a scăpa de moartea din Egipt. În acest fel, ea a fost inclusă în legământul lui Dumnezeu cu Israel.</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415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442973" y="672277"/>
            <a:ext cx="5790610" cy="2677656"/>
          </a:xfrm>
          <a:prstGeom prst="rect">
            <a:avLst/>
          </a:prstGeom>
          <a:noFill/>
        </p:spPr>
        <p:txBody>
          <a:bodyPr wrap="square">
            <a:spAutoFit/>
          </a:bodyPr>
          <a:lstStyle/>
          <a:p>
            <a:pPr algn="ctr"/>
            <a:r>
              <a:rPr lang="ro-RO" sz="6000" b="1" dirty="0">
                <a:ln w="13462">
                  <a:solidFill>
                    <a:schemeClr val="bg1"/>
                  </a:solidFill>
                  <a:prstDash val="solid"/>
                </a:ln>
                <a:solidFill>
                  <a:srgbClr val="2D4C84"/>
                </a:solidFill>
                <a:effectLst>
                  <a:outerShdw dist="38100" dir="2700000" algn="bl" rotWithShape="0">
                    <a:srgbClr val="C00000"/>
                  </a:outerShdw>
                </a:effectLst>
              </a:rPr>
              <a:t>HAR PENTRU GABAONIȚI</a:t>
            </a:r>
            <a:endParaRPr lang="es-ES" sz="6000" b="1" dirty="0">
              <a:ln w="13462">
                <a:solidFill>
                  <a:schemeClr val="bg1"/>
                </a:solidFill>
                <a:prstDash val="solid"/>
              </a:ln>
              <a:solidFill>
                <a:srgbClr val="2D4C84"/>
              </a:solidFill>
              <a:effectLst>
                <a:outerShdw dist="38100" dir="2700000" algn="bl" rotWithShape="0">
                  <a:srgbClr val="C00000"/>
                </a:outerShdw>
              </a:effectLst>
            </a:endParaRPr>
          </a:p>
          <a:p>
            <a:pPr algn="ctr"/>
            <a:r>
              <a:rPr lang="es-ES" sz="4800" b="1" dirty="0">
                <a:ln w="13462">
                  <a:solidFill>
                    <a:schemeClr val="bg1"/>
                  </a:solidFill>
                  <a:prstDash val="solid"/>
                </a:ln>
                <a:solidFill>
                  <a:srgbClr val="2D4C84"/>
                </a:solidFill>
                <a:effectLst>
                  <a:outerShdw dist="38100" dir="2700000" algn="bl" rotWithShape="0">
                    <a:srgbClr val="C00000"/>
                  </a:outerShdw>
                </a:effectLst>
              </a:rPr>
              <a:t>(</a:t>
            </a:r>
            <a:r>
              <a:rPr lang="ro-RO" sz="4800" b="1" dirty="0">
                <a:ln w="13462">
                  <a:solidFill>
                    <a:schemeClr val="bg1"/>
                  </a:solidFill>
                  <a:prstDash val="solid"/>
                </a:ln>
                <a:solidFill>
                  <a:srgbClr val="2D4C84"/>
                </a:solidFill>
                <a:effectLst>
                  <a:outerShdw dist="38100" dir="2700000" algn="bl" rotWithShape="0">
                    <a:srgbClr val="C00000"/>
                  </a:outerShdw>
                </a:effectLst>
              </a:rPr>
              <a:t>IOSUA</a:t>
            </a:r>
            <a:r>
              <a:rPr lang="es-ES" sz="4800" b="1" dirty="0">
                <a:ln w="13462">
                  <a:solidFill>
                    <a:schemeClr val="bg1"/>
                  </a:solidFill>
                  <a:prstDash val="solid"/>
                </a:ln>
                <a:solidFill>
                  <a:srgbClr val="2D4C84"/>
                </a:solidFill>
                <a:effectLst>
                  <a:outerShdw dist="38100" dir="2700000" algn="bl" rotWithShape="0">
                    <a:srgbClr val="C00000"/>
                  </a:outerShdw>
                </a:effectLst>
              </a:rPr>
              <a:t> 9)</a:t>
            </a: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443</TotalTime>
  <Words>1230</Words>
  <Application>Microsoft Office PowerPoint</Application>
  <PresentationFormat>Panorámica</PresentationFormat>
  <Paragraphs>82</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Constantia</vt:lpstr>
      <vt:lpstr>Arial</vt:lpstr>
      <vt:lpstr>Comic Sans MS</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2025-09-18T09:24:05Z</dcterms:created>
  <dcterms:modified xsi:type="dcterms:W3CDTF">2025-10-08T05:06:58Z</dcterms:modified>
</cp:coreProperties>
</file>