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01" r:id="rId4"/>
    <p:sldId id="257" r:id="rId5"/>
    <p:sldId id="308" r:id="rId6"/>
    <p:sldId id="259" r:id="rId7"/>
    <p:sldId id="260" r:id="rId8"/>
    <p:sldId id="310" r:id="rId9"/>
    <p:sldId id="262" r:id="rId10"/>
    <p:sldId id="263" r:id="rId11"/>
    <p:sldId id="311" r:id="rId12"/>
    <p:sldId id="302" r:id="rId13"/>
    <p:sldId id="30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143"/>
    <a:srgbClr val="653E33"/>
    <a:srgbClr val="186C7A"/>
    <a:srgbClr val="AFE6EF"/>
    <a:srgbClr val="6308DE"/>
    <a:srgbClr val="9F5FCF"/>
    <a:srgbClr val="B98B69"/>
    <a:srgbClr val="E0A4A6"/>
    <a:srgbClr val="8B5299"/>
    <a:srgbClr val="825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2D34-8B0D-BE0A-D8EB-58083428F1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2E2E65-F43B-6EBC-7A37-B23B0BE12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6C6846-6626-8006-65C5-DEE7AC6D61B0}"/>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EE287F75-E624-A78E-4E52-CA6C53679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6FBE9-7456-72D7-A8B2-DB6BDB49F9A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750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E0571-E476-B1B6-F14F-87713B3EE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2F0E14-4E6D-989C-0DA5-43C98F918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F04AA-233D-A431-649A-3B5CCFB1A9E8}"/>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735051E9-982E-AAEA-72B3-406C5652E7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F4A-076E-CED0-A767-26256C636C41}"/>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68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B8835-5CA3-5E05-5949-D5A17292CE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6BF332-82E2-502C-73E4-BB49548D2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E689C-0CDC-49F8-4D1F-BEED541B2233}"/>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C213F774-7EB4-1A6D-1E4F-B15F725E84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937030-1FBD-2C48-9357-BE60C6688E39}"/>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5818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61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15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49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62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2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3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323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45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4C4-AF91-F678-9744-2EA83AEC5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C56A2-E0CE-26C6-1B55-5239B21BD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49CDF7-B3C5-0849-3A1E-430BFA601435}"/>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4232A5E0-D106-AAC8-671B-5BB82975A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739B69-6A02-74F6-96C5-0C635AC54815}"/>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17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04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47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BBDED-BAE0-3C64-1F7A-B03FB171EB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AA35DB-600E-E385-7252-551B56AD10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5E1884-B55B-FE34-B1D5-970B7C030AF3}"/>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A1982766-EC7C-EA80-DCD4-4D57F5B99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691330-BDDC-2C74-F857-D6E93EF33C2E}"/>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26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24996-111B-CAF7-9EF5-2D63897FC8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6C6ADE-9460-C8CD-9A19-D446A9C825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EFE1A8-0EDA-AFCE-615B-746BB9D8B4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083287-E294-DD38-9D7D-F74148E07C5E}"/>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6" name="Marcador de pie de página 5">
            <a:extLst>
              <a:ext uri="{FF2B5EF4-FFF2-40B4-BE49-F238E27FC236}">
                <a16:creationId xmlns:a16="http://schemas.microsoft.com/office/drawing/2014/main" id="{22C279D0-6B98-2112-8DD3-9134B5B715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BF7ECD-F891-0B51-F78A-B4A3C363DF2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33184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8097-DD9F-79A2-C52D-A3683BF809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BD5FF-6761-1381-52B1-B89FFF2A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49427F-9B55-38AF-FD1F-BB3F2323B1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AC5838-80E5-4260-D1B5-984F09D71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3DB7C2-CC7C-02D2-42B0-FA18BABE0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FF3A76-F39A-93E8-C711-CB66E92D665A}"/>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8" name="Marcador de pie de página 7">
            <a:extLst>
              <a:ext uri="{FF2B5EF4-FFF2-40B4-BE49-F238E27FC236}">
                <a16:creationId xmlns:a16="http://schemas.microsoft.com/office/drawing/2014/main" id="{67783177-F607-8ABF-DBA1-27ED5A040CA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08F4-F4AC-E2B2-1B8E-A98A0CF69E57}"/>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87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8E90A-EB2F-F46C-D655-AFABA4E22E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F39D25-9414-CE50-FE0F-0F148FEB6B0F}"/>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4" name="Marcador de pie de página 3">
            <a:extLst>
              <a:ext uri="{FF2B5EF4-FFF2-40B4-BE49-F238E27FC236}">
                <a16:creationId xmlns:a16="http://schemas.microsoft.com/office/drawing/2014/main" id="{90F351B7-A865-8FEA-8350-A40CC789816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1404BC-4D91-1B53-F4E9-878C95FEBED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53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144584-7B7F-1E3E-7920-D18D495866E5}"/>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3" name="Marcador de pie de página 2">
            <a:extLst>
              <a:ext uri="{FF2B5EF4-FFF2-40B4-BE49-F238E27FC236}">
                <a16:creationId xmlns:a16="http://schemas.microsoft.com/office/drawing/2014/main" id="{45E4A97B-7299-EBBE-9B4F-293E2FBE82D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632483-3F98-7BBE-EBC0-90CB3BD37972}"/>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621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21F4-D258-6670-78CB-85E108566A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526AC1-F12B-FF44-B8C5-0A2F800DE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1B966-6F50-2F92-35D6-05F484E8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A24AD-C5F7-317E-E030-415BDFBF68D0}"/>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6" name="Marcador de pie de página 5">
            <a:extLst>
              <a:ext uri="{FF2B5EF4-FFF2-40B4-BE49-F238E27FC236}">
                <a16:creationId xmlns:a16="http://schemas.microsoft.com/office/drawing/2014/main" id="{5EADDE88-6BD9-CEE7-217B-E9D619CD5F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B446C5-7CBF-45AA-139A-B410FBDCF5B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7270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699A-7116-15D7-F798-42B51F9A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E33706-6567-36C2-264E-56E654A3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38CA84-D5F5-90F7-C693-5285C59B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38CFE-D145-7B0D-E9C4-18F78707A5B6}"/>
              </a:ext>
            </a:extLst>
          </p:cNvPr>
          <p:cNvSpPr>
            <a:spLocks noGrp="1"/>
          </p:cNvSpPr>
          <p:nvPr>
            <p:ph type="dt" sz="half" idx="10"/>
          </p:nvPr>
        </p:nvSpPr>
        <p:spPr/>
        <p:txBody>
          <a:bodyPr/>
          <a:lstStyle/>
          <a:p>
            <a:fld id="{A86FBD38-2263-4973-9661-7191FE6A9F8C}" type="datetimeFigureOut">
              <a:rPr lang="es-ES" smtClean="0"/>
              <a:t>15/11/2025</a:t>
            </a:fld>
            <a:endParaRPr lang="es-ES"/>
          </a:p>
        </p:txBody>
      </p:sp>
      <p:sp>
        <p:nvSpPr>
          <p:cNvPr id="6" name="Marcador de pie de página 5">
            <a:extLst>
              <a:ext uri="{FF2B5EF4-FFF2-40B4-BE49-F238E27FC236}">
                <a16:creationId xmlns:a16="http://schemas.microsoft.com/office/drawing/2014/main" id="{185108FB-0231-50EC-AC2D-3E5CD711B5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AE3795-0AE9-47EF-C3AC-D9E8D126222A}"/>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6450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529DA4-FF84-0926-0F47-FD9BCC333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69A495-1DFA-353F-7C10-1B0771E2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0F3DE9-AEA6-5C58-60BB-6E06D794F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FBD38-2263-4973-9661-7191FE6A9F8C}" type="datetimeFigureOut">
              <a:rPr lang="es-ES" smtClean="0"/>
              <a:t>15/11/2025</a:t>
            </a:fld>
            <a:endParaRPr lang="es-ES"/>
          </a:p>
        </p:txBody>
      </p:sp>
      <p:sp>
        <p:nvSpPr>
          <p:cNvPr id="5" name="Marcador de pie de página 4">
            <a:extLst>
              <a:ext uri="{FF2B5EF4-FFF2-40B4-BE49-F238E27FC236}">
                <a16:creationId xmlns:a16="http://schemas.microsoft.com/office/drawing/2014/main" id="{6F7B164B-E3A9-A657-C104-A680264CD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C938021-E6BD-5127-27F1-1EC0E6CA7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74CCE-FD62-4E56-A963-15189B0E191F}" type="slidenum">
              <a:rPr lang="es-ES" smtClean="0"/>
              <a:t>‹Nº›</a:t>
            </a:fld>
            <a:endParaRPr lang="es-ES"/>
          </a:p>
        </p:txBody>
      </p:sp>
    </p:spTree>
    <p:extLst>
      <p:ext uri="{BB962C8B-B14F-4D97-AF65-F5344CB8AC3E}">
        <p14:creationId xmlns:p14="http://schemas.microsoft.com/office/powerpoint/2010/main" val="6095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15/11/2025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1628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B2B44-0AC0-3A8C-19E7-0A4E95ADF4D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rgbClr val="EFE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306732" y="-354408"/>
            <a:ext cx="1340409" cy="11953876"/>
            <a:chOff x="329184" y="2"/>
            <a:chExt cx="524256" cy="5777807"/>
          </a:xfrm>
          <a:effectLst>
            <a:outerShdw blurRad="50800" dist="38100" dir="5400000" algn="t" rotWithShape="0">
              <a:prstClr val="black">
                <a:alpha val="40000"/>
              </a:prstClr>
            </a:outerShdw>
          </a:effectLst>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C503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2"/>
              <a:ext cx="524256" cy="5666779"/>
            </a:xfrm>
            <a:prstGeom prst="rect">
              <a:avLst/>
            </a:prstGeom>
            <a:solidFill>
              <a:srgbClr val="AC503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3">
            <a:extLst>
              <a:ext uri="{FF2B5EF4-FFF2-40B4-BE49-F238E27FC236}">
                <a16:creationId xmlns:a16="http://schemas.microsoft.com/office/drawing/2014/main" id="{4E335A5A-05CE-82FE-547F-33E195DE670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11877676" y="153237"/>
            <a:ext cx="151684" cy="4612459"/>
            <a:chOff x="329184" y="1"/>
            <a:chExt cx="524256" cy="5777808"/>
          </a:xfrm>
          <a:effectLst>
            <a:outerShdw blurRad="50800" dist="38100" dir="5400000" algn="t" rotWithShape="0">
              <a:prstClr val="black">
                <a:alpha val="40000"/>
              </a:prstClr>
            </a:outerShdw>
          </a:effectLst>
        </p:grpSpPr>
        <p:cxnSp>
          <p:nvCxnSpPr>
            <p:cNvPr id="3" name="Straight Connector 14">
              <a:extLst>
                <a:ext uri="{FF2B5EF4-FFF2-40B4-BE49-F238E27FC236}">
                  <a16:creationId xmlns:a16="http://schemas.microsoft.com/office/drawing/2014/main" id="{656CB701-4BA0-311A-5FC3-A33C440596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39E33"/>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 name="Rectangle 15">
              <a:extLst>
                <a:ext uri="{FF2B5EF4-FFF2-40B4-BE49-F238E27FC236}">
                  <a16:creationId xmlns:a16="http://schemas.microsoft.com/office/drawing/2014/main" id="{7FD7E4A5-D391-857D-0649-2500356C85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rgbClr val="A39E33"/>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891" y="153237"/>
            <a:ext cx="6580907" cy="652921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en un parque de diversiones&#10;&#10;El contenido generado por IA puede ser incorrecto.">
            <a:extLst>
              <a:ext uri="{FF2B5EF4-FFF2-40B4-BE49-F238E27FC236}">
                <a16:creationId xmlns:a16="http://schemas.microsoft.com/office/drawing/2014/main" id="{628E7398-3AAB-FEFB-713E-676D8FB4410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b="-2"/>
          <a:stretch>
            <a:fillRect/>
          </a:stretch>
        </p:blipFill>
        <p:spPr>
          <a:xfrm>
            <a:off x="473220" y="409006"/>
            <a:ext cx="6034416" cy="6060306"/>
          </a:xfrm>
          <a:prstGeom prst="rect">
            <a:avLst/>
          </a:prstGeom>
        </p:spPr>
      </p:pic>
      <p:sp>
        <p:nvSpPr>
          <p:cNvPr id="6" name="CuadroTexto 5">
            <a:extLst>
              <a:ext uri="{FF2B5EF4-FFF2-40B4-BE49-F238E27FC236}">
                <a16:creationId xmlns:a16="http://schemas.microsoft.com/office/drawing/2014/main" id="{CD7F6985-86F7-C5E9-CFAD-B2058DBD00B9}"/>
              </a:ext>
            </a:extLst>
          </p:cNvPr>
          <p:cNvSpPr txBox="1"/>
          <p:nvPr/>
        </p:nvSpPr>
        <p:spPr>
          <a:xfrm>
            <a:off x="6896099" y="356116"/>
            <a:ext cx="4828065" cy="4247317"/>
          </a:xfrm>
          <a:prstGeom prst="rect">
            <a:avLst/>
          </a:prstGeom>
          <a:noFill/>
        </p:spPr>
        <p:txBody>
          <a:bodyPr wrap="square" rtlCol="0">
            <a:spAutoFit/>
            <a:scene3d>
              <a:camera prst="orthographicFront"/>
              <a:lightRig rig="balanced" dir="t"/>
            </a:scene3d>
            <a:sp3d extrusionH="57150">
              <a:bevelT w="69850" h="69850" prst="divot"/>
            </a:sp3d>
          </a:bodyPr>
          <a:lstStyle/>
          <a:p>
            <a:pPr algn="ctr"/>
            <a:r>
              <a:rPr lang="es-ES" sz="5400" b="1" dirty="0">
                <a:ln w="9525">
                  <a:noFill/>
                  <a:prstDash val="solid"/>
                </a:ln>
                <a:solidFill>
                  <a:srgbClr val="AC503C"/>
                </a:solidFill>
                <a:effectLst>
                  <a:outerShdw blurRad="12700" dist="38100" dir="2700000" algn="tl" rotWithShape="0">
                    <a:srgbClr val="87832A"/>
                  </a:outerShdw>
                </a:effectLst>
              </a:rPr>
              <a:t>LOIALITATE SUPREMĂ: ÎNCHINARE ÎN ZONĂ DE RĂZBOI</a:t>
            </a:r>
          </a:p>
        </p:txBody>
      </p:sp>
      <p:sp>
        <p:nvSpPr>
          <p:cNvPr id="8" name="CuadroTexto 7">
            <a:extLst>
              <a:ext uri="{FF2B5EF4-FFF2-40B4-BE49-F238E27FC236}">
                <a16:creationId xmlns:a16="http://schemas.microsoft.com/office/drawing/2014/main" id="{5E142037-DADD-477F-244B-D3541866C284}"/>
              </a:ext>
            </a:extLst>
          </p:cNvPr>
          <p:cNvSpPr txBox="1"/>
          <p:nvPr/>
        </p:nvSpPr>
        <p:spPr>
          <a:xfrm>
            <a:off x="6779965" y="6343650"/>
            <a:ext cx="4935785" cy="338554"/>
          </a:xfrm>
          <a:prstGeom prst="rect">
            <a:avLst/>
          </a:prstGeom>
          <a:noFill/>
        </p:spPr>
        <p:txBody>
          <a:bodyPr wrap="square" rtlCol="0">
            <a:spAutoFit/>
          </a:bodyPr>
          <a:lstStyle/>
          <a:p>
            <a:pPr algn="ctr"/>
            <a:r>
              <a:rPr lang="ro-RO" sz="1600" b="1" dirty="0">
                <a:solidFill>
                  <a:srgbClr val="797525"/>
                </a:solidFill>
              </a:rPr>
              <a:t>Studiul</a:t>
            </a:r>
            <a:r>
              <a:rPr lang="es-ES" sz="1600" b="1" dirty="0">
                <a:solidFill>
                  <a:srgbClr val="797525"/>
                </a:solidFill>
              </a:rPr>
              <a:t> 7 </a:t>
            </a:r>
            <a:r>
              <a:rPr lang="ro-RO" sz="1600" b="1" dirty="0">
                <a:solidFill>
                  <a:srgbClr val="797525"/>
                </a:solidFill>
              </a:rPr>
              <a:t>pentru </a:t>
            </a:r>
            <a:r>
              <a:rPr lang="es-ES" sz="1600" b="1" dirty="0">
                <a:solidFill>
                  <a:srgbClr val="797525"/>
                </a:solidFill>
              </a:rPr>
              <a:t>15 </a:t>
            </a:r>
            <a:r>
              <a:rPr lang="ro-RO" sz="1600" b="1" dirty="0">
                <a:solidFill>
                  <a:srgbClr val="797525"/>
                </a:solidFill>
              </a:rPr>
              <a:t>noiembrie </a:t>
            </a:r>
            <a:r>
              <a:rPr lang="es-ES" sz="1600" b="1" dirty="0">
                <a:solidFill>
                  <a:srgbClr val="797525"/>
                </a:solidFill>
              </a:rPr>
              <a:t>2025</a:t>
            </a:r>
          </a:p>
        </p:txBody>
      </p:sp>
    </p:spTree>
    <p:extLst>
      <p:ext uri="{BB962C8B-B14F-4D97-AF65-F5344CB8AC3E}">
        <p14:creationId xmlns:p14="http://schemas.microsoft.com/office/powerpoint/2010/main" val="30797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B7A3B0-A4A9-BB80-4D96-B19F5AB8400D}"/>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B5D88177-BD84-088A-E38F-A2F88632509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918522" y="2061605"/>
            <a:ext cx="8242998" cy="4796395"/>
          </a:xfrm>
          <a:prstGeom prst="rect">
            <a:avLst/>
          </a:prstGeom>
        </p:spPr>
      </p:pic>
      <p:sp>
        <p:nvSpPr>
          <p:cNvPr id="10" name="Rectángulo 9">
            <a:extLst>
              <a:ext uri="{FF2B5EF4-FFF2-40B4-BE49-F238E27FC236}">
                <a16:creationId xmlns:a16="http://schemas.microsoft.com/office/drawing/2014/main" id="{46BC2E8D-7309-E58B-43EC-F48F3080530A}"/>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8B5299"/>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9AD698D-D3D4-95D6-6D8A-B396472F939F}"/>
              </a:ext>
            </a:extLst>
          </p:cNvPr>
          <p:cNvSpPr txBox="1"/>
          <p:nvPr/>
        </p:nvSpPr>
        <p:spPr>
          <a:xfrm>
            <a:off x="3908362" y="87050"/>
            <a:ext cx="8242998"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6600" b="1" dirty="0">
                <a:ln/>
                <a:solidFill>
                  <a:srgbClr val="8B5299"/>
                </a:solidFill>
                <a:effectLst>
                  <a:outerShdw blurRad="38100" dist="38100" dir="2700000" algn="tl">
                    <a:schemeClr val="accent3">
                      <a:lumMod val="60000"/>
                      <a:lumOff val="40000"/>
                    </a:schemeClr>
                  </a:outerShdw>
                </a:effectLst>
              </a:rPr>
              <a:t>UN LOC SPECIAL DE ÎNCHINARE</a:t>
            </a:r>
            <a:endParaRPr lang="es-ES" sz="6600" b="1" dirty="0">
              <a:ln/>
              <a:solidFill>
                <a:srgbClr val="8B5299"/>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2755218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0442E0-E1A1-005B-0173-DD4D8D6862CA}"/>
              </a:ext>
            </a:extLst>
          </p:cNvPr>
          <p:cNvSpPr txBox="1"/>
          <p:nvPr/>
        </p:nvSpPr>
        <p:spPr>
          <a:xfrm>
            <a:off x="1" y="0"/>
            <a:ext cx="12192000" cy="769441"/>
          </a:xfrm>
          <a:prstGeom prst="rect">
            <a:avLst/>
          </a:prstGeom>
          <a:noFill/>
        </p:spPr>
        <p:txBody>
          <a:bodyPr wrap="square">
            <a:spAutoFit/>
          </a:bodyPr>
          <a:lstStyle/>
          <a:p>
            <a:pPr algn="ctr"/>
            <a:r>
              <a:rPr lang="ro-R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RIDICAREA SANCTUARULUI</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9D7992A-F478-2F95-E88A-722153034FB9}"/>
              </a:ext>
            </a:extLst>
          </p:cNvPr>
          <p:cNvSpPr txBox="1"/>
          <p:nvPr/>
        </p:nvSpPr>
        <p:spPr>
          <a:xfrm>
            <a:off x="1538288" y="648085"/>
            <a:ext cx="9115425" cy="646331"/>
          </a:xfrm>
          <a:prstGeom prst="rect">
            <a:avLst/>
          </a:prstGeom>
          <a:noFill/>
        </p:spPr>
        <p:txBody>
          <a:bodyPr wrap="square">
            <a:spAutoFit/>
          </a:bodyPr>
          <a:lstStyle/>
          <a:p>
            <a:pPr algn="ctr"/>
            <a:r>
              <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“Toată adunarea copiilor lui Israel s-a strâns la Silo și au așezat acolo Cortul întâlnirii. Țara era supusă înaintea lor. ” </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dirty="0" err="1">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Iosua</a:t>
            </a:r>
            <a:r>
              <a:rPr lang="ro-RO"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18:1)</a:t>
            </a:r>
          </a:p>
        </p:txBody>
      </p:sp>
      <p:sp>
        <p:nvSpPr>
          <p:cNvPr id="5" name="CuadroTexto 4">
            <a:extLst>
              <a:ext uri="{FF2B5EF4-FFF2-40B4-BE49-F238E27FC236}">
                <a16:creationId xmlns:a16="http://schemas.microsoft.com/office/drawing/2014/main" id="{AC3663DC-416C-8A5A-CB5E-F431070FB8AB}"/>
              </a:ext>
            </a:extLst>
          </p:cNvPr>
          <p:cNvSpPr txBox="1"/>
          <p:nvPr/>
        </p:nvSpPr>
        <p:spPr>
          <a:xfrm>
            <a:off x="5083867" y="1533140"/>
            <a:ext cx="7108133" cy="1631216"/>
          </a:xfrm>
          <a:prstGeom prst="rect">
            <a:avLst/>
          </a:prstGeom>
          <a:noFill/>
        </p:spPr>
        <p:txBody>
          <a:bodyPr wrap="square" rtlCol="0">
            <a:spAutoFit/>
          </a:bodyPr>
          <a:lstStyle/>
          <a:p>
            <a:pPr>
              <a:spcBef>
                <a:spcPts val="600"/>
              </a:spcBef>
            </a:pPr>
            <a:r>
              <a:rPr lang="es-ES" sz="2000" b="1" dirty="0"/>
              <a:t>Țara fusese supusă de Israel. Teritoriul fusese împărțit între cele mai importante triburi, deși șapte triburi nu își primiseră încă partea. Războinicii lui Ruben, Gad și ai jumătății tribului lui Manase urmau să fie trimiși în ținuturile lor de dincolo de Iordan.</a:t>
            </a:r>
          </a:p>
        </p:txBody>
      </p:sp>
      <p:sp>
        <p:nvSpPr>
          <p:cNvPr id="6" name="CuadroTexto 5">
            <a:extLst>
              <a:ext uri="{FF2B5EF4-FFF2-40B4-BE49-F238E27FC236}">
                <a16:creationId xmlns:a16="http://schemas.microsoft.com/office/drawing/2014/main" id="{295796C3-1DF9-1F96-0911-E709927D377C}"/>
              </a:ext>
            </a:extLst>
          </p:cNvPr>
          <p:cNvSpPr txBox="1"/>
          <p:nvPr/>
        </p:nvSpPr>
        <p:spPr>
          <a:xfrm>
            <a:off x="136661" y="4199175"/>
            <a:ext cx="5959338" cy="1323439"/>
          </a:xfrm>
          <a:prstGeom prst="rect">
            <a:avLst/>
          </a:prstGeom>
          <a:noFill/>
        </p:spPr>
        <p:txBody>
          <a:bodyPr wrap="square">
            <a:spAutoFit/>
          </a:bodyPr>
          <a:lstStyle/>
          <a:p>
            <a:pPr>
              <a:spcBef>
                <a:spcPts val="600"/>
              </a:spcBef>
            </a:pPr>
            <a:r>
              <a:rPr lang="es-ES" sz="2000" b="1" dirty="0"/>
              <a:t>Sanctuarul, ca locuință vizibilă a lui Dumnezeu, era punctul de coeziune, unde toți se adunau în închinare. Fără prezența lui Dumnezeu, posesia pământului era lipsită de sens.</a:t>
            </a:r>
          </a:p>
        </p:txBody>
      </p:sp>
      <p:pic>
        <p:nvPicPr>
          <p:cNvPr id="8" name="Imagen 7" descr="Imagen que contiene tabla, hombre, mujer, parado&#10;&#10;El contenido generado por IA puede ser incorrecto.">
            <a:extLst>
              <a:ext uri="{FF2B5EF4-FFF2-40B4-BE49-F238E27FC236}">
                <a16:creationId xmlns:a16="http://schemas.microsoft.com/office/drawing/2014/main" id="{CCE7CB52-F20B-39E9-5BE4-23D08240A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011" y="1620786"/>
            <a:ext cx="4521572" cy="2543844"/>
          </a:xfrm>
          <a:prstGeom prst="rect">
            <a:avLst/>
          </a:prstGeom>
          <a:effectLst>
            <a:innerShdw blurRad="114300">
              <a:prstClr val="black"/>
            </a:innerShdw>
          </a:effectLst>
        </p:spPr>
      </p:pic>
      <p:pic>
        <p:nvPicPr>
          <p:cNvPr id="12" name="Imagen 11" descr="Un dibujo de una persona&#10;&#10;El contenido generado por IA puede ser incorrecto.">
            <a:extLst>
              <a:ext uri="{FF2B5EF4-FFF2-40B4-BE49-F238E27FC236}">
                <a16:creationId xmlns:a16="http://schemas.microsoft.com/office/drawing/2014/main" id="{AF233373-0CDF-22F7-7C6D-03AE8ACA33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405674" y="4199174"/>
            <a:ext cx="5533706" cy="2543844"/>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85F7ACC2-D1AE-45E6-46BB-336C72C5F987}"/>
              </a:ext>
            </a:extLst>
          </p:cNvPr>
          <p:cNvSpPr txBox="1"/>
          <p:nvPr/>
        </p:nvSpPr>
        <p:spPr>
          <a:xfrm>
            <a:off x="5083867" y="3164356"/>
            <a:ext cx="7108132" cy="1015663"/>
          </a:xfrm>
          <a:prstGeom prst="rect">
            <a:avLst/>
          </a:prstGeom>
          <a:noFill/>
        </p:spPr>
        <p:txBody>
          <a:bodyPr wrap="square">
            <a:spAutoFit/>
          </a:bodyPr>
          <a:lstStyle/>
          <a:p>
            <a:pPr>
              <a:spcBef>
                <a:spcPts val="600"/>
              </a:spcBef>
            </a:pPr>
            <a:r>
              <a:rPr lang="es-ES" sz="2000" b="1" dirty="0"/>
              <a:t>Înainte ca semințiile să se separe, a avut loc un act special și esențial: ridicarea Cortului, centrul de închinare pentru Israel (Iosua 18:1).</a:t>
            </a:r>
          </a:p>
        </p:txBody>
      </p:sp>
      <p:sp>
        <p:nvSpPr>
          <p:cNvPr id="10" name="CuadroTexto 9">
            <a:extLst>
              <a:ext uri="{FF2B5EF4-FFF2-40B4-BE49-F238E27FC236}">
                <a16:creationId xmlns:a16="http://schemas.microsoft.com/office/drawing/2014/main" id="{96788630-C3EB-EFFE-13B4-AF3C4FA13904}"/>
              </a:ext>
            </a:extLst>
          </p:cNvPr>
          <p:cNvSpPr txBox="1"/>
          <p:nvPr/>
        </p:nvSpPr>
        <p:spPr>
          <a:xfrm>
            <a:off x="136661" y="5522614"/>
            <a:ext cx="6276974" cy="1323439"/>
          </a:xfrm>
          <a:prstGeom prst="rect">
            <a:avLst/>
          </a:prstGeom>
          <a:noFill/>
        </p:spPr>
        <p:txBody>
          <a:bodyPr wrap="square">
            <a:spAutoFit/>
          </a:bodyPr>
          <a:lstStyle/>
          <a:p>
            <a:pPr>
              <a:spcBef>
                <a:spcPts val="600"/>
              </a:spcBef>
            </a:pPr>
            <a:r>
              <a:rPr lang="es-ES" sz="2000" b="1" dirty="0"/>
              <a:t>Astăzi, când încă mai există giganți moderni și postmoderni de depășit, este de o importanță vitală să ne îndreptăm privirea asupra Sanctuarului Ceresc, unde Isus mijlocește pentru noi.</a:t>
            </a:r>
          </a:p>
        </p:txBody>
      </p:sp>
    </p:spTree>
    <p:extLst>
      <p:ext uri="{BB962C8B-B14F-4D97-AF65-F5344CB8AC3E}">
        <p14:creationId xmlns:p14="http://schemas.microsoft.com/office/powerpoint/2010/main" val="9441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750"/>
                                        <p:tgtEl>
                                          <p:spTgt spid="8"/>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out)">
                                      <p:cBhvr>
                                        <p:cTn id="41" dur="750"/>
                                        <p:tgtEl>
                                          <p:spTgt spid="12"/>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3C5E04-8704-FA75-91CB-6CCB6272AFB5}"/>
              </a:ext>
            </a:extLst>
          </p:cNvPr>
          <p:cNvSpPr txBox="1"/>
          <p:nvPr/>
        </p:nvSpPr>
        <p:spPr>
          <a:xfrm>
            <a:off x="1568932" y="1108018"/>
            <a:ext cx="9054135" cy="4308872"/>
          </a:xfrm>
          <a:prstGeom prst="rect">
            <a:avLst/>
          </a:prstGeom>
          <a:noFill/>
        </p:spPr>
        <p:txBody>
          <a:bodyPr wrap="square">
            <a:spAutoFit/>
          </a:bodyPr>
          <a:lstStyle/>
          <a:p>
            <a:pPr>
              <a:spcBef>
                <a:spcPts val="600"/>
              </a:spcBef>
            </a:pPr>
            <a:r>
              <a:rPr lang="es-ES" sz="2400" b="1" dirty="0">
                <a:latin typeface="Constantia" panose="02030602050306030303" pitchFamily="18" charset="0"/>
              </a:rPr>
              <a:t>“Numai cu puține săptămâni înainte, Moise dăduse poporului, sub formă de cuvântări, întreaga carte a Deuteronomului, dar Iosua le-a citit acum Legea din nou.</a:t>
            </a:r>
          </a:p>
          <a:p>
            <a:pPr>
              <a:spcBef>
                <a:spcPts val="600"/>
              </a:spcBef>
            </a:pPr>
            <a:r>
              <a:rPr lang="es-ES" sz="2400" b="1" dirty="0">
                <a:latin typeface="Constantia" panose="02030602050306030303" pitchFamily="18" charset="0"/>
              </a:rPr>
              <a:t>Citirea Legii a fost ascultată nu numai de bărbații din Israel, dar și de „femei și copii”, deoarece avea mare însemnătate ca și ei să-și cunoască datoria. […]</a:t>
            </a:r>
          </a:p>
          <a:p>
            <a:pPr>
              <a:spcBef>
                <a:spcPts val="600"/>
              </a:spcBef>
            </a:pPr>
            <a:r>
              <a:rPr lang="es-ES" sz="2400" b="1" dirty="0">
                <a:latin typeface="Constantia" panose="02030602050306030303" pitchFamily="18" charset="0"/>
              </a:rPr>
              <a:t>Fiecare capitol, fiecare verset din Biblie este o comunicare făcută de Dumnezeu oamenilor. […] Dacă prescripțiile acestea ar fi studiate și îndeplinite, poporul lui Dumnezeu, ca și izraeliții pe vremuri, ar fi călăuzit ziua de stâlpul de nor, iar noaptea de stâlpul de foc.”</a:t>
            </a:r>
          </a:p>
        </p:txBody>
      </p:sp>
      <p:sp>
        <p:nvSpPr>
          <p:cNvPr id="4" name="CuadroTexto 3">
            <a:extLst>
              <a:ext uri="{FF2B5EF4-FFF2-40B4-BE49-F238E27FC236}">
                <a16:creationId xmlns:a16="http://schemas.microsoft.com/office/drawing/2014/main" id="{348917C8-C459-2631-EC1B-75D21B4F1D77}"/>
              </a:ext>
            </a:extLst>
          </p:cNvPr>
          <p:cNvSpPr txBox="1"/>
          <p:nvPr/>
        </p:nvSpPr>
        <p:spPr>
          <a:xfrm>
            <a:off x="6747320" y="5580705"/>
            <a:ext cx="4028796" cy="338554"/>
          </a:xfrm>
          <a:prstGeom prst="rect">
            <a:avLst/>
          </a:prstGeom>
          <a:noFill/>
        </p:spPr>
        <p:txBody>
          <a:bodyPr wrap="none" rtlCol="0">
            <a:spAutoFit/>
          </a:bodyPr>
          <a:lstStyle/>
          <a:p>
            <a:pPr algn="r"/>
            <a:r>
              <a:rPr lang="es-ES" sz="1600" b="1" dirty="0"/>
              <a:t>E. G. W. (</a:t>
            </a:r>
            <a:r>
              <a:rPr lang="ro-RO" sz="1600" b="1" dirty="0"/>
              <a:t>Patriarhi și profeți</a:t>
            </a:r>
            <a:r>
              <a:rPr lang="es-ES" sz="1600" b="1" dirty="0"/>
              <a:t>, p</a:t>
            </a:r>
            <a:r>
              <a:rPr lang="ro-RO" sz="1600" b="1" dirty="0" err="1"/>
              <a:t>ag</a:t>
            </a:r>
            <a:r>
              <a:rPr lang="es-ES" sz="1600" b="1" dirty="0"/>
              <a:t>. </a:t>
            </a:r>
            <a:r>
              <a:rPr lang="ro-RO" sz="1600" b="1" dirty="0"/>
              <a:t>501</a:t>
            </a:r>
            <a:r>
              <a:rPr lang="es-ES" sz="1600" b="1" dirty="0"/>
              <a:t>-</a:t>
            </a:r>
            <a:r>
              <a:rPr lang="ro-RO" sz="1600" b="1"/>
              <a:t>504</a:t>
            </a:r>
            <a:r>
              <a:rPr lang="es-ES" sz="1600" b="1"/>
              <a:t>) </a:t>
            </a:r>
            <a:endParaRPr lang="es-ES" sz="1600" b="1" dirty="0"/>
          </a:p>
        </p:txBody>
      </p:sp>
    </p:spTree>
    <p:extLst>
      <p:ext uri="{BB962C8B-B14F-4D97-AF65-F5344CB8AC3E}">
        <p14:creationId xmlns:p14="http://schemas.microsoft.com/office/powerpoint/2010/main" val="38207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15DAB-E596-47AC-CC4D-ACCADC781D8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a:extLst>
              <a:ext uri="{FF2B5EF4-FFF2-40B4-BE49-F238E27FC236}">
                <a16:creationId xmlns:a16="http://schemas.microsoft.com/office/drawing/2014/main" id="{3E7579D2-7AED-3564-1F3F-C9D547A03F69}"/>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2528" y="171716"/>
            <a:ext cx="3793268"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frente, joven, niño, banca&#10;&#10;El contenido generado por IA puede ser incorrecto.">
            <a:extLst>
              <a:ext uri="{FF2B5EF4-FFF2-40B4-BE49-F238E27FC236}">
                <a16:creationId xmlns:a16="http://schemas.microsoft.com/office/drawing/2014/main" id="{62EFF39D-F303-F9BE-3F11-FD51E066567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175452" y="171716"/>
            <a:ext cx="3822924" cy="283274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agua, tabla, azul, hombre&#10;&#10;El contenido generado por IA puede ser incorrecto.">
            <a:extLst>
              <a:ext uri="{FF2B5EF4-FFF2-40B4-BE49-F238E27FC236}">
                <a16:creationId xmlns:a16="http://schemas.microsoft.com/office/drawing/2014/main" id="{1C887D4B-80CD-15B5-5B2D-E038DBFA405F}"/>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r="-3" b="-3"/>
          <a:stretch>
            <a:fillRect/>
          </a:stretch>
        </p:blipFill>
        <p:spPr>
          <a:xfrm>
            <a:off x="8188032" y="171716"/>
            <a:ext cx="3799007"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2D183F3-68F4-6D85-8402-F5A45A365779}"/>
              </a:ext>
            </a:extLst>
          </p:cNvPr>
          <p:cNvSpPr txBox="1"/>
          <p:nvPr/>
        </p:nvSpPr>
        <p:spPr>
          <a:xfrm>
            <a:off x="4254883" y="3174699"/>
            <a:ext cx="3682234" cy="363176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“Căutați mai întâi Împărăția lui Dumnezeu și neprihănirea Lui, și toate aceste lucruri vi se vor da pe deasupra.”</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Mate</a:t>
            </a:r>
            <a:r>
              <a:rPr kumimoji="0" lang="ro-RO" sz="20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i</a:t>
            </a:r>
            <a:r>
              <a:rPr kumimoji="0" lang="es-ES" sz="20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 6:33</a:t>
            </a:r>
          </a:p>
        </p:txBody>
      </p:sp>
    </p:spTree>
    <p:extLst>
      <p:ext uri="{BB962C8B-B14F-4D97-AF65-F5344CB8AC3E}">
        <p14:creationId xmlns:p14="http://schemas.microsoft.com/office/powerpoint/2010/main" val="28318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702B-6E3C-A7AB-AC4C-11D11F962A0B}"/>
              </a:ext>
            </a:extLst>
          </p:cNvPr>
          <p:cNvSpPr txBox="1"/>
          <p:nvPr/>
        </p:nvSpPr>
        <p:spPr>
          <a:xfrm>
            <a:off x="5791199" y="3288030"/>
            <a:ext cx="6400801" cy="3400931"/>
          </a:xfrm>
          <a:prstGeom prst="rect">
            <a:avLst/>
          </a:prstGeom>
          <a:noFill/>
        </p:spPr>
        <p:txBody>
          <a:bodyPr wrap="square" rtlCol="0">
            <a:spAutoFit/>
          </a:bodyPr>
          <a:lstStyle/>
          <a:p>
            <a:pPr>
              <a:spcBef>
                <a:spcPts val="600"/>
              </a:spcBef>
            </a:pPr>
            <a:r>
              <a:rPr lang="es-ES" sz="2000" dirty="0">
                <a:effectLst>
                  <a:outerShdw blurRad="38100" dist="38100" dir="2700000" algn="tl">
                    <a:srgbClr val="000000">
                      <a:alpha val="43137"/>
                    </a:srgbClr>
                  </a:outerShdw>
                </a:effectLst>
                <a:highlight>
                  <a:srgbClr val="FDEC58"/>
                </a:highlight>
              </a:rPr>
              <a:t> </a:t>
            </a:r>
            <a:r>
              <a:rPr lang="ro-RO" sz="2000" dirty="0">
                <a:effectLst>
                  <a:outerShdw blurRad="38100" dist="38100" dir="2700000" algn="tl">
                    <a:srgbClr val="000000">
                      <a:alpha val="43137"/>
                    </a:srgbClr>
                  </a:outerShdw>
                </a:effectLst>
                <a:highlight>
                  <a:srgbClr val="FDEC58"/>
                </a:highlight>
              </a:rPr>
              <a:t>Închinarea înainte de cucerire</a:t>
            </a:r>
            <a:r>
              <a:rPr lang="es-ES" sz="2000" dirty="0">
                <a:effectLst>
                  <a:outerShdw blurRad="38100" dist="38100" dir="2700000" algn="tl">
                    <a:srgbClr val="000000">
                      <a:alpha val="43137"/>
                    </a:srgbClr>
                  </a:outerShdw>
                </a:effectLst>
                <a:highlight>
                  <a:srgbClr val="FDEC58"/>
                </a:highlight>
              </a:rPr>
              <a:t>:</a:t>
            </a:r>
          </a:p>
          <a:p>
            <a:pPr lvl="1">
              <a:spcBef>
                <a:spcPts val="600"/>
              </a:spcBef>
            </a:pPr>
            <a:r>
              <a:rPr lang="ro-RO" sz="2000" b="1" dirty="0">
                <a:solidFill>
                  <a:schemeClr val="bg1"/>
                </a:solidFill>
                <a:effectLst>
                  <a:glow rad="38100">
                    <a:srgbClr val="345E4D"/>
                  </a:glow>
                  <a:outerShdw blurRad="38100" dist="38100" dir="2700000" algn="tl">
                    <a:srgbClr val="000000">
                      <a:alpha val="43137"/>
                    </a:srgbClr>
                  </a:outerShdw>
                </a:effectLst>
              </a:rPr>
              <a:t>Reînnoirea legământului </a:t>
            </a:r>
            <a:r>
              <a:rPr lang="es-ES" sz="2000" b="1" dirty="0">
                <a:solidFill>
                  <a:schemeClr val="bg1"/>
                </a:solidFill>
                <a:effectLst>
                  <a:glow rad="38100">
                    <a:srgbClr val="345E4D"/>
                  </a:glow>
                  <a:outerShdw blurRad="38100" dist="38100" dir="2700000" algn="tl">
                    <a:srgbClr val="000000">
                      <a:alpha val="43137"/>
                    </a:srgbClr>
                  </a:outerShdw>
                </a:effectLst>
              </a:rPr>
              <a:t>(</a:t>
            </a:r>
            <a:r>
              <a:rPr lang="ro-RO" sz="2000" b="1" dirty="0" err="1">
                <a:solidFill>
                  <a:schemeClr val="bg1"/>
                </a:solidFill>
                <a:effectLst>
                  <a:glow rad="38100">
                    <a:srgbClr val="345E4D"/>
                  </a:glow>
                  <a:outerShdw blurRad="38100" dist="38100" dir="2700000" algn="tl">
                    <a:srgbClr val="000000">
                      <a:alpha val="43137"/>
                    </a:srgbClr>
                  </a:outerShdw>
                </a:effectLst>
              </a:rPr>
              <a:t>Iosua</a:t>
            </a:r>
            <a:r>
              <a:rPr lang="es-ES" sz="2000" b="1" dirty="0">
                <a:solidFill>
                  <a:schemeClr val="bg1"/>
                </a:solidFill>
                <a:effectLst>
                  <a:glow rad="38100">
                    <a:srgbClr val="345E4D"/>
                  </a:glow>
                  <a:outerShdw blurRad="38100" dist="38100" dir="2700000" algn="tl">
                    <a:srgbClr val="000000">
                      <a:alpha val="43137"/>
                    </a:srgbClr>
                  </a:outerShdw>
                </a:effectLst>
              </a:rPr>
              <a:t> 5:1-9)</a:t>
            </a:r>
          </a:p>
          <a:p>
            <a:pPr lvl="1">
              <a:spcBef>
                <a:spcPts val="600"/>
              </a:spcBef>
            </a:pPr>
            <a:r>
              <a:rPr lang="ro-RO" sz="2000" b="1" dirty="0">
                <a:solidFill>
                  <a:schemeClr val="bg1"/>
                </a:solidFill>
                <a:effectLst>
                  <a:glow rad="38100">
                    <a:srgbClr val="345E4D"/>
                  </a:glow>
                  <a:outerShdw blurRad="38100" dist="38100" dir="2700000" algn="tl">
                    <a:srgbClr val="000000">
                      <a:alpha val="43137"/>
                    </a:srgbClr>
                  </a:outerShdw>
                </a:effectLst>
              </a:rPr>
              <a:t>Primul Paște în Canaan </a:t>
            </a:r>
            <a:r>
              <a:rPr lang="es-ES" sz="2000" b="1" dirty="0">
                <a:solidFill>
                  <a:schemeClr val="bg1"/>
                </a:solidFill>
                <a:effectLst>
                  <a:glow rad="38100">
                    <a:srgbClr val="345E4D"/>
                  </a:glow>
                  <a:outerShdw blurRad="38100" dist="38100" dir="2700000" algn="tl">
                    <a:srgbClr val="000000">
                      <a:alpha val="43137"/>
                    </a:srgbClr>
                  </a:outerShdw>
                </a:effectLst>
              </a:rPr>
              <a:t>(</a:t>
            </a:r>
            <a:r>
              <a:rPr lang="ro-RO" sz="2000" b="1" dirty="0" err="1">
                <a:solidFill>
                  <a:schemeClr val="bg1"/>
                </a:solidFill>
                <a:effectLst>
                  <a:glow rad="38100">
                    <a:srgbClr val="345E4D"/>
                  </a:glow>
                  <a:outerShdw blurRad="38100" dist="38100" dir="2700000" algn="tl">
                    <a:srgbClr val="000000">
                      <a:alpha val="43137"/>
                    </a:srgbClr>
                  </a:outerShdw>
                </a:effectLst>
              </a:rPr>
              <a:t>Iosua</a:t>
            </a:r>
            <a:r>
              <a:rPr lang="es-ES" sz="2000" b="1" dirty="0">
                <a:solidFill>
                  <a:schemeClr val="bg1"/>
                </a:solidFill>
                <a:effectLst>
                  <a:glow rad="38100">
                    <a:srgbClr val="345E4D"/>
                  </a:glow>
                  <a:outerShdw blurRad="38100" dist="38100" dir="2700000" algn="tl">
                    <a:srgbClr val="000000">
                      <a:alpha val="43137"/>
                    </a:srgbClr>
                  </a:outerShdw>
                </a:effectLst>
              </a:rPr>
              <a:t> 5:10-12)</a:t>
            </a:r>
          </a:p>
          <a:p>
            <a:pPr>
              <a:spcBef>
                <a:spcPts val="1800"/>
              </a:spcBef>
            </a:pPr>
            <a:r>
              <a:rPr lang="es-ES" sz="2000" dirty="0">
                <a:effectLst>
                  <a:outerShdw blurRad="38100" dist="38100" dir="2700000" algn="tl">
                    <a:srgbClr val="000000">
                      <a:alpha val="43137"/>
                    </a:srgbClr>
                  </a:outerShdw>
                </a:effectLst>
                <a:highlight>
                  <a:srgbClr val="E19EBD"/>
                </a:highlight>
              </a:rPr>
              <a:t> </a:t>
            </a:r>
            <a:r>
              <a:rPr lang="ro-RO" sz="2000" dirty="0">
                <a:effectLst>
                  <a:outerShdw blurRad="38100" dist="38100" dir="2700000" algn="tl">
                    <a:srgbClr val="000000">
                      <a:alpha val="43137"/>
                    </a:srgbClr>
                  </a:outerShdw>
                </a:effectLst>
                <a:highlight>
                  <a:srgbClr val="E19EBD"/>
                </a:highlight>
              </a:rPr>
              <a:t>Închinarea între munți</a:t>
            </a:r>
            <a:r>
              <a:rPr lang="es-ES" sz="2000" dirty="0">
                <a:effectLst>
                  <a:outerShdw blurRad="38100" dist="38100" dir="2700000" algn="tl">
                    <a:srgbClr val="000000">
                      <a:alpha val="43137"/>
                    </a:srgbClr>
                  </a:outerShdw>
                </a:effectLst>
                <a:highlight>
                  <a:srgbClr val="E19EBD"/>
                </a:highlight>
              </a:rPr>
              <a:t>:</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Un altar </a:t>
            </a:r>
            <a:r>
              <a:rPr lang="ro-RO" sz="2000" b="1" dirty="0">
                <a:solidFill>
                  <a:schemeClr val="bg1"/>
                </a:solidFill>
                <a:effectLst>
                  <a:glow rad="38100">
                    <a:srgbClr val="345E4D"/>
                  </a:glow>
                  <a:outerShdw blurRad="38100" dist="38100" dir="2700000" algn="tl">
                    <a:srgbClr val="000000">
                      <a:alpha val="43137"/>
                    </a:srgbClr>
                  </a:outerShdw>
                </a:effectLst>
              </a:rPr>
              <a:t>pentru închinare </a:t>
            </a:r>
            <a:r>
              <a:rPr lang="es-ES" sz="2000" b="1" dirty="0">
                <a:solidFill>
                  <a:schemeClr val="bg1"/>
                </a:solidFill>
                <a:effectLst>
                  <a:glow rad="38100">
                    <a:srgbClr val="345E4D"/>
                  </a:glow>
                  <a:outerShdw blurRad="38100" dist="38100" dir="2700000" algn="tl">
                    <a:srgbClr val="000000">
                      <a:alpha val="43137"/>
                    </a:srgbClr>
                  </a:outerShdw>
                </a:effectLst>
              </a:rPr>
              <a:t>(</a:t>
            </a:r>
            <a:r>
              <a:rPr lang="ro-RO" sz="2000" b="1" dirty="0" err="1">
                <a:solidFill>
                  <a:schemeClr val="bg1"/>
                </a:solidFill>
                <a:effectLst>
                  <a:glow rad="38100">
                    <a:srgbClr val="345E4D"/>
                  </a:glow>
                  <a:outerShdw blurRad="38100" dist="38100" dir="2700000" algn="tl">
                    <a:srgbClr val="000000">
                      <a:alpha val="43137"/>
                    </a:srgbClr>
                  </a:outerShdw>
                </a:effectLst>
              </a:rPr>
              <a:t>Iosua</a:t>
            </a:r>
            <a:r>
              <a:rPr lang="es-ES" sz="2000" b="1" dirty="0">
                <a:solidFill>
                  <a:schemeClr val="bg1"/>
                </a:solidFill>
                <a:effectLst>
                  <a:glow rad="38100">
                    <a:srgbClr val="345E4D"/>
                  </a:glow>
                  <a:outerShdw blurRad="38100" dist="38100" dir="2700000" algn="tl">
                    <a:srgbClr val="000000">
                      <a:alpha val="43137"/>
                    </a:srgbClr>
                  </a:outerShdw>
                </a:effectLst>
              </a:rPr>
              <a:t> 8:30-31)</a:t>
            </a:r>
          </a:p>
          <a:p>
            <a:pPr lvl="1">
              <a:spcBef>
                <a:spcPts val="600"/>
              </a:spcBef>
            </a:pPr>
            <a:r>
              <a:rPr lang="ro-RO" sz="2000" b="1" dirty="0">
                <a:solidFill>
                  <a:schemeClr val="bg1"/>
                </a:solidFill>
                <a:effectLst>
                  <a:glow rad="38100">
                    <a:srgbClr val="345E4D"/>
                  </a:glow>
                  <a:outerShdw blurRad="38100" dist="38100" dir="2700000" algn="tl">
                    <a:srgbClr val="000000">
                      <a:alpha val="43137"/>
                    </a:srgbClr>
                  </a:outerShdw>
                </a:effectLst>
              </a:rPr>
              <a:t>Reamintirea Legii </a:t>
            </a:r>
            <a:r>
              <a:rPr lang="es-ES" sz="2000" b="1" dirty="0">
                <a:solidFill>
                  <a:schemeClr val="bg1"/>
                </a:solidFill>
                <a:effectLst>
                  <a:glow rad="38100">
                    <a:srgbClr val="345E4D"/>
                  </a:glow>
                  <a:outerShdw blurRad="38100" dist="38100" dir="2700000" algn="tl">
                    <a:srgbClr val="000000">
                      <a:alpha val="43137"/>
                    </a:srgbClr>
                  </a:outerShdw>
                </a:effectLst>
              </a:rPr>
              <a:t>(</a:t>
            </a:r>
            <a:r>
              <a:rPr lang="ro-RO" sz="2000" b="1" dirty="0" err="1">
                <a:solidFill>
                  <a:schemeClr val="bg1"/>
                </a:solidFill>
                <a:effectLst>
                  <a:glow rad="38100">
                    <a:srgbClr val="345E4D"/>
                  </a:glow>
                  <a:outerShdw blurRad="38100" dist="38100" dir="2700000" algn="tl">
                    <a:srgbClr val="000000">
                      <a:alpha val="43137"/>
                    </a:srgbClr>
                  </a:outerShdw>
                </a:effectLst>
              </a:rPr>
              <a:t>Iosua</a:t>
            </a:r>
            <a:r>
              <a:rPr lang="es-ES" sz="2000" b="1" dirty="0">
                <a:solidFill>
                  <a:schemeClr val="bg1"/>
                </a:solidFill>
                <a:effectLst>
                  <a:glow rad="38100">
                    <a:srgbClr val="345E4D"/>
                  </a:glow>
                  <a:outerShdw blurRad="38100" dist="38100" dir="2700000" algn="tl">
                    <a:srgbClr val="000000">
                      <a:alpha val="43137"/>
                    </a:srgbClr>
                  </a:outerShdw>
                </a:effectLst>
              </a:rPr>
              <a:t> 8:32-35)</a:t>
            </a:r>
          </a:p>
          <a:p>
            <a:pPr>
              <a:spcBef>
                <a:spcPts val="1800"/>
              </a:spcBef>
            </a:pPr>
            <a:r>
              <a:rPr lang="es-ES" sz="2000" dirty="0">
                <a:effectLst>
                  <a:outerShdw blurRad="38100" dist="38100" dir="2700000" algn="tl">
                    <a:srgbClr val="000000">
                      <a:alpha val="43137"/>
                    </a:srgbClr>
                  </a:outerShdw>
                </a:effectLst>
                <a:highlight>
                  <a:srgbClr val="F39D91"/>
                </a:highlight>
              </a:rPr>
              <a:t> </a:t>
            </a:r>
            <a:r>
              <a:rPr lang="ro-RO" sz="2000" dirty="0">
                <a:effectLst>
                  <a:outerShdw blurRad="38100" dist="38100" dir="2700000" algn="tl">
                    <a:srgbClr val="000000">
                      <a:alpha val="43137"/>
                    </a:srgbClr>
                  </a:outerShdw>
                </a:effectLst>
                <a:highlight>
                  <a:srgbClr val="F39D91"/>
                </a:highlight>
              </a:rPr>
              <a:t>Un loc special de închinare</a:t>
            </a:r>
            <a:r>
              <a:rPr lang="es-ES" sz="2000" dirty="0">
                <a:effectLst>
                  <a:outerShdw blurRad="38100" dist="38100" dir="2700000" algn="tl">
                    <a:srgbClr val="000000">
                      <a:alpha val="43137"/>
                    </a:srgbClr>
                  </a:outerShdw>
                </a:effectLst>
                <a:highlight>
                  <a:srgbClr val="F39D91"/>
                </a:highlight>
              </a:rPr>
              <a:t>:</a:t>
            </a:r>
          </a:p>
          <a:p>
            <a:pPr lvl="1">
              <a:spcBef>
                <a:spcPts val="600"/>
              </a:spcBef>
            </a:pPr>
            <a:r>
              <a:rPr lang="ro-RO" sz="2000" b="1" dirty="0">
                <a:solidFill>
                  <a:schemeClr val="bg1"/>
                </a:solidFill>
                <a:effectLst>
                  <a:glow rad="38100">
                    <a:srgbClr val="345E4D"/>
                  </a:glow>
                  <a:outerShdw blurRad="38100" dist="38100" dir="2700000" algn="tl">
                    <a:srgbClr val="000000">
                      <a:alpha val="43137"/>
                    </a:srgbClr>
                  </a:outerShdw>
                </a:effectLst>
              </a:rPr>
              <a:t>Ridicarea Sanctuarului </a:t>
            </a:r>
            <a:r>
              <a:rPr lang="es-ES" sz="2000" b="1" dirty="0">
                <a:solidFill>
                  <a:schemeClr val="bg1"/>
                </a:solidFill>
                <a:effectLst>
                  <a:glow rad="38100">
                    <a:srgbClr val="345E4D"/>
                  </a:glow>
                  <a:outerShdw blurRad="38100" dist="38100" dir="2700000" algn="tl">
                    <a:srgbClr val="000000">
                      <a:alpha val="43137"/>
                    </a:srgbClr>
                  </a:outerShdw>
                </a:effectLst>
              </a:rPr>
              <a:t>(</a:t>
            </a:r>
            <a:r>
              <a:rPr lang="ro-RO" sz="2000" b="1" dirty="0" err="1">
                <a:solidFill>
                  <a:schemeClr val="bg1"/>
                </a:solidFill>
                <a:effectLst>
                  <a:glow rad="38100">
                    <a:srgbClr val="345E4D"/>
                  </a:glow>
                  <a:outerShdw blurRad="38100" dist="38100" dir="2700000" algn="tl">
                    <a:srgbClr val="000000">
                      <a:alpha val="43137"/>
                    </a:srgbClr>
                  </a:outerShdw>
                </a:effectLst>
              </a:rPr>
              <a:t>Iosua</a:t>
            </a:r>
            <a:r>
              <a:rPr lang="es-ES" sz="2000" b="1" dirty="0">
                <a:solidFill>
                  <a:schemeClr val="bg1"/>
                </a:solidFill>
                <a:effectLst>
                  <a:glow rad="38100">
                    <a:srgbClr val="345E4D"/>
                  </a:glow>
                  <a:outerShdw blurRad="38100" dist="38100" dir="2700000" algn="tl">
                    <a:srgbClr val="000000">
                      <a:alpha val="43137"/>
                    </a:srgbClr>
                  </a:outerShdw>
                </a:effectLst>
              </a:rPr>
              <a:t> 18:1)</a:t>
            </a:r>
          </a:p>
        </p:txBody>
      </p:sp>
      <p:sp>
        <p:nvSpPr>
          <p:cNvPr id="3" name="CuadroTexto 2">
            <a:extLst>
              <a:ext uri="{FF2B5EF4-FFF2-40B4-BE49-F238E27FC236}">
                <a16:creationId xmlns:a16="http://schemas.microsoft.com/office/drawing/2014/main" id="{12525B60-02AC-804A-43CD-7E4E9E17616D}"/>
              </a:ext>
            </a:extLst>
          </p:cNvPr>
          <p:cNvSpPr txBox="1"/>
          <p:nvPr/>
        </p:nvSpPr>
        <p:spPr>
          <a:xfrm>
            <a:off x="190499" y="97919"/>
            <a:ext cx="9258301" cy="707886"/>
          </a:xfrm>
          <a:prstGeom prst="rect">
            <a:avLst/>
          </a:prstGeom>
          <a:noFill/>
        </p:spPr>
        <p:txBody>
          <a:bodyPr wrap="square" rtlCol="0">
            <a:spAutoFit/>
          </a:bodyPr>
          <a:lstStyle/>
          <a:p>
            <a:pPr>
              <a:spcBef>
                <a:spcPts val="600"/>
              </a:spcBef>
            </a:pPr>
            <a:r>
              <a:rPr lang="es-ES" sz="2000" b="1" dirty="0"/>
              <a:t>Confruntați cu traversarea miraculoasă a Iordanului, toți regii canaaniți au fost îngroziți (Iosua 5:1). Scena era pregătită pentru cucerirea imediată.</a:t>
            </a:r>
          </a:p>
        </p:txBody>
      </p:sp>
      <p:pic>
        <p:nvPicPr>
          <p:cNvPr id="4" name="Imagen 3" descr="Un atardecer en un área abierta&#10;&#10;El contenido generado por IA puede ser incorrecto.">
            <a:extLst>
              <a:ext uri="{FF2B5EF4-FFF2-40B4-BE49-F238E27FC236}">
                <a16:creationId xmlns:a16="http://schemas.microsoft.com/office/drawing/2014/main" id="{495B5290-4BF3-F95E-DAC5-8C9316BBF3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0499" y="3251963"/>
            <a:ext cx="4857751" cy="340093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pasto, persona, texto, libro&#10;&#10;El contenido generado por IA puede ser incorrecto.">
            <a:extLst>
              <a:ext uri="{FF2B5EF4-FFF2-40B4-BE49-F238E27FC236}">
                <a16:creationId xmlns:a16="http://schemas.microsoft.com/office/drawing/2014/main" id="{E5CD9D62-942D-6713-7EEF-30C4B9B85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4774" y="108079"/>
            <a:ext cx="2556727" cy="2870597"/>
          </a:xfrm>
          <a:prstGeom prst="rect">
            <a:avLst/>
          </a:prstGeom>
          <a:ln w="38100" cap="rnd">
            <a:solidFill>
              <a:schemeClr val="accent5">
                <a:lumMod val="60000"/>
                <a:lumOff val="40000"/>
              </a:schemeClr>
            </a:solidFill>
          </a:ln>
          <a:effectLst>
            <a:outerShdw blurRad="76200" dist="95250" dir="10500000" sx="97000" sy="23000" kx="900000" algn="br" rotWithShape="0">
              <a:srgbClr val="E19EBD">
                <a:alpha val="5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Forma, Círculo&#10;&#10;El contenido generado por IA puede ser incorrecto.">
            <a:extLst>
              <a:ext uri="{FF2B5EF4-FFF2-40B4-BE49-F238E27FC236}">
                <a16:creationId xmlns:a16="http://schemas.microsoft.com/office/drawing/2014/main" id="{CC0CEF73-0191-A3A3-F41B-688A455FB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2020" y="411024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17" name="Imagen 16" descr="Forma, Círculo&#10;&#10;El contenido generado por IA puede ser incorrecto.">
            <a:extLst>
              <a:ext uri="{FF2B5EF4-FFF2-40B4-BE49-F238E27FC236}">
                <a16:creationId xmlns:a16="http://schemas.microsoft.com/office/drawing/2014/main" id="{9836FC5E-9E31-FBBD-972E-D536F80A1B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020" y="633311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3" name="Imagen 22" descr="Forma, Círculo&#10;&#10;El contenido generado por IA puede ser incorrecto.">
            <a:extLst>
              <a:ext uri="{FF2B5EF4-FFF2-40B4-BE49-F238E27FC236}">
                <a16:creationId xmlns:a16="http://schemas.microsoft.com/office/drawing/2014/main" id="{B754FFB6-6655-7B09-EB0D-E31E460E90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2020" y="50154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4" name="Imagen 23" descr="Forma, Círculo&#10;&#10;El contenido generado por IA puede ser incorrecto.">
            <a:extLst>
              <a:ext uri="{FF2B5EF4-FFF2-40B4-BE49-F238E27FC236}">
                <a16:creationId xmlns:a16="http://schemas.microsoft.com/office/drawing/2014/main" id="{58A3C553-09F3-3E58-04A3-E852CC7FA7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020" y="37386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9" name="Imagen 28" descr="Forma, Círculo&#10;&#10;El contenido generado por IA puede ser incorrecto.">
            <a:extLst>
              <a:ext uri="{FF2B5EF4-FFF2-40B4-BE49-F238E27FC236}">
                <a16:creationId xmlns:a16="http://schemas.microsoft.com/office/drawing/2014/main" id="{484D0B0F-FF6A-D1BF-5BE1-2EF913974C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020" y="5417284"/>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36" name="Imagen 35" descr="Un dibujo con letras&#10;&#10;El contenido generado por IA puede ser incorrecto.">
            <a:extLst>
              <a:ext uri="{FF2B5EF4-FFF2-40B4-BE49-F238E27FC236}">
                <a16:creationId xmlns:a16="http://schemas.microsoft.com/office/drawing/2014/main" id="{A212967C-9284-F4D7-B05E-4D150D532DB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82007" y="5958782"/>
            <a:ext cx="506202" cy="229660"/>
          </a:xfrm>
          <a:prstGeom prst="rect">
            <a:avLst/>
          </a:prstGeom>
          <a:effectLst>
            <a:outerShdw blurRad="50800" dist="38100" dir="8100000" algn="tr" rotWithShape="0">
              <a:prstClr val="black">
                <a:alpha val="40000"/>
              </a:prstClr>
            </a:outerShdw>
          </a:effectLst>
        </p:spPr>
      </p:pic>
      <p:pic>
        <p:nvPicPr>
          <p:cNvPr id="38" name="Imagen 37" descr="Imagen que contiene tarjeta de presentación, dibujo&#10;&#10;El contenido generado por IA puede ser incorrecto.">
            <a:extLst>
              <a:ext uri="{FF2B5EF4-FFF2-40B4-BE49-F238E27FC236}">
                <a16:creationId xmlns:a16="http://schemas.microsoft.com/office/drawing/2014/main" id="{7B331A37-3926-2E4F-3C6F-EAC9D72EA1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02327" y="4664220"/>
            <a:ext cx="506202" cy="229660"/>
          </a:xfrm>
          <a:prstGeom prst="rect">
            <a:avLst/>
          </a:prstGeom>
          <a:effectLst>
            <a:outerShdw blurRad="50800" dist="38100" dir="8100000" algn="tr" rotWithShape="0">
              <a:prstClr val="black">
                <a:alpha val="40000"/>
              </a:prstClr>
            </a:outerShdw>
          </a:effectLst>
        </p:spPr>
      </p:pic>
      <p:pic>
        <p:nvPicPr>
          <p:cNvPr id="46" name="Imagen 45" descr="Imagen que contiene tarjeta de presentación, dibujo&#10;&#10;El contenido generado por IA puede ser incorrecto.">
            <a:extLst>
              <a:ext uri="{FF2B5EF4-FFF2-40B4-BE49-F238E27FC236}">
                <a16:creationId xmlns:a16="http://schemas.microsoft.com/office/drawing/2014/main" id="{125C0EED-0D6D-990F-A549-0540BFA681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02621" y="3362216"/>
            <a:ext cx="506202" cy="22966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8EF2AFCF-FAB8-F029-1B01-4D3C048001EF}"/>
              </a:ext>
            </a:extLst>
          </p:cNvPr>
          <p:cNvSpPr txBox="1"/>
          <p:nvPr/>
        </p:nvSpPr>
        <p:spPr>
          <a:xfrm>
            <a:off x="259323" y="2313051"/>
            <a:ext cx="9254275" cy="707886"/>
          </a:xfrm>
          <a:prstGeom prst="rect">
            <a:avLst/>
          </a:prstGeom>
          <a:noFill/>
        </p:spPr>
        <p:txBody>
          <a:bodyPr wrap="square">
            <a:spAutoFit/>
          </a:bodyPr>
          <a:lstStyle/>
          <a:p>
            <a:pPr>
              <a:spcBef>
                <a:spcPts val="600"/>
              </a:spcBef>
            </a:pPr>
            <a:r>
              <a:rPr lang="es-ES" sz="2000" b="1" dirty="0"/>
              <a:t>Aproape la sfârșitul cuceririi, au atins o nouă piatră de hotar în domeniul </a:t>
            </a:r>
            <a:r>
              <a:rPr lang="ro-RO" sz="2000" b="1" dirty="0"/>
              <a:t>închinării</a:t>
            </a:r>
            <a:r>
              <a:rPr lang="es-ES" sz="2000" b="1" dirty="0"/>
              <a:t>: construirea Sanctuarului din Silo.</a:t>
            </a:r>
          </a:p>
        </p:txBody>
      </p:sp>
      <p:sp>
        <p:nvSpPr>
          <p:cNvPr id="9" name="CuadroTexto 8">
            <a:extLst>
              <a:ext uri="{FF2B5EF4-FFF2-40B4-BE49-F238E27FC236}">
                <a16:creationId xmlns:a16="http://schemas.microsoft.com/office/drawing/2014/main" id="{342AFE7D-65DB-AD1E-CB58-E56152DC3E13}"/>
              </a:ext>
            </a:extLst>
          </p:cNvPr>
          <p:cNvSpPr txBox="1"/>
          <p:nvPr/>
        </p:nvSpPr>
        <p:spPr>
          <a:xfrm>
            <a:off x="190493" y="1428391"/>
            <a:ext cx="9254275" cy="1015663"/>
          </a:xfrm>
          <a:prstGeom prst="rect">
            <a:avLst/>
          </a:prstGeom>
          <a:noFill/>
        </p:spPr>
        <p:txBody>
          <a:bodyPr wrap="square">
            <a:spAutoFit/>
          </a:bodyPr>
          <a:lstStyle/>
          <a:p>
            <a:pPr>
              <a:spcBef>
                <a:spcPts val="600"/>
              </a:spcBef>
            </a:pPr>
            <a:r>
              <a:rPr lang="es-ES" sz="2000" b="1" dirty="0"/>
              <a:t>În mijlocul cuceririi, ei au decis, de asemenea, să se oprească pentru a se consacra din nou Domnului într-o mare adunare între Muntele Ebal și Muntele Garizim.</a:t>
            </a:r>
          </a:p>
        </p:txBody>
      </p:sp>
      <p:sp>
        <p:nvSpPr>
          <p:cNvPr id="11" name="CuadroTexto 10">
            <a:extLst>
              <a:ext uri="{FF2B5EF4-FFF2-40B4-BE49-F238E27FC236}">
                <a16:creationId xmlns:a16="http://schemas.microsoft.com/office/drawing/2014/main" id="{2FB80A3F-C07B-9BD7-A2FE-9BE3D27E603B}"/>
              </a:ext>
            </a:extLst>
          </p:cNvPr>
          <p:cNvSpPr txBox="1"/>
          <p:nvPr/>
        </p:nvSpPr>
        <p:spPr>
          <a:xfrm>
            <a:off x="190493" y="797256"/>
            <a:ext cx="9254275" cy="707886"/>
          </a:xfrm>
          <a:prstGeom prst="rect">
            <a:avLst/>
          </a:prstGeom>
          <a:noFill/>
        </p:spPr>
        <p:txBody>
          <a:bodyPr wrap="square">
            <a:spAutoFit/>
          </a:bodyPr>
          <a:lstStyle/>
          <a:p>
            <a:pPr>
              <a:spcBef>
                <a:spcPts val="600"/>
              </a:spcBef>
            </a:pPr>
            <a:r>
              <a:rPr lang="es-ES" sz="2000" b="1" dirty="0"/>
              <a:t>Totuși, aceasta nu era prioritatea lui Israel. Ei trebuiau să caute mai întâi comuniunea cu Dumnezeu.</a:t>
            </a:r>
          </a:p>
        </p:txBody>
      </p:sp>
    </p:spTree>
    <p:extLst>
      <p:ext uri="{BB962C8B-B14F-4D97-AF65-F5344CB8AC3E}">
        <p14:creationId xmlns:p14="http://schemas.microsoft.com/office/powerpoint/2010/main" val="20932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ppt_h/2"/>
                                          </p:val>
                                        </p:tav>
                                        <p:tav tm="100000">
                                          <p:val>
                                            <p:strVal val="#ppt_y"/>
                                          </p:val>
                                        </p:tav>
                                      </p:tavLst>
                                    </p:anim>
                                    <p:anim calcmode="lin" valueType="num">
                                      <p:cBhvr>
                                        <p:cTn id="19" dur="500" fill="hold"/>
                                        <p:tgtEl>
                                          <p:spTgt spid="7"/>
                                        </p:tgtEl>
                                        <p:attrNameLst>
                                          <p:attrName>ppt_w</p:attrName>
                                        </p:attrNameLst>
                                      </p:cBhvr>
                                      <p:tavLst>
                                        <p:tav tm="0">
                                          <p:val>
                                            <p:strVal val="#ppt_w"/>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ppt_x</p:attrName>
                                        </p:attrNameLst>
                                      </p:cBhvr>
                                      <p:tavLst>
                                        <p:tav tm="0">
                                          <p:val>
                                            <p:strVal val="#ppt_x-#ppt_w/2"/>
                                          </p:val>
                                        </p:tav>
                                        <p:tav tm="100000">
                                          <p:val>
                                            <p:strVal val="#ppt_x"/>
                                          </p:val>
                                        </p:tav>
                                      </p:tavLst>
                                    </p:anim>
                                    <p:anim calcmode="lin" valueType="num">
                                      <p:cBhvr>
                                        <p:cTn id="42" dur="500" fill="hold"/>
                                        <p:tgtEl>
                                          <p:spTgt spid="46"/>
                                        </p:tgtEl>
                                        <p:attrNameLst>
                                          <p:attrName>ppt_y</p:attrName>
                                        </p:attrNameLst>
                                      </p:cBhvr>
                                      <p:tavLst>
                                        <p:tav tm="0">
                                          <p:val>
                                            <p:strVal val="#ppt_y"/>
                                          </p:val>
                                        </p:tav>
                                        <p:tav tm="100000">
                                          <p:val>
                                            <p:strVal val="#ppt_y"/>
                                          </p:val>
                                        </p:tav>
                                      </p:tavLst>
                                    </p:anim>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ppt_x</p:attrName>
                                        </p:attrNameLst>
                                      </p:cBhvr>
                                      <p:tavLst>
                                        <p:tav tm="0">
                                          <p:val>
                                            <p:strVal val="#ppt_x-#ppt_w/2"/>
                                          </p:val>
                                        </p:tav>
                                        <p:tav tm="100000">
                                          <p:val>
                                            <p:strVal val="#ppt_x"/>
                                          </p:val>
                                        </p:tav>
                                      </p:tavLst>
                                    </p:anim>
                                    <p:anim calcmode="lin" valueType="num">
                                      <p:cBhvr>
                                        <p:cTn id="74" dur="500" fill="hold"/>
                                        <p:tgtEl>
                                          <p:spTgt spid="38"/>
                                        </p:tgtEl>
                                        <p:attrNameLst>
                                          <p:attrName>ppt_y</p:attrName>
                                        </p:attrNameLst>
                                      </p:cBhvr>
                                      <p:tavLst>
                                        <p:tav tm="0">
                                          <p:val>
                                            <p:strVal val="#ppt_y"/>
                                          </p:val>
                                        </p:tav>
                                        <p:tav tm="100000">
                                          <p:val>
                                            <p:strVal val="#ppt_y"/>
                                          </p:val>
                                        </p:tav>
                                      </p:tavLst>
                                    </p:anim>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ppt_x</p:attrName>
                                        </p:attrNameLst>
                                      </p:cBhvr>
                                      <p:tavLst>
                                        <p:tav tm="0">
                                          <p:val>
                                            <p:strVal val="#ppt_x-#ppt_w/2"/>
                                          </p:val>
                                        </p:tav>
                                        <p:tav tm="100000">
                                          <p:val>
                                            <p:strVal val="#ppt_x"/>
                                          </p:val>
                                        </p:tav>
                                      </p:tavLst>
                                    </p:anim>
                                    <p:anim calcmode="lin" valueType="num">
                                      <p:cBhvr>
                                        <p:cTn id="106" dur="500" fill="hold"/>
                                        <p:tgtEl>
                                          <p:spTgt spid="36"/>
                                        </p:tgtEl>
                                        <p:attrNameLst>
                                          <p:attrName>ppt_y</p:attrName>
                                        </p:attrNameLst>
                                      </p:cBhvr>
                                      <p:tavLst>
                                        <p:tav tm="0">
                                          <p:val>
                                            <p:strVal val="#ppt_y"/>
                                          </p:val>
                                        </p:tav>
                                        <p:tav tm="100000">
                                          <p:val>
                                            <p:strVal val="#ppt_y"/>
                                          </p:val>
                                        </p:tav>
                                      </p:tavLst>
                                    </p:anim>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53" presetClass="entr" presetSubtype="16"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7" end="7"/>
                                            </p:txEl>
                                          </p:spTgt>
                                        </p:tgtEl>
                                        <p:attrNameLst>
                                          <p:attrName>style.visibility</p:attrName>
                                        </p:attrNameLst>
                                      </p:cBhvr>
                                      <p:to>
                                        <p:strVal val="visible"/>
                                      </p:to>
                                    </p:set>
                                    <p:animEffect transition="in" filter="wipe(left)">
                                      <p:cBhvr>
                                        <p:cTn id="1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E52D9E8-5C93-0379-5CC8-1E232122D741}"/>
            </a:ext>
          </a:extLst>
        </p:cNvPr>
        <p:cNvGrpSpPr/>
        <p:nvPr/>
      </p:nvGrpSpPr>
      <p:grpSpPr>
        <a:xfrm>
          <a:off x="0" y="0"/>
          <a:ext cx="0" cy="0"/>
          <a:chOff x="0" y="0"/>
          <a:chExt cx="0" cy="0"/>
        </a:xfrm>
      </p:grpSpPr>
      <p:pic>
        <p:nvPicPr>
          <p:cNvPr id="9" name="Imagen 8" descr="Imagen que contiene hombre, pastel, mujer, parado&#10;&#10;El contenido generado por IA puede ser incorrecto.">
            <a:extLst>
              <a:ext uri="{FF2B5EF4-FFF2-40B4-BE49-F238E27FC236}">
                <a16:creationId xmlns:a16="http://schemas.microsoft.com/office/drawing/2014/main" id="{7AD10113-E664-086D-758F-A3EEF5E420C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28682" y="3458079"/>
            <a:ext cx="8242998" cy="3399920"/>
          </a:xfrm>
          <a:prstGeom prst="rect">
            <a:avLst/>
          </a:prstGeom>
        </p:spPr>
      </p:pic>
      <p:sp>
        <p:nvSpPr>
          <p:cNvPr id="10" name="Rectángulo 9">
            <a:extLst>
              <a:ext uri="{FF2B5EF4-FFF2-40B4-BE49-F238E27FC236}">
                <a16:creationId xmlns:a16="http://schemas.microsoft.com/office/drawing/2014/main" id="{10787DC9-42E5-36BE-37A0-8FCC0F4DF321}"/>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B63D3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3F2641F-CF4A-8586-467E-86200B1D454B}"/>
              </a:ext>
            </a:extLst>
          </p:cNvPr>
          <p:cNvSpPr txBox="1"/>
          <p:nvPr/>
        </p:nvSpPr>
        <p:spPr>
          <a:xfrm>
            <a:off x="3908362" y="68000"/>
            <a:ext cx="8242998" cy="341632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7200" b="1" dirty="0">
                <a:ln/>
                <a:solidFill>
                  <a:srgbClr val="B63D3B"/>
                </a:solidFill>
                <a:effectLst>
                  <a:outerShdw blurRad="38100" dist="38100" dir="2700000" algn="tl">
                    <a:schemeClr val="accent3">
                      <a:lumMod val="60000"/>
                      <a:lumOff val="40000"/>
                    </a:schemeClr>
                  </a:outerShdw>
                </a:effectLst>
              </a:rPr>
              <a:t>ÎNCHINARE ÎNAINTE DE CUCERIRE</a:t>
            </a:r>
            <a:endParaRPr lang="es-ES" sz="7200" b="1" dirty="0">
              <a:ln/>
              <a:solidFill>
                <a:srgbClr val="B63D3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1018241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42A7D-F0F7-025A-DA4D-B484636F7005}"/>
              </a:ext>
            </a:extLst>
          </p:cNvPr>
          <p:cNvSpPr txBox="1"/>
          <p:nvPr/>
        </p:nvSpPr>
        <p:spPr>
          <a:xfrm>
            <a:off x="0" y="0"/>
            <a:ext cx="12192000" cy="769441"/>
          </a:xfrm>
          <a:prstGeom prst="rect">
            <a:avLst/>
          </a:prstGeom>
          <a:noFill/>
        </p:spPr>
        <p:txBody>
          <a:bodyPr wrap="square">
            <a:spAutoFit/>
          </a:bodyPr>
          <a:lstStyle/>
          <a:p>
            <a:pPr algn="ctr"/>
            <a:r>
              <a:rPr lang="ro-RO"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REÎNNOIREA LEGĂMÂNTULUI</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767A6C4F-514C-C6C4-D159-CDD8901E8590}"/>
              </a:ext>
            </a:extLst>
          </p:cNvPr>
          <p:cNvSpPr txBox="1"/>
          <p:nvPr/>
        </p:nvSpPr>
        <p:spPr>
          <a:xfrm>
            <a:off x="1162050" y="657522"/>
            <a:ext cx="9867900" cy="646331"/>
          </a:xfrm>
          <a:prstGeom prst="rect">
            <a:avLst/>
          </a:prstGeom>
          <a:noFill/>
        </p:spPr>
        <p:txBody>
          <a:bodyPr wrap="square">
            <a:spAutoFit/>
          </a:bodyPr>
          <a:lstStyle/>
          <a:p>
            <a:pPr algn="ctr"/>
            <a:r>
              <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“În vremea aceea, Domnul a zis lui Iosua: „Fă-ți niște cuțite de piatră și taie împrejur pe copiii lui Israel, a doua oară.»” </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dirty="0" err="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Iosua</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5:2)</a:t>
            </a:r>
            <a:endParaRPr lang="es-ES" sz="11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AB7A25E-6175-5374-9694-0014D0594820}"/>
              </a:ext>
            </a:extLst>
          </p:cNvPr>
          <p:cNvSpPr txBox="1"/>
          <p:nvPr/>
        </p:nvSpPr>
        <p:spPr>
          <a:xfrm>
            <a:off x="184339" y="1520068"/>
            <a:ext cx="8679090" cy="707886"/>
          </a:xfrm>
          <a:prstGeom prst="rect">
            <a:avLst/>
          </a:prstGeom>
          <a:noFill/>
        </p:spPr>
        <p:txBody>
          <a:bodyPr wrap="square" rtlCol="0">
            <a:spAutoFit/>
          </a:bodyPr>
          <a:lstStyle/>
          <a:p>
            <a:pPr>
              <a:spcBef>
                <a:spcPts val="600"/>
              </a:spcBef>
            </a:pPr>
            <a:r>
              <a:rPr lang="es-ES" sz="2000" b="1" dirty="0"/>
              <a:t>Ghilgal este numele dat taberei israelite, centrul de comandă din prima parte a cuceririi. Ce semnificație i s-a dat acestui nume (Iosua 5:9)?</a:t>
            </a:r>
          </a:p>
        </p:txBody>
      </p:sp>
      <p:pic>
        <p:nvPicPr>
          <p:cNvPr id="4" name="Imagen 3" descr="Mano sosteniendo un cuchillo en la mano&#10;&#10;El contenido generado por IA puede ser incorrecto.">
            <a:extLst>
              <a:ext uri="{FF2B5EF4-FFF2-40B4-BE49-F238E27FC236}">
                <a16:creationId xmlns:a16="http://schemas.microsoft.com/office/drawing/2014/main" id="{7C781CD7-FA53-284D-9106-3CDB11B3C9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222658" y="1200250"/>
            <a:ext cx="2808250" cy="195158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9C98001B-A666-523F-2B33-450CF074EF9C}"/>
              </a:ext>
            </a:extLst>
          </p:cNvPr>
          <p:cNvSpPr txBox="1"/>
          <p:nvPr/>
        </p:nvSpPr>
        <p:spPr>
          <a:xfrm>
            <a:off x="3290692" y="4492216"/>
            <a:ext cx="5727322" cy="2246769"/>
          </a:xfrm>
          <a:prstGeom prst="rect">
            <a:avLst/>
          </a:prstGeom>
          <a:noFill/>
        </p:spPr>
        <p:txBody>
          <a:bodyPr wrap="square">
            <a:spAutoFit/>
          </a:bodyPr>
          <a:lstStyle/>
          <a:p>
            <a:pPr>
              <a:spcBef>
                <a:spcPts val="600"/>
              </a:spcBef>
            </a:pPr>
            <a:r>
              <a:rPr lang="es-ES" sz="2000" b="1" dirty="0"/>
              <a:t>Pentru a reînnoi legământul, a fost necesară repetarea acelui semn fizic (Gen. 17:10). Acest act a pus ceea ce era cu adevărat important pe primul loc. Pentru noi, este un exemplu de urmat: „Căutați mai întâi Împărăția lui Dumnezeu și dreptatea Lui și toate aceste lucruri vi se vor da pe deasupra” (Matei 6:33).</a:t>
            </a:r>
          </a:p>
        </p:txBody>
      </p:sp>
      <p:pic>
        <p:nvPicPr>
          <p:cNvPr id="10" name="Imagen 9" descr="Una persona caminando en la calle&#10;&#10;El contenido generado por IA puede ser incorrecto.">
            <a:extLst>
              <a:ext uri="{FF2B5EF4-FFF2-40B4-BE49-F238E27FC236}">
                <a16:creationId xmlns:a16="http://schemas.microsoft.com/office/drawing/2014/main" id="{8B850755-F7C2-5AF2-2880-112228740E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3525" y="4836580"/>
            <a:ext cx="2877383" cy="1901686"/>
          </a:xfrm>
          <a:prstGeom prst="roundRect">
            <a:avLst>
              <a:gd name="adj" fmla="val 109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F01EFA8D-24AF-CC33-833B-87767C3C5990}"/>
              </a:ext>
            </a:extLst>
          </p:cNvPr>
          <p:cNvSpPr txBox="1"/>
          <p:nvPr/>
        </p:nvSpPr>
        <p:spPr>
          <a:xfrm>
            <a:off x="161092" y="3562226"/>
            <a:ext cx="12030908" cy="1015663"/>
          </a:xfrm>
          <a:prstGeom prst="rect">
            <a:avLst/>
          </a:prstGeom>
          <a:noFill/>
        </p:spPr>
        <p:txBody>
          <a:bodyPr wrap="square">
            <a:spAutoFit/>
          </a:bodyPr>
          <a:lstStyle/>
          <a:p>
            <a:pPr>
              <a:spcBef>
                <a:spcPts val="600"/>
              </a:spcBef>
            </a:pPr>
            <a:r>
              <a:rPr lang="es-ES" sz="2000" b="1" dirty="0"/>
              <a:t>Înainte de a mânca primul Paște, bărbații israeliți erau circumciși, deoarece niciun bărbat necircumcis nu putea lua parte la el (Exod 12:48). Dar, pentru că au refuzat să intre în Canaan prima dată, legământul a fost rupt și niciun israelit nu a fost circumcis în pustie (Iosua 5:5).</a:t>
            </a:r>
          </a:p>
        </p:txBody>
      </p:sp>
      <p:pic>
        <p:nvPicPr>
          <p:cNvPr id="16" name="Imagen 15" descr="Un grupo de personas en una montaña&#10;&#10;El contenido generado por IA puede ser incorrecto.">
            <a:extLst>
              <a:ext uri="{FF2B5EF4-FFF2-40B4-BE49-F238E27FC236}">
                <a16:creationId xmlns:a16="http://schemas.microsoft.com/office/drawing/2014/main" id="{5C1EC63F-84E9-695C-1A0F-88BB74DA5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339" y="4910758"/>
            <a:ext cx="2970843" cy="1716024"/>
          </a:xfrm>
          <a:prstGeom prst="roundRect">
            <a:avLst>
              <a:gd name="adj" fmla="val 11111"/>
            </a:avLst>
          </a:prstGeom>
          <a:ln w="76200" cap="rnd">
            <a:solidFill>
              <a:srgbClr val="B98B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FB725C65-1C4B-C02F-57AA-0AE020FCC784}"/>
              </a:ext>
            </a:extLst>
          </p:cNvPr>
          <p:cNvSpPr txBox="1"/>
          <p:nvPr/>
        </p:nvSpPr>
        <p:spPr>
          <a:xfrm>
            <a:off x="161092" y="2331164"/>
            <a:ext cx="8679090" cy="1323439"/>
          </a:xfrm>
          <a:prstGeom prst="rect">
            <a:avLst/>
          </a:prstGeom>
          <a:noFill/>
        </p:spPr>
        <p:txBody>
          <a:bodyPr wrap="square">
            <a:spAutoFit/>
          </a:bodyPr>
          <a:lstStyle/>
          <a:p>
            <a:pPr>
              <a:spcBef>
                <a:spcPts val="600"/>
              </a:spcBef>
            </a:pPr>
            <a:r>
              <a:rPr lang="es-ES" sz="2000" b="1" dirty="0"/>
              <a:t>Deși trecuseră mai bine de 40 de ani de când părăsiseră Egiptul, Israelul încă nu intrase în Țara Promisă. Acum, picioarele lor erau pe ea. Era timpul să înlăture „o</a:t>
            </a:r>
            <a:r>
              <a:rPr lang="ro-RO" sz="2000" b="1" dirty="0" err="1"/>
              <a:t>cara</a:t>
            </a:r>
            <a:r>
              <a:rPr lang="es-ES" sz="2000" b="1" dirty="0"/>
              <a:t> Egiptului” și să reînnoiască legământul cu Dumnezeu.</a:t>
            </a:r>
          </a:p>
        </p:txBody>
      </p:sp>
    </p:spTree>
    <p:extLst>
      <p:ext uri="{BB962C8B-B14F-4D97-AF65-F5344CB8AC3E}">
        <p14:creationId xmlns:p14="http://schemas.microsoft.com/office/powerpoint/2010/main" val="3751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031A05-F002-A39C-5726-573713D6C009}"/>
              </a:ext>
            </a:extLst>
          </p:cNvPr>
          <p:cNvSpPr txBox="1"/>
          <p:nvPr/>
        </p:nvSpPr>
        <p:spPr>
          <a:xfrm>
            <a:off x="0" y="0"/>
            <a:ext cx="12192000" cy="769441"/>
          </a:xfrm>
          <a:prstGeom prst="rect">
            <a:avLst/>
          </a:prstGeom>
          <a:noFill/>
        </p:spPr>
        <p:txBody>
          <a:bodyPr wrap="square">
            <a:spAutoFit/>
          </a:bodyPr>
          <a:lstStyle/>
          <a:p>
            <a:pPr algn="ctr"/>
            <a:r>
              <a:rPr lang="ro-RO" sz="4400" b="1" dirty="0">
                <a:ln w="6600">
                  <a:solidFill>
                    <a:schemeClr val="accent2"/>
                  </a:solidFill>
                  <a:prstDash val="solid"/>
                </a:ln>
                <a:solidFill>
                  <a:srgbClr val="FFFFFF"/>
                </a:solidFill>
                <a:effectLst>
                  <a:outerShdw dist="38100" dir="2700000" algn="tl" rotWithShape="0">
                    <a:schemeClr val="accent2"/>
                  </a:outerShdw>
                </a:effectLst>
              </a:rPr>
              <a:t>PRIMUL PAȘTE ÎN CANAAN</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83618F4F-227E-49D2-3A14-9A94FF33A7C7}"/>
              </a:ext>
            </a:extLst>
          </p:cNvPr>
          <p:cNvSpPr txBox="1"/>
          <p:nvPr/>
        </p:nvSpPr>
        <p:spPr>
          <a:xfrm>
            <a:off x="681037" y="647997"/>
            <a:ext cx="10829925" cy="646331"/>
          </a:xfrm>
          <a:prstGeom prst="rect">
            <a:avLst/>
          </a:prstGeom>
          <a:noFill/>
        </p:spPr>
        <p:txBody>
          <a:bodyPr wrap="square">
            <a:spAutoFit/>
          </a:bodyPr>
          <a:lstStyle/>
          <a:p>
            <a:pPr algn="ct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“Copiii lui Israel au tăbărât la Ghilgal; și au prăznuit Paștile în a paisprezecea zi a lunii, spre seară, în câmpia Ierihonului.” </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ro-RO" sz="1400"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Iosua</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5:10)</a:t>
            </a:r>
          </a:p>
        </p:txBody>
      </p:sp>
      <p:sp>
        <p:nvSpPr>
          <p:cNvPr id="6" name="Rectángulo: esquinas superiores cortadas 5">
            <a:extLst>
              <a:ext uri="{FF2B5EF4-FFF2-40B4-BE49-F238E27FC236}">
                <a16:creationId xmlns:a16="http://schemas.microsoft.com/office/drawing/2014/main" id="{4CB3E344-4E13-7BD0-57B1-0402D9EC2B82}"/>
              </a:ext>
            </a:extLst>
          </p:cNvPr>
          <p:cNvSpPr/>
          <p:nvPr/>
        </p:nvSpPr>
        <p:spPr>
          <a:xfrm>
            <a:off x="125481"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3">
                    <a:lumMod val="75000"/>
                  </a:schemeClr>
                </a:solidFill>
                <a:effectLst>
                  <a:outerShdw blurRad="38100" dist="38100" dir="2700000" algn="tl">
                    <a:srgbClr val="000000">
                      <a:alpha val="43137"/>
                    </a:srgbClr>
                  </a:outerShdw>
                </a:effectLst>
              </a:rPr>
              <a:t>Egipt</a:t>
            </a:r>
          </a:p>
        </p:txBody>
      </p:sp>
      <p:sp>
        <p:nvSpPr>
          <p:cNvPr id="7" name="Rectángulo: esquinas superiores cortadas 6">
            <a:extLst>
              <a:ext uri="{FF2B5EF4-FFF2-40B4-BE49-F238E27FC236}">
                <a16:creationId xmlns:a16="http://schemas.microsoft.com/office/drawing/2014/main" id="{0FF76FF7-A558-5193-237F-D96650380922}"/>
              </a:ext>
            </a:extLst>
          </p:cNvPr>
          <p:cNvSpPr/>
          <p:nvPr/>
        </p:nvSpPr>
        <p:spPr>
          <a:xfrm>
            <a:off x="10762422"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3">
                    <a:lumMod val="75000"/>
                  </a:schemeClr>
                </a:solidFill>
                <a:effectLst>
                  <a:outerShdw blurRad="38100" dist="38100" dir="2700000" algn="tl">
                    <a:srgbClr val="000000">
                      <a:alpha val="43137"/>
                    </a:srgbClr>
                  </a:outerShdw>
                </a:effectLst>
              </a:rPr>
              <a:t>Cana</a:t>
            </a:r>
            <a:r>
              <a:rPr lang="ro-RO" b="1" dirty="0">
                <a:solidFill>
                  <a:schemeClr val="accent3">
                    <a:lumMod val="75000"/>
                  </a:schemeClr>
                </a:solidFill>
                <a:effectLst>
                  <a:outerShdw blurRad="38100" dist="38100" dir="2700000" algn="tl">
                    <a:srgbClr val="000000">
                      <a:alpha val="43137"/>
                    </a:srgbClr>
                  </a:outerShdw>
                </a:effectLst>
              </a:rPr>
              <a:t>a</a:t>
            </a:r>
            <a:r>
              <a:rPr lang="es-ES" b="1" dirty="0">
                <a:solidFill>
                  <a:schemeClr val="accent3">
                    <a:lumMod val="75000"/>
                  </a:schemeClr>
                </a:solidFill>
                <a:effectLst>
                  <a:outerShdw blurRad="38100" dist="38100" dir="2700000" algn="tl">
                    <a:srgbClr val="000000">
                      <a:alpha val="43137"/>
                    </a:srgbClr>
                  </a:outerShdw>
                </a:effectLst>
              </a:rPr>
              <a:t>n</a:t>
            </a:r>
          </a:p>
        </p:txBody>
      </p:sp>
      <p:sp>
        <p:nvSpPr>
          <p:cNvPr id="8" name="Rectángulo: una sola esquina cortada 7">
            <a:extLst>
              <a:ext uri="{FF2B5EF4-FFF2-40B4-BE49-F238E27FC236}">
                <a16:creationId xmlns:a16="http://schemas.microsoft.com/office/drawing/2014/main" id="{A26E54C8-72FE-4471-2959-769C032D505E}"/>
              </a:ext>
            </a:extLst>
          </p:cNvPr>
          <p:cNvSpPr/>
          <p:nvPr/>
        </p:nvSpPr>
        <p:spPr>
          <a:xfrm>
            <a:off x="1691998"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ro-RO" b="1" dirty="0">
                <a:effectLst>
                  <a:outerShdw blurRad="38100" dist="38100" dir="2700000" algn="tl">
                    <a:srgbClr val="000000">
                      <a:alpha val="43137"/>
                    </a:srgbClr>
                  </a:outerShdw>
                </a:effectLst>
              </a:rPr>
              <a:t>Circumcizie și Paște</a:t>
            </a:r>
            <a:endParaRPr lang="es-ES" b="1" dirty="0">
              <a:effectLst>
                <a:outerShdw blurRad="38100" dist="38100" dir="2700000" algn="tl">
                  <a:srgbClr val="000000">
                    <a:alpha val="43137"/>
                  </a:srgbClr>
                </a:outerShdw>
              </a:effectLst>
            </a:endParaRPr>
          </a:p>
        </p:txBody>
      </p:sp>
      <p:sp>
        <p:nvSpPr>
          <p:cNvPr id="9" name="Flecha: a la derecha 8">
            <a:extLst>
              <a:ext uri="{FF2B5EF4-FFF2-40B4-BE49-F238E27FC236}">
                <a16:creationId xmlns:a16="http://schemas.microsoft.com/office/drawing/2014/main" id="{5CE44E1E-800F-9E68-14A8-1233A52D6A33}"/>
              </a:ext>
            </a:extLst>
          </p:cNvPr>
          <p:cNvSpPr/>
          <p:nvPr/>
        </p:nvSpPr>
        <p:spPr>
          <a:xfrm>
            <a:off x="1485002"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0" name="Rectángulo: una sola esquina cortada 9">
            <a:extLst>
              <a:ext uri="{FF2B5EF4-FFF2-40B4-BE49-F238E27FC236}">
                <a16:creationId xmlns:a16="http://schemas.microsoft.com/office/drawing/2014/main" id="{EB89E2B3-32F4-4C0C-1961-EF3BEC5BFEAB}"/>
              </a:ext>
            </a:extLst>
          </p:cNvPr>
          <p:cNvSpPr/>
          <p:nvPr/>
        </p:nvSpPr>
        <p:spPr>
          <a:xfrm>
            <a:off x="3639515" y="1970016"/>
            <a:ext cx="1366630"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ro-RO" b="1" dirty="0">
                <a:effectLst>
                  <a:outerShdw blurRad="38100" dist="38100" dir="2700000" algn="tl">
                    <a:srgbClr val="000000">
                      <a:alpha val="43137"/>
                    </a:srgbClr>
                  </a:outerShdw>
                </a:effectLst>
              </a:rPr>
              <a:t>Trecerea Mării Roșii</a:t>
            </a:r>
            <a:endParaRPr lang="es-ES" b="1" dirty="0">
              <a:effectLst>
                <a:outerShdw blurRad="38100" dist="38100" dir="2700000" algn="tl">
                  <a:srgbClr val="000000">
                    <a:alpha val="43137"/>
                  </a:srgbClr>
                </a:outerShdw>
              </a:effectLst>
            </a:endParaRPr>
          </a:p>
        </p:txBody>
      </p:sp>
      <p:sp>
        <p:nvSpPr>
          <p:cNvPr id="11" name="Flecha: a la derecha 10">
            <a:extLst>
              <a:ext uri="{FF2B5EF4-FFF2-40B4-BE49-F238E27FC236}">
                <a16:creationId xmlns:a16="http://schemas.microsoft.com/office/drawing/2014/main" id="{484496CC-F77D-AE0B-F672-B881E715AF38}"/>
              </a:ext>
            </a:extLst>
          </p:cNvPr>
          <p:cNvSpPr/>
          <p:nvPr/>
        </p:nvSpPr>
        <p:spPr>
          <a:xfrm>
            <a:off x="343251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2" name="Rectángulo: esquinas superiores cortadas 11">
            <a:extLst>
              <a:ext uri="{FF2B5EF4-FFF2-40B4-BE49-F238E27FC236}">
                <a16:creationId xmlns:a16="http://schemas.microsoft.com/office/drawing/2014/main" id="{82BB9938-F676-9D37-99C8-2019D5282BC2}"/>
              </a:ext>
            </a:extLst>
          </p:cNvPr>
          <p:cNvSpPr/>
          <p:nvPr/>
        </p:nvSpPr>
        <p:spPr>
          <a:xfrm>
            <a:off x="5248687" y="1970016"/>
            <a:ext cx="1714500" cy="769441"/>
          </a:xfrm>
          <a:prstGeom prst="snip2SameRect">
            <a:avLst/>
          </a:prstGeom>
          <a:solidFill>
            <a:schemeClr val="accent5">
              <a:lumMod val="75000"/>
            </a:schemeClr>
          </a:solidFill>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b="1" dirty="0">
                <a:solidFill>
                  <a:schemeClr val="accent3">
                    <a:lumMod val="75000"/>
                  </a:schemeClr>
                </a:solidFill>
                <a:effectLst>
                  <a:outerShdw blurRad="38100" dist="38100" dir="2700000" algn="tl">
                    <a:srgbClr val="000000">
                      <a:alpha val="43137"/>
                    </a:srgbClr>
                  </a:outerShdw>
                </a:effectLst>
              </a:rPr>
              <a:t>De</a:t>
            </a:r>
            <a:r>
              <a:rPr lang="ro-RO" b="1" dirty="0" err="1">
                <a:solidFill>
                  <a:schemeClr val="accent3">
                    <a:lumMod val="75000"/>
                  </a:schemeClr>
                </a:solidFill>
                <a:effectLst>
                  <a:outerShdw blurRad="38100" dist="38100" dir="2700000" algn="tl">
                    <a:srgbClr val="000000">
                      <a:alpha val="43137"/>
                    </a:srgbClr>
                  </a:outerShdw>
                </a:effectLst>
              </a:rPr>
              <a:t>șert</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13" name="Flecha: a la derecha 12">
            <a:extLst>
              <a:ext uri="{FF2B5EF4-FFF2-40B4-BE49-F238E27FC236}">
                <a16:creationId xmlns:a16="http://schemas.microsoft.com/office/drawing/2014/main" id="{44E8B7DC-7D35-3A9F-1B55-B8BD7054AA74}"/>
              </a:ext>
            </a:extLst>
          </p:cNvPr>
          <p:cNvSpPr/>
          <p:nvPr/>
        </p:nvSpPr>
        <p:spPr>
          <a:xfrm>
            <a:off x="5041691"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4" name="Rectángulo: una sola esquina cortada 13">
            <a:extLst>
              <a:ext uri="{FF2B5EF4-FFF2-40B4-BE49-F238E27FC236}">
                <a16:creationId xmlns:a16="http://schemas.microsoft.com/office/drawing/2014/main" id="{AF2719C2-50C9-1955-6D0E-B98010E33125}"/>
              </a:ext>
            </a:extLst>
          </p:cNvPr>
          <p:cNvSpPr/>
          <p:nvPr/>
        </p:nvSpPr>
        <p:spPr>
          <a:xfrm flipH="1">
            <a:off x="8814900"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ro-RO" b="1" dirty="0">
                <a:effectLst>
                  <a:outerShdw blurRad="38100" dist="38100" dir="2700000" algn="tl">
                    <a:srgbClr val="000000">
                      <a:alpha val="43137"/>
                    </a:srgbClr>
                  </a:outerShdw>
                </a:effectLst>
              </a:rPr>
              <a:t>Circumcizie și Paște</a:t>
            </a:r>
            <a:endParaRPr lang="es-ES" b="1" dirty="0">
              <a:effectLst>
                <a:outerShdw blurRad="38100" dist="38100" dir="2700000" algn="tl">
                  <a:srgbClr val="000000">
                    <a:alpha val="43137"/>
                  </a:srgbClr>
                </a:outerShdw>
              </a:effectLst>
            </a:endParaRPr>
          </a:p>
        </p:txBody>
      </p:sp>
      <p:sp>
        <p:nvSpPr>
          <p:cNvPr id="15" name="Flecha: a la derecha 14">
            <a:extLst>
              <a:ext uri="{FF2B5EF4-FFF2-40B4-BE49-F238E27FC236}">
                <a16:creationId xmlns:a16="http://schemas.microsoft.com/office/drawing/2014/main" id="{FD3570E2-3568-FF34-B217-E3BB7C91D21F}"/>
              </a:ext>
            </a:extLst>
          </p:cNvPr>
          <p:cNvSpPr/>
          <p:nvPr/>
        </p:nvSpPr>
        <p:spPr>
          <a:xfrm>
            <a:off x="10555421"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6" name="Rectángulo: una sola esquina cortada 15">
            <a:extLst>
              <a:ext uri="{FF2B5EF4-FFF2-40B4-BE49-F238E27FC236}">
                <a16:creationId xmlns:a16="http://schemas.microsoft.com/office/drawing/2014/main" id="{93189789-BED0-E225-3615-2C18CA5E212F}"/>
              </a:ext>
            </a:extLst>
          </p:cNvPr>
          <p:cNvSpPr/>
          <p:nvPr/>
        </p:nvSpPr>
        <p:spPr>
          <a:xfrm flipH="1">
            <a:off x="7205729" y="1970016"/>
            <a:ext cx="1366629"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ro-RO" b="1" dirty="0">
                <a:effectLst>
                  <a:outerShdw blurRad="38100" dist="38100" dir="2700000" algn="tl">
                    <a:srgbClr val="000000">
                      <a:alpha val="43137"/>
                    </a:srgbClr>
                  </a:outerShdw>
                </a:effectLst>
              </a:rPr>
              <a:t>Trecerea Iordanului</a:t>
            </a:r>
            <a:endParaRPr lang="es-ES" b="1" dirty="0">
              <a:effectLst>
                <a:outerShdw blurRad="38100" dist="38100" dir="2700000" algn="tl">
                  <a:srgbClr val="000000">
                    <a:alpha val="43137"/>
                  </a:srgbClr>
                </a:outerShdw>
              </a:effectLst>
            </a:endParaRPr>
          </a:p>
        </p:txBody>
      </p:sp>
      <p:sp>
        <p:nvSpPr>
          <p:cNvPr id="17" name="Flecha: a la derecha 16">
            <a:extLst>
              <a:ext uri="{FF2B5EF4-FFF2-40B4-BE49-F238E27FC236}">
                <a16:creationId xmlns:a16="http://schemas.microsoft.com/office/drawing/2014/main" id="{D6032CD0-8BB3-564D-A991-6DCA0158BF9C}"/>
              </a:ext>
            </a:extLst>
          </p:cNvPr>
          <p:cNvSpPr/>
          <p:nvPr/>
        </p:nvSpPr>
        <p:spPr>
          <a:xfrm>
            <a:off x="8607904"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83976ABD-E952-3F21-9444-678E73E780C4}"/>
              </a:ext>
            </a:extLst>
          </p:cNvPr>
          <p:cNvSpPr/>
          <p:nvPr/>
        </p:nvSpPr>
        <p:spPr>
          <a:xfrm>
            <a:off x="6998733"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5CFC20B7-9E0B-336E-5658-12F5BF1AB983}"/>
              </a:ext>
            </a:extLst>
          </p:cNvPr>
          <p:cNvSpPr txBox="1"/>
          <p:nvPr/>
        </p:nvSpPr>
        <p:spPr>
          <a:xfrm>
            <a:off x="85724" y="1433304"/>
            <a:ext cx="12020551" cy="369332"/>
          </a:xfrm>
          <a:prstGeom prst="rect">
            <a:avLst/>
          </a:prstGeom>
          <a:noFill/>
        </p:spPr>
        <p:txBody>
          <a:bodyPr wrap="square" rtlCol="0">
            <a:spAutoFit/>
          </a:bodyPr>
          <a:lstStyle/>
          <a:p>
            <a:pPr>
              <a:spcBef>
                <a:spcPts val="600"/>
              </a:spcBef>
            </a:pPr>
            <a:r>
              <a:rPr lang="es-ES" b="1" dirty="0"/>
              <a:t>Din Egipt până în Canaan, Israel a urmat un proces „chia</a:t>
            </a:r>
            <a:r>
              <a:rPr lang="ro-RO" b="1" dirty="0" err="1"/>
              <a:t>zma</a:t>
            </a:r>
            <a:r>
              <a:rPr lang="es-ES" b="1" dirty="0"/>
              <a:t>tic”, repetând evenimentele în ordine inversă:</a:t>
            </a:r>
          </a:p>
        </p:txBody>
      </p:sp>
      <p:sp>
        <p:nvSpPr>
          <p:cNvPr id="20" name="CuadroTexto 19">
            <a:extLst>
              <a:ext uri="{FF2B5EF4-FFF2-40B4-BE49-F238E27FC236}">
                <a16:creationId xmlns:a16="http://schemas.microsoft.com/office/drawing/2014/main" id="{2C400E27-3AC2-262C-C0B3-D8418B5F17EE}"/>
              </a:ext>
            </a:extLst>
          </p:cNvPr>
          <p:cNvSpPr txBox="1"/>
          <p:nvPr/>
        </p:nvSpPr>
        <p:spPr>
          <a:xfrm>
            <a:off x="3174931" y="2931477"/>
            <a:ext cx="5842138" cy="1323439"/>
          </a:xfrm>
          <a:prstGeom prst="rect">
            <a:avLst/>
          </a:prstGeom>
          <a:noFill/>
        </p:spPr>
        <p:txBody>
          <a:bodyPr wrap="square" rtlCol="0">
            <a:spAutoFit/>
          </a:bodyPr>
          <a:lstStyle/>
          <a:p>
            <a:pPr>
              <a:spcBef>
                <a:spcPts val="600"/>
              </a:spcBef>
            </a:pPr>
            <a:r>
              <a:rPr lang="es-ES" sz="2000" b="1" dirty="0"/>
              <a:t>Primul Paște a fost un simbol al eliberării din Egipt. Al doilea Paște, celebrat de noua generație, a fost un simbol al luării în stăpânire a Țării Promise.</a:t>
            </a:r>
          </a:p>
        </p:txBody>
      </p:sp>
      <p:pic>
        <p:nvPicPr>
          <p:cNvPr id="4" name="Imagen 3" descr="Pintura de una persona y una chimenea&#10;&#10;El contenido generado por IA puede ser incorrecto.">
            <a:extLst>
              <a:ext uri="{FF2B5EF4-FFF2-40B4-BE49-F238E27FC236}">
                <a16:creationId xmlns:a16="http://schemas.microsoft.com/office/drawing/2014/main" id="{539D161C-2E6B-225E-C711-CE782FFA04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5420" y="2866119"/>
            <a:ext cx="2841767" cy="1864909"/>
          </a:xfrm>
          <a:prstGeom prst="snip2DiagRect">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descr="Un grupo de personas sentadas alrededor de una mesa&#10;&#10;El contenido generado por IA puede ser incorrecto.">
            <a:extLst>
              <a:ext uri="{FF2B5EF4-FFF2-40B4-BE49-F238E27FC236}">
                <a16:creationId xmlns:a16="http://schemas.microsoft.com/office/drawing/2014/main" id="{1E1DAC4D-2733-E7BD-0B12-F2C5AF57F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421" y="4816932"/>
            <a:ext cx="2841766" cy="1864909"/>
          </a:xfrm>
          <a:prstGeom prst="snip2DiagRect">
            <a:avLst>
              <a:gd name="adj1" fmla="val 15456"/>
              <a:gd name="adj2" fmla="val 0"/>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descr="Imagen que contiene persona, interior, frente, hombre&#10;&#10;El contenido generado por IA puede ser incorrecto.">
            <a:extLst>
              <a:ext uri="{FF2B5EF4-FFF2-40B4-BE49-F238E27FC236}">
                <a16:creationId xmlns:a16="http://schemas.microsoft.com/office/drawing/2014/main" id="{2304C80B-0984-2BEC-4B1C-12E0048D2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4813" y="2850243"/>
            <a:ext cx="2841768" cy="3831598"/>
          </a:xfrm>
          <a:prstGeom prst="snip2DiagRect">
            <a:avLst>
              <a:gd name="adj1" fmla="val 17138"/>
              <a:gd name="adj2" fmla="val 18066"/>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A97C63DD-0FB3-9DE2-63A7-4982B192BDD0}"/>
              </a:ext>
            </a:extLst>
          </p:cNvPr>
          <p:cNvSpPr txBox="1"/>
          <p:nvPr/>
        </p:nvSpPr>
        <p:spPr>
          <a:xfrm>
            <a:off x="3175762" y="5359965"/>
            <a:ext cx="5841308" cy="1323439"/>
          </a:xfrm>
          <a:prstGeom prst="rect">
            <a:avLst/>
          </a:prstGeom>
          <a:noFill/>
        </p:spPr>
        <p:txBody>
          <a:bodyPr wrap="square">
            <a:spAutoFit/>
          </a:bodyPr>
          <a:lstStyle/>
          <a:p>
            <a:pPr>
              <a:spcBef>
                <a:spcPts val="600"/>
              </a:spcBef>
            </a:pPr>
            <a:r>
              <a:rPr lang="es-ES" sz="2000" b="1" dirty="0"/>
              <a:t>Acum ele sunt simboluri ale trupului și sângelui Mântuitorului nostru, care ne scoate din Egipt (adică din păcatul nostru) și ne conduce în Țara Făgăduinței (1 Corinteni 11:23-26).</a:t>
            </a:r>
          </a:p>
        </p:txBody>
      </p:sp>
      <p:sp>
        <p:nvSpPr>
          <p:cNvPr id="23" name="CuadroTexto 22">
            <a:extLst>
              <a:ext uri="{FF2B5EF4-FFF2-40B4-BE49-F238E27FC236}">
                <a16:creationId xmlns:a16="http://schemas.microsoft.com/office/drawing/2014/main" id="{C41BB8A5-38EE-EE45-434E-65A62854F2CD}"/>
              </a:ext>
            </a:extLst>
          </p:cNvPr>
          <p:cNvSpPr txBox="1"/>
          <p:nvPr/>
        </p:nvSpPr>
        <p:spPr>
          <a:xfrm>
            <a:off x="3174930" y="4155212"/>
            <a:ext cx="5841308" cy="1323439"/>
          </a:xfrm>
          <a:prstGeom prst="rect">
            <a:avLst/>
          </a:prstGeom>
          <a:noFill/>
        </p:spPr>
        <p:txBody>
          <a:bodyPr wrap="square">
            <a:spAutoFit/>
          </a:bodyPr>
          <a:lstStyle/>
          <a:p>
            <a:pPr>
              <a:spcBef>
                <a:spcPts val="600"/>
              </a:spcBef>
            </a:pPr>
            <a:r>
              <a:rPr lang="es-ES" sz="2000" b="1" dirty="0"/>
              <a:t>Cu puțin timp înainte de răstignirea sa, Isus a dat acestui rit o nouă semnificație, cu simboluri noi: mielul s-a transformat în pâine, iar sângele s-a transformat în vin.</a:t>
            </a:r>
          </a:p>
        </p:txBody>
      </p:sp>
    </p:spTree>
    <p:extLst>
      <p:ext uri="{BB962C8B-B14F-4D97-AF65-F5344CB8AC3E}">
        <p14:creationId xmlns:p14="http://schemas.microsoft.com/office/powerpoint/2010/main" val="31760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strips(downRight)">
                                      <p:cBhvr>
                                        <p:cTn id="87" dur="500"/>
                                        <p:tgtEl>
                                          <p:spTgt spid="4"/>
                                        </p:tgtEl>
                                      </p:cBhvr>
                                    </p:animEffect>
                                  </p:childTnLst>
                                </p:cTn>
                              </p:par>
                              <p:par>
                                <p:cTn id="88" presetID="18" presetClass="entr" presetSubtype="3"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upRight)">
                                      <p:cBhvr>
                                        <p:cTn id="90" dur="500"/>
                                        <p:tgtEl>
                                          <p:spTgt spid="2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32"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plus(out)">
                                      <p:cBhvr>
                                        <p:cTn id="99" dur="750"/>
                                        <p:tgtEl>
                                          <p:spTgt spid="30"/>
                                        </p:tgtEl>
                                      </p:cBhvr>
                                    </p:animEffect>
                                  </p:childTnLst>
                                </p:cTn>
                              </p:par>
                            </p:childTnLst>
                          </p:cTn>
                        </p:par>
                        <p:par>
                          <p:cTn id="100" fill="hold">
                            <p:stCondLst>
                              <p:cond delay="75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196985-9EB5-A80F-895A-8E0D071BAA8E}"/>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02F423DC-18B9-9B1C-7E4E-6E5CA285D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797" y="2678169"/>
            <a:ext cx="8232838" cy="4149351"/>
          </a:xfrm>
          <a:prstGeom prst="rect">
            <a:avLst/>
          </a:prstGeom>
        </p:spPr>
      </p:pic>
      <p:sp>
        <p:nvSpPr>
          <p:cNvPr id="10" name="Rectángulo 9">
            <a:extLst>
              <a:ext uri="{FF2B5EF4-FFF2-40B4-BE49-F238E27FC236}">
                <a16:creationId xmlns:a16="http://schemas.microsoft.com/office/drawing/2014/main" id="{D958DB3D-CEA7-36F0-8A3D-36FD932F82B8}"/>
              </a:ext>
            </a:extLst>
          </p:cNvPr>
          <p:cNvSpPr>
            <a:spLocks/>
          </p:cNvSpPr>
          <p:nvPr/>
        </p:nvSpPr>
        <p:spPr>
          <a:xfrm>
            <a:off x="22797" y="30480"/>
            <a:ext cx="8242998" cy="6804000"/>
          </a:xfrm>
          <a:prstGeom prst="rect">
            <a:avLst/>
          </a:prstGeom>
          <a:noFill/>
          <a:ln w="57150">
            <a:solidFill>
              <a:srgbClr val="A75A2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FFEB0E0-B402-5526-0C6A-52EF0D06EA3A}"/>
              </a:ext>
            </a:extLst>
          </p:cNvPr>
          <p:cNvSpPr txBox="1"/>
          <p:nvPr/>
        </p:nvSpPr>
        <p:spPr>
          <a:xfrm>
            <a:off x="12637" y="106100"/>
            <a:ext cx="8242998" cy="25545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8000" b="1" dirty="0">
                <a:ln/>
                <a:solidFill>
                  <a:srgbClr val="A75A2B"/>
                </a:solidFill>
                <a:effectLst>
                  <a:outerShdw blurRad="38100" dist="38100" dir="2700000" algn="tl">
                    <a:schemeClr val="accent3">
                      <a:lumMod val="60000"/>
                      <a:lumOff val="40000"/>
                    </a:schemeClr>
                  </a:outerShdw>
                </a:effectLst>
              </a:rPr>
              <a:t>ÎNCHINARE ÎNTRE MUNȚI</a:t>
            </a:r>
            <a:endParaRPr lang="es-ES" sz="8000" b="1" dirty="0">
              <a:ln/>
              <a:solidFill>
                <a:srgbClr val="A75A2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92856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252CF4-A5D4-7479-21B1-597A623C55C2}"/>
              </a:ext>
            </a:extLst>
          </p:cNvPr>
          <p:cNvSpPr txBox="1"/>
          <p:nvPr/>
        </p:nvSpPr>
        <p:spPr>
          <a:xfrm>
            <a:off x="0" y="-99390"/>
            <a:ext cx="12192000" cy="769441"/>
          </a:xfrm>
          <a:prstGeom prst="rect">
            <a:avLst/>
          </a:prstGeom>
          <a:noFill/>
        </p:spPr>
        <p:txBody>
          <a:bodyPr wrap="square">
            <a:spAutoFit/>
          </a:bodyPr>
          <a:lstStyle/>
          <a:p>
            <a:pPr algn="ctr"/>
            <a:r>
              <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rPr>
              <a:t>UN ALTAR </a:t>
            </a:r>
            <a:r>
              <a:rPr lang="ro-RO" sz="4400" b="1" spc="300" dirty="0">
                <a:ln w="9525" cmpd="sng">
                  <a:solidFill>
                    <a:schemeClr val="accent1"/>
                  </a:solidFill>
                  <a:prstDash val="solid"/>
                </a:ln>
                <a:solidFill>
                  <a:srgbClr val="70AD47">
                    <a:tint val="1000"/>
                  </a:srgbClr>
                </a:solidFill>
                <a:effectLst>
                  <a:glow rad="38100">
                    <a:schemeClr val="accent1">
                      <a:alpha val="40000"/>
                    </a:schemeClr>
                  </a:glow>
                </a:effectLst>
              </a:rPr>
              <a:t>PENTRU ÎNCHINARE</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B8D62109-D9A0-2348-DE7B-66553A35AF11}"/>
              </a:ext>
            </a:extLst>
          </p:cNvPr>
          <p:cNvSpPr txBox="1"/>
          <p:nvPr/>
        </p:nvSpPr>
        <p:spPr>
          <a:xfrm>
            <a:off x="947737" y="582332"/>
            <a:ext cx="10296525" cy="369332"/>
          </a:xfrm>
          <a:prstGeom prst="rect">
            <a:avLst/>
          </a:prstGeom>
          <a:noFill/>
        </p:spPr>
        <p:txBody>
          <a:bodyPr wrap="square">
            <a:spAutoFit/>
          </a:bodyPr>
          <a:lstStyle/>
          <a:p>
            <a:pPr algn="ctr"/>
            <a:r>
              <a:rPr lang="es-ES" b="1" dirty="0">
                <a:solidFill>
                  <a:srgbClr val="AFE6EF"/>
                </a:solidFill>
                <a:effectLst>
                  <a:outerShdw blurRad="38100" dist="38100" dir="2700000" algn="tl">
                    <a:srgbClr val="000000">
                      <a:alpha val="43137"/>
                    </a:srgbClr>
                  </a:outerShdw>
                </a:effectLst>
                <a:latin typeface="Comic Sans MS" panose="030F0702030302020204" pitchFamily="66" charset="0"/>
              </a:rPr>
              <a:t>“Atunci Iosua a zidit un altar Domnului Dumnezeului lui Israel pe muntele Ebal” </a:t>
            </a:r>
            <a:r>
              <a:rPr lang="es-ES" sz="1400" b="1" dirty="0">
                <a:solidFill>
                  <a:srgbClr val="AFE6EF"/>
                </a:solidFill>
                <a:effectLst>
                  <a:outerShdw blurRad="38100" dist="38100" dir="2700000" algn="tl">
                    <a:srgbClr val="000000">
                      <a:alpha val="43137"/>
                    </a:srgbClr>
                  </a:outerShdw>
                </a:effectLst>
                <a:latin typeface="Comic Sans MS" panose="030F0702030302020204" pitchFamily="66" charset="0"/>
              </a:rPr>
              <a:t>(</a:t>
            </a:r>
            <a:r>
              <a:rPr lang="ro-RO" sz="1400" b="1" dirty="0" err="1">
                <a:solidFill>
                  <a:srgbClr val="AFE6EF"/>
                </a:solidFill>
                <a:effectLst>
                  <a:outerShdw blurRad="38100" dist="38100" dir="2700000" algn="tl">
                    <a:srgbClr val="000000">
                      <a:alpha val="43137"/>
                    </a:srgbClr>
                  </a:outerShdw>
                </a:effectLst>
                <a:latin typeface="Comic Sans MS" panose="030F0702030302020204" pitchFamily="66" charset="0"/>
              </a:rPr>
              <a:t>Iosua</a:t>
            </a:r>
            <a:r>
              <a:rPr lang="ro-RO" sz="1400" b="1" dirty="0">
                <a:solidFill>
                  <a:srgbClr val="AFE6EF"/>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AFE6EF"/>
                </a:solidFill>
                <a:effectLst>
                  <a:outerShdw blurRad="38100" dist="38100" dir="2700000" algn="tl">
                    <a:srgbClr val="000000">
                      <a:alpha val="43137"/>
                    </a:srgbClr>
                  </a:outerShdw>
                </a:effectLst>
                <a:latin typeface="Comic Sans MS" panose="030F0702030302020204" pitchFamily="66" charset="0"/>
              </a:rPr>
              <a:t>8:30)</a:t>
            </a:r>
          </a:p>
        </p:txBody>
      </p:sp>
      <p:sp>
        <p:nvSpPr>
          <p:cNvPr id="6" name="CuadroTexto 5">
            <a:extLst>
              <a:ext uri="{FF2B5EF4-FFF2-40B4-BE49-F238E27FC236}">
                <a16:creationId xmlns:a16="http://schemas.microsoft.com/office/drawing/2014/main" id="{1CDC61FA-5785-045F-68D1-3F663A80C605}"/>
              </a:ext>
            </a:extLst>
          </p:cNvPr>
          <p:cNvSpPr txBox="1"/>
          <p:nvPr/>
        </p:nvSpPr>
        <p:spPr>
          <a:xfrm>
            <a:off x="4423328" y="1074254"/>
            <a:ext cx="7568647" cy="1015663"/>
          </a:xfrm>
          <a:prstGeom prst="rect">
            <a:avLst/>
          </a:prstGeom>
          <a:noFill/>
        </p:spPr>
        <p:txBody>
          <a:bodyPr wrap="square" rtlCol="0">
            <a:spAutoFit/>
          </a:bodyPr>
          <a:lstStyle/>
          <a:p>
            <a:pPr>
              <a:spcBef>
                <a:spcPts val="600"/>
              </a:spcBef>
            </a:pPr>
            <a:r>
              <a:rPr lang="es-ES" sz="2000" b="1" dirty="0"/>
              <a:t>Moise poruncise ca, la intrarea în Canaan, să se construiască un altar pe muntele Ebal și ca Dumnezeu să fie lăudat (Deut</a:t>
            </a:r>
            <a:r>
              <a:rPr lang="ro-RO" sz="2000" b="1" dirty="0"/>
              <a:t>.</a:t>
            </a:r>
            <a:r>
              <a:rPr lang="es-ES" sz="2000" b="1" dirty="0"/>
              <a:t> 27:5-7). De ce pe muntele Ebal și nu pe muntele Garizim?</a:t>
            </a:r>
          </a:p>
        </p:txBody>
      </p:sp>
      <p:pic>
        <p:nvPicPr>
          <p:cNvPr id="4" name="Imagen 3" descr="Un dibujo de una persona&#10;&#10;El contenido generado por IA puede ser incorrecto.">
            <a:extLst>
              <a:ext uri="{FF2B5EF4-FFF2-40B4-BE49-F238E27FC236}">
                <a16:creationId xmlns:a16="http://schemas.microsoft.com/office/drawing/2014/main" id="{22BDE07E-8FDD-BAD1-5482-A018566FF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453" y="1203463"/>
            <a:ext cx="4223302" cy="422330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76CF066F-70F3-BA02-747B-30B725D26184}"/>
              </a:ext>
            </a:extLst>
          </p:cNvPr>
          <p:cNvSpPr txBox="1"/>
          <p:nvPr/>
        </p:nvSpPr>
        <p:spPr>
          <a:xfrm>
            <a:off x="126723" y="5529479"/>
            <a:ext cx="8023363" cy="1323439"/>
          </a:xfrm>
          <a:prstGeom prst="rect">
            <a:avLst/>
          </a:prstGeom>
          <a:noFill/>
        </p:spPr>
        <p:txBody>
          <a:bodyPr wrap="square">
            <a:spAutoFit/>
          </a:bodyPr>
          <a:lstStyle/>
          <a:p>
            <a:pPr>
              <a:spcBef>
                <a:spcPts val="600"/>
              </a:spcBef>
            </a:pPr>
            <a:r>
              <a:rPr lang="es-ES" sz="2000" b="1" dirty="0"/>
              <a:t>În mijlocul cuceririi, Israelul a căutat un moment pentru a se dedica din nou lui Dumnezeu. Aceasta este o invitație pentru noi de a-i </a:t>
            </a:r>
            <a:r>
              <a:rPr lang="ro-RO" sz="2000" b="1" dirty="0"/>
              <a:t>urma</a:t>
            </a:r>
            <a:r>
              <a:rPr lang="es-ES" sz="2000" b="1" dirty="0"/>
              <a:t> exemplul, consacrându-ne lui Dumnezeu, nu doar individual, ci și ca popor ales al lui Dumnezeu.</a:t>
            </a:r>
          </a:p>
        </p:txBody>
      </p:sp>
      <p:sp>
        <p:nvSpPr>
          <p:cNvPr id="10" name="CuadroTexto 9">
            <a:extLst>
              <a:ext uri="{FF2B5EF4-FFF2-40B4-BE49-F238E27FC236}">
                <a16:creationId xmlns:a16="http://schemas.microsoft.com/office/drawing/2014/main" id="{FD27FA92-4CC6-2AB7-6B23-A7F499E49C26}"/>
              </a:ext>
            </a:extLst>
          </p:cNvPr>
          <p:cNvSpPr txBox="1"/>
          <p:nvPr/>
        </p:nvSpPr>
        <p:spPr>
          <a:xfrm>
            <a:off x="4423328" y="3326258"/>
            <a:ext cx="3726759" cy="1938992"/>
          </a:xfrm>
          <a:prstGeom prst="rect">
            <a:avLst/>
          </a:prstGeom>
          <a:noFill/>
        </p:spPr>
        <p:txBody>
          <a:bodyPr wrap="square">
            <a:spAutoFit/>
          </a:bodyPr>
          <a:lstStyle/>
          <a:p>
            <a:pPr>
              <a:spcBef>
                <a:spcPts val="600"/>
              </a:spcBef>
            </a:pPr>
            <a:r>
              <a:rPr lang="es-ES" sz="2000" b="1" dirty="0"/>
              <a:t>Isus a devenit blestem pentru noi, ca noi să putem primi binecuvântarea (Galateni 3:13-14). Acest altar este, pentru noi, o imagine clară a jertfei lui Isus pentru noi.</a:t>
            </a:r>
          </a:p>
        </p:txBody>
      </p:sp>
      <p:pic>
        <p:nvPicPr>
          <p:cNvPr id="12" name="Imagen 11" descr="Un grupo de personas sentadas en una roca&#10;&#10;El contenido generado por IA puede ser incorrecto.">
            <a:extLst>
              <a:ext uri="{FF2B5EF4-FFF2-40B4-BE49-F238E27FC236}">
                <a16:creationId xmlns:a16="http://schemas.microsoft.com/office/drawing/2014/main" id="{2A1715F1-4AD0-BD9E-23E8-D0B577314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298552" y="3499790"/>
            <a:ext cx="3683484" cy="3146627"/>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487604D-5DAD-F234-7033-4C9DDBD60498}"/>
              </a:ext>
            </a:extLst>
          </p:cNvPr>
          <p:cNvSpPr txBox="1"/>
          <p:nvPr/>
        </p:nvSpPr>
        <p:spPr>
          <a:xfrm>
            <a:off x="4423328" y="2046368"/>
            <a:ext cx="7768672" cy="1323439"/>
          </a:xfrm>
          <a:prstGeom prst="rect">
            <a:avLst/>
          </a:prstGeom>
          <a:noFill/>
        </p:spPr>
        <p:txBody>
          <a:bodyPr wrap="square">
            <a:spAutoFit/>
          </a:bodyPr>
          <a:lstStyle/>
          <a:p>
            <a:pPr>
              <a:spcBef>
                <a:spcPts val="600"/>
              </a:spcBef>
            </a:pPr>
            <a:r>
              <a:rPr lang="es-ES" sz="2000" b="1" dirty="0"/>
              <a:t>Atât altarul, cât și legile care urmau să fie scrise pe un monument și citite înaintea poporului erau legate de binecuvântări și blesteme (Deuteronom 27:12-13). Binecuvântarea era rostită pe Muntele Garizim, iar blestemul pe Muntele Ebal.</a:t>
            </a:r>
          </a:p>
        </p:txBody>
      </p:sp>
    </p:spTree>
    <p:extLst>
      <p:ext uri="{BB962C8B-B14F-4D97-AF65-F5344CB8AC3E}">
        <p14:creationId xmlns:p14="http://schemas.microsoft.com/office/powerpoint/2010/main" val="9597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D08E7F-4B2D-0DD2-6870-64DCE120DE40}"/>
              </a:ext>
            </a:extLst>
          </p:cNvPr>
          <p:cNvSpPr txBox="1"/>
          <p:nvPr/>
        </p:nvSpPr>
        <p:spPr>
          <a:xfrm>
            <a:off x="1" y="-69573"/>
            <a:ext cx="7040084"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ro-RO" sz="44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rPr>
              <a:t>REAMINTIREA LEGII</a:t>
            </a:r>
            <a:endParaRPr lang="es-ES" sz="44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endParaRPr>
          </a:p>
        </p:txBody>
      </p:sp>
      <p:sp>
        <p:nvSpPr>
          <p:cNvPr id="4" name="CuadroTexto 3">
            <a:extLst>
              <a:ext uri="{FF2B5EF4-FFF2-40B4-BE49-F238E27FC236}">
                <a16:creationId xmlns:a16="http://schemas.microsoft.com/office/drawing/2014/main" id="{70C87B41-BC57-83D7-55DC-E9A618044232}"/>
              </a:ext>
            </a:extLst>
          </p:cNvPr>
          <p:cNvSpPr txBox="1"/>
          <p:nvPr/>
        </p:nvSpPr>
        <p:spPr>
          <a:xfrm>
            <a:off x="108504" y="653422"/>
            <a:ext cx="693158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55143"/>
                </a:solidFill>
                <a:latin typeface="Comic Sans MS" panose="030F0702030302020204" pitchFamily="66" charset="0"/>
              </a:rPr>
              <a:t>“</a:t>
            </a:r>
            <a:r>
              <a:rPr lang="it-IT" b="1" dirty="0">
                <a:solidFill>
                  <a:srgbClr val="855143"/>
                </a:solidFill>
                <a:latin typeface="Comic Sans MS" panose="030F0702030302020204" pitchFamily="66" charset="0"/>
              </a:rPr>
              <a:t>Și acolo Iosua a scris pe pietre o copie a Legii pe care o scrisese Moise înaintea copiilor lui Israel.</a:t>
            </a:r>
            <a:r>
              <a:rPr lang="es-ES" b="1" dirty="0">
                <a:solidFill>
                  <a:srgbClr val="855143"/>
                </a:solidFill>
                <a:latin typeface="Comic Sans MS" panose="030F0702030302020204" pitchFamily="66" charset="0"/>
              </a:rPr>
              <a:t>” </a:t>
            </a:r>
            <a:r>
              <a:rPr lang="es-ES" sz="1400" b="1" dirty="0">
                <a:solidFill>
                  <a:srgbClr val="855143"/>
                </a:solidFill>
                <a:latin typeface="Comic Sans MS" panose="030F0702030302020204" pitchFamily="66" charset="0"/>
              </a:rPr>
              <a:t>(</a:t>
            </a:r>
            <a:r>
              <a:rPr lang="ro-RO" sz="1400" b="1" dirty="0" err="1">
                <a:solidFill>
                  <a:srgbClr val="855143"/>
                </a:solidFill>
                <a:latin typeface="Comic Sans MS" panose="030F0702030302020204" pitchFamily="66" charset="0"/>
              </a:rPr>
              <a:t>Iosua</a:t>
            </a:r>
            <a:r>
              <a:rPr lang="es-ES" sz="1400" b="1" dirty="0">
                <a:solidFill>
                  <a:srgbClr val="855143"/>
                </a:solidFill>
                <a:latin typeface="Comic Sans MS" panose="030F0702030302020204" pitchFamily="66" charset="0"/>
              </a:rPr>
              <a:t> 8:32)</a:t>
            </a:r>
          </a:p>
        </p:txBody>
      </p:sp>
      <p:sp>
        <p:nvSpPr>
          <p:cNvPr id="5" name="CuadroTexto 4">
            <a:extLst>
              <a:ext uri="{FF2B5EF4-FFF2-40B4-BE49-F238E27FC236}">
                <a16:creationId xmlns:a16="http://schemas.microsoft.com/office/drawing/2014/main" id="{14FFE9F3-C763-20C3-74DD-8A297B84FD6C}"/>
              </a:ext>
            </a:extLst>
          </p:cNvPr>
          <p:cNvSpPr txBox="1"/>
          <p:nvPr/>
        </p:nvSpPr>
        <p:spPr>
          <a:xfrm>
            <a:off x="197955" y="1486597"/>
            <a:ext cx="6742737" cy="1631216"/>
          </a:xfrm>
          <a:prstGeom prst="rect">
            <a:avLst/>
          </a:prstGeom>
          <a:noFill/>
        </p:spPr>
        <p:txBody>
          <a:bodyPr wrap="square" rtlCol="0">
            <a:spAutoFit/>
          </a:bodyPr>
          <a:lstStyle/>
          <a:p>
            <a:pPr>
              <a:spcBef>
                <a:spcPts val="600"/>
              </a:spcBef>
            </a:pPr>
            <a:r>
              <a:rPr lang="es-ES" sz="2000" b="1" dirty="0"/>
              <a:t>După ce a construit altarul pe muntele Ebal, Iosua a așezat niște pietre și le-a tencuit cu var. Apoi a scris pe ele o copie a legii [Deuteronom, care includea Cele Zece Porunci și diverse legi, împreună cu binecuvântări și blesteme] (Iosua 8:32; Deut. 27:2-3).</a:t>
            </a:r>
          </a:p>
        </p:txBody>
      </p:sp>
      <p:pic>
        <p:nvPicPr>
          <p:cNvPr id="7" name="Imagen 6" descr="Imagen en blanco y negro de un grupo de personas de pie&#10;&#10;El contenido generado por IA puede ser incorrecto.">
            <a:extLst>
              <a:ext uri="{FF2B5EF4-FFF2-40B4-BE49-F238E27FC236}">
                <a16:creationId xmlns:a16="http://schemas.microsoft.com/office/drawing/2014/main" id="{B7A01643-1C1A-61E1-8D73-9A37A0B06A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0084" y="157452"/>
            <a:ext cx="5043412" cy="5043412"/>
          </a:xfrm>
          <a:prstGeom prst="round2DiagRect">
            <a:avLst>
              <a:gd name="adj1" fmla="val 9178"/>
              <a:gd name="adj2" fmla="val 0"/>
            </a:avLst>
          </a:prstGeom>
          <a:ln w="38100" cap="sq">
            <a:solidFill>
              <a:srgbClr val="855143"/>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9F256775-F7C8-8EFE-F7E5-E7DD706765E6}"/>
              </a:ext>
            </a:extLst>
          </p:cNvPr>
          <p:cNvSpPr txBox="1"/>
          <p:nvPr/>
        </p:nvSpPr>
        <p:spPr>
          <a:xfrm>
            <a:off x="7040084" y="5377109"/>
            <a:ext cx="5151916" cy="1323439"/>
          </a:xfrm>
          <a:prstGeom prst="rect">
            <a:avLst/>
          </a:prstGeom>
          <a:noFill/>
        </p:spPr>
        <p:txBody>
          <a:bodyPr wrap="square">
            <a:spAutoFit/>
          </a:bodyPr>
          <a:lstStyle/>
          <a:p>
            <a:pPr>
              <a:spcBef>
                <a:spcPts val="600"/>
              </a:spcBef>
            </a:pPr>
            <a:r>
              <a:rPr lang="es-ES" sz="2000" b="1" dirty="0"/>
              <a:t>Pe lângă reînnoirea noastră personală, Sfânta Împărtășanie ne oferă și acel moment special de reînnoire ca popor al lui Dumnezeu.</a:t>
            </a:r>
          </a:p>
        </p:txBody>
      </p:sp>
      <p:sp>
        <p:nvSpPr>
          <p:cNvPr id="11" name="CuadroTexto 10">
            <a:extLst>
              <a:ext uri="{FF2B5EF4-FFF2-40B4-BE49-F238E27FC236}">
                <a16:creationId xmlns:a16="http://schemas.microsoft.com/office/drawing/2014/main" id="{8D53CA52-0BB1-8097-3A5C-29442FF0F579}"/>
              </a:ext>
            </a:extLst>
          </p:cNvPr>
          <p:cNvSpPr txBox="1"/>
          <p:nvPr/>
        </p:nvSpPr>
        <p:spPr>
          <a:xfrm>
            <a:off x="197955" y="4387882"/>
            <a:ext cx="4230481" cy="2246769"/>
          </a:xfrm>
          <a:prstGeom prst="rect">
            <a:avLst/>
          </a:prstGeom>
          <a:noFill/>
        </p:spPr>
        <p:txBody>
          <a:bodyPr wrap="square">
            <a:spAutoFit/>
          </a:bodyPr>
          <a:lstStyle/>
          <a:p>
            <a:pPr>
              <a:spcBef>
                <a:spcPts val="600"/>
              </a:spcBef>
            </a:pPr>
            <a:r>
              <a:rPr lang="es-ES" sz="2000" b="1" dirty="0"/>
              <a:t>Aceasta este o chemare și pentru noi. Ca popor al rămășiței lui Dumnezeu, trebuie să ne reînnoim periodic legământul cu El, amintindu-ne cum ne-a condus până în acest punct și binecuvân</a:t>
            </a:r>
            <a:r>
              <a:rPr lang="ro-RO" sz="2000" b="1" dirty="0"/>
              <a:t>-</a:t>
            </a:r>
            <a:r>
              <a:rPr lang="es-ES" sz="2000" b="1" dirty="0"/>
              <a:t>tările pe care ni le-a revărsat.</a:t>
            </a:r>
          </a:p>
        </p:txBody>
      </p:sp>
      <p:pic>
        <p:nvPicPr>
          <p:cNvPr id="13" name="Imagen 12" descr="Taza de vidrio sobre una mesa&#10;&#10;El contenido generado por IA puede ser incorrecto.">
            <a:extLst>
              <a:ext uri="{FF2B5EF4-FFF2-40B4-BE49-F238E27FC236}">
                <a16:creationId xmlns:a16="http://schemas.microsoft.com/office/drawing/2014/main" id="{A54C68E6-780F-25FA-AB6B-F8A9415A3E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428437" y="4253948"/>
            <a:ext cx="2238375" cy="2327332"/>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10502D75-A8F2-39FD-1294-1FAFB825A128}"/>
              </a:ext>
            </a:extLst>
          </p:cNvPr>
          <p:cNvSpPr txBox="1"/>
          <p:nvPr/>
        </p:nvSpPr>
        <p:spPr>
          <a:xfrm>
            <a:off x="197954" y="3117813"/>
            <a:ext cx="6742738" cy="1323439"/>
          </a:xfrm>
          <a:prstGeom prst="rect">
            <a:avLst/>
          </a:prstGeom>
          <a:noFill/>
        </p:spPr>
        <p:txBody>
          <a:bodyPr wrap="square">
            <a:spAutoFit/>
          </a:bodyPr>
          <a:lstStyle/>
          <a:p>
            <a:pPr>
              <a:spcBef>
                <a:spcPts val="600"/>
              </a:spcBef>
            </a:pPr>
            <a:r>
              <a:rPr lang="es-ES" sz="2000" b="1" dirty="0"/>
              <a:t>În cele din urmă, legea a fost citită înaintea poporului, împărțit în două grupuri – câte unul pe fiecare munte (Iosua 8:33-35). În acest fel, legământul dintre Dumnezeu și poporul Său a fost reînnoit.</a:t>
            </a:r>
          </a:p>
        </p:txBody>
      </p:sp>
    </p:spTree>
    <p:extLst>
      <p:ext uri="{BB962C8B-B14F-4D97-AF65-F5344CB8AC3E}">
        <p14:creationId xmlns:p14="http://schemas.microsoft.com/office/powerpoint/2010/main" val="1609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486</TotalTime>
  <Words>1271</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69</cp:revision>
  <dcterms:created xsi:type="dcterms:W3CDTF">2025-10-14T06:18:54Z</dcterms:created>
  <dcterms:modified xsi:type="dcterms:W3CDTF">2025-11-15T07:09:53Z</dcterms:modified>
</cp:coreProperties>
</file>