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7" r:id="rId3"/>
    <p:sldId id="302" r:id="rId4"/>
    <p:sldId id="257" r:id="rId5"/>
    <p:sldId id="258" r:id="rId6"/>
    <p:sldId id="259" r:id="rId7"/>
    <p:sldId id="260" r:id="rId8"/>
    <p:sldId id="261" r:id="rId9"/>
    <p:sldId id="308" r:id="rId10"/>
    <p:sldId id="310" r:id="rId11"/>
    <p:sldId id="309" r:id="rId12"/>
    <p:sldId id="304" r:id="rId13"/>
    <p:sldId id="30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A996"/>
    <a:srgbClr val="D57124"/>
    <a:srgbClr val="392B81"/>
    <a:srgbClr val="7A6ACD"/>
    <a:srgbClr val="2A721C"/>
    <a:srgbClr val="44B32C"/>
    <a:srgbClr val="8480DC"/>
    <a:srgbClr val="EF7586"/>
    <a:srgbClr val="F292A0"/>
    <a:srgbClr val="D76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F9AEE-37BC-444E-B468-CD8C31E3AE14}"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es-ES"/>
        </a:p>
      </dgm:t>
    </dgm:pt>
    <dgm:pt modelId="{B42EAC0A-7247-4085-BDB4-DD16F1BC7602}">
      <dgm:prSet custT="1"/>
      <dgm:spPr/>
      <dgm:t>
        <a:bodyPr/>
        <a:lstStyle/>
        <a:p>
          <a:r>
            <a:rPr lang="ro-RO" sz="2000" b="1" dirty="0"/>
            <a:t>Credința nu ignoră faptele, ci pur și simplu oferă o perspectivă diferită asupra lor.</a:t>
          </a:r>
          <a:endParaRPr lang="es-ES" sz="2000" dirty="0"/>
        </a:p>
      </dgm:t>
    </dgm:pt>
    <dgm:pt modelId="{A8D1D5AD-E989-40C3-9ECF-BF79486A804D}" type="parTrans" cxnId="{9AE477AA-2369-4546-8F29-BEB594F3B756}">
      <dgm:prSet/>
      <dgm:spPr/>
      <dgm:t>
        <a:bodyPr/>
        <a:lstStyle/>
        <a:p>
          <a:endParaRPr lang="es-ES" sz="2000"/>
        </a:p>
      </dgm:t>
    </dgm:pt>
    <dgm:pt modelId="{E866F929-4680-480D-A20C-082E50BA30EA}" type="sibTrans" cxnId="{9AE477AA-2369-4546-8F29-BEB594F3B756}">
      <dgm:prSet/>
      <dgm:spPr/>
      <dgm:t>
        <a:bodyPr/>
        <a:lstStyle/>
        <a:p>
          <a:endParaRPr lang="es-ES" sz="2000"/>
        </a:p>
      </dgm:t>
    </dgm:pt>
    <dgm:pt modelId="{8D133D11-19CE-4E2D-A6DA-D6CA6F775711}">
      <dgm:prSet custT="1"/>
      <dgm:spPr>
        <a:solidFill>
          <a:srgbClr val="D76FC8">
            <a:alpha val="49804"/>
          </a:srgbClr>
        </a:solidFill>
      </dgm:spPr>
      <dgm:t>
        <a:bodyPr/>
        <a:lstStyle/>
        <a:p>
          <a:r>
            <a:rPr lang="ro-RO" sz="2000" b="1" dirty="0"/>
            <a:t>În loc să ne plângem, suntem chemați să avem încredere și să ne supunem planurilor lui Dumnezeu</a:t>
          </a:r>
          <a:endParaRPr lang="es-ES" sz="2000" dirty="0"/>
        </a:p>
      </dgm:t>
    </dgm:pt>
    <dgm:pt modelId="{3E6F0B9B-D862-4D4A-BBEF-24A10E3AFA57}" type="parTrans" cxnId="{0ABE0282-4CAA-4627-9471-80D9CABE2A72}">
      <dgm:prSet/>
      <dgm:spPr/>
      <dgm:t>
        <a:bodyPr/>
        <a:lstStyle/>
        <a:p>
          <a:endParaRPr lang="es-ES" sz="2000"/>
        </a:p>
      </dgm:t>
    </dgm:pt>
    <dgm:pt modelId="{19027BE8-C027-4895-A063-38F014437F79}" type="sibTrans" cxnId="{0ABE0282-4CAA-4627-9471-80D9CABE2A72}">
      <dgm:prSet/>
      <dgm:spPr/>
      <dgm:t>
        <a:bodyPr/>
        <a:lstStyle/>
        <a:p>
          <a:endParaRPr lang="es-ES" sz="2000"/>
        </a:p>
      </dgm:t>
    </dgm:pt>
    <dgm:pt modelId="{9EC13638-FA55-4568-ADE3-DF49C8C12E98}">
      <dgm:prSet custT="1"/>
      <dgm:spPr/>
      <dgm:t>
        <a:bodyPr/>
        <a:lstStyle/>
        <a:p>
          <a:r>
            <a:rPr lang="ro-RO" sz="2000" b="1" dirty="0"/>
            <a:t>Binecuvântările vin la cei care rămân pe deplin în Domnul.</a:t>
          </a:r>
          <a:endParaRPr lang="es-ES" sz="2000" dirty="0"/>
        </a:p>
      </dgm:t>
    </dgm:pt>
    <dgm:pt modelId="{C4A8F010-9189-469E-BC71-A90E93D73423}" type="parTrans" cxnId="{2A75A0CE-832E-4D2A-AB41-B6EA5F5928CF}">
      <dgm:prSet/>
      <dgm:spPr/>
      <dgm:t>
        <a:bodyPr/>
        <a:lstStyle/>
        <a:p>
          <a:endParaRPr lang="es-ES" sz="2000"/>
        </a:p>
      </dgm:t>
    </dgm:pt>
    <dgm:pt modelId="{23627D6E-52D6-4215-AB58-9742149A65B8}" type="sibTrans" cxnId="{2A75A0CE-832E-4D2A-AB41-B6EA5F5928CF}">
      <dgm:prSet/>
      <dgm:spPr/>
      <dgm:t>
        <a:bodyPr/>
        <a:lstStyle/>
        <a:p>
          <a:endParaRPr lang="es-ES" sz="2000"/>
        </a:p>
      </dgm:t>
    </dgm:pt>
    <dgm:pt modelId="{54E5C911-7AEE-4CE3-BE9E-41AA04F362EF}">
      <dgm:prSet custT="1"/>
      <dgm:spPr>
        <a:solidFill>
          <a:srgbClr val="EF7586">
            <a:alpha val="49804"/>
          </a:srgbClr>
        </a:solidFill>
      </dgm:spPr>
      <dgm:t>
        <a:bodyPr/>
        <a:lstStyle/>
        <a:p>
          <a:r>
            <a:rPr lang="ro-RO" sz="2000" b="1" dirty="0"/>
            <a:t>Viața, în toate dimensiunile ei, trebuie trăită conform planurilor stabilite de Dumnezeu.</a:t>
          </a:r>
          <a:endParaRPr lang="es-ES" sz="2000" dirty="0"/>
        </a:p>
      </dgm:t>
    </dgm:pt>
    <dgm:pt modelId="{FDEC58C4-8C26-4891-A418-1138E42A5ABF}" type="parTrans" cxnId="{0ED4D6F0-5CD7-4843-87F5-A683AE41F9B1}">
      <dgm:prSet/>
      <dgm:spPr/>
      <dgm:t>
        <a:bodyPr/>
        <a:lstStyle/>
        <a:p>
          <a:endParaRPr lang="es-ES" sz="2000"/>
        </a:p>
      </dgm:t>
    </dgm:pt>
    <dgm:pt modelId="{8149A06C-6750-423F-8153-4B244744356D}" type="sibTrans" cxnId="{0ED4D6F0-5CD7-4843-87F5-A683AE41F9B1}">
      <dgm:prSet/>
      <dgm:spPr/>
      <dgm:t>
        <a:bodyPr/>
        <a:lstStyle/>
        <a:p>
          <a:endParaRPr lang="es-ES" sz="2000"/>
        </a:p>
      </dgm:t>
    </dgm:pt>
    <dgm:pt modelId="{5F2506EE-CF30-442F-A24D-AD2774D0161C}">
      <dgm:prSet custT="1"/>
      <dgm:spPr>
        <a:solidFill>
          <a:srgbClr val="8480DC">
            <a:alpha val="49804"/>
          </a:srgbClr>
        </a:solidFill>
      </dgm:spPr>
      <dgm:t>
        <a:bodyPr/>
        <a:lstStyle/>
        <a:p>
          <a:r>
            <a:rPr lang="ro-RO" sz="2000" b="1" dirty="0"/>
            <a:t>Merită să trăim aproape de Dumnezeu. (Psalmul 84:10)</a:t>
          </a:r>
          <a:endParaRPr lang="es-ES" sz="2000" dirty="0"/>
        </a:p>
      </dgm:t>
    </dgm:pt>
    <dgm:pt modelId="{3EBB15CF-A9E0-49F6-8D13-AD702A8EC2F4}" type="parTrans" cxnId="{597D0B54-E95B-4EB7-B765-D5C426D68C04}">
      <dgm:prSet/>
      <dgm:spPr/>
      <dgm:t>
        <a:bodyPr/>
        <a:lstStyle/>
        <a:p>
          <a:endParaRPr lang="es-ES" sz="2000"/>
        </a:p>
      </dgm:t>
    </dgm:pt>
    <dgm:pt modelId="{7CAD042F-EC8C-4064-A309-0904DAE26489}" type="sibTrans" cxnId="{597D0B54-E95B-4EB7-B765-D5C426D68C04}">
      <dgm:prSet/>
      <dgm:spPr/>
      <dgm:t>
        <a:bodyPr/>
        <a:lstStyle/>
        <a:p>
          <a:endParaRPr lang="es-ES" sz="2000"/>
        </a:p>
      </dgm:t>
    </dgm:pt>
    <dgm:pt modelId="{93F130CC-F670-4ED9-8230-0B8E98EE1397}" type="pres">
      <dgm:prSet presAssocID="{9C1F9AEE-37BC-444E-B468-CD8C31E3AE14}" presName="Name0" presStyleCnt="0">
        <dgm:presLayoutVars>
          <dgm:dir/>
          <dgm:resizeHandles val="exact"/>
        </dgm:presLayoutVars>
      </dgm:prSet>
      <dgm:spPr/>
    </dgm:pt>
    <dgm:pt modelId="{62999BC5-195A-46F1-98DE-237FBECB27E7}" type="pres">
      <dgm:prSet presAssocID="{B42EAC0A-7247-4085-BDB4-DD16F1BC7602}" presName="Name5" presStyleLbl="vennNode1" presStyleIdx="0" presStyleCnt="5" custLinFactNeighborX="-43054">
        <dgm:presLayoutVars>
          <dgm:bulletEnabled val="1"/>
        </dgm:presLayoutVars>
      </dgm:prSet>
      <dgm:spPr/>
    </dgm:pt>
    <dgm:pt modelId="{9F40C7C0-2BD7-4841-91D1-06AEE29A46ED}" type="pres">
      <dgm:prSet presAssocID="{E866F929-4680-480D-A20C-082E50BA30EA}" presName="space" presStyleCnt="0"/>
      <dgm:spPr/>
    </dgm:pt>
    <dgm:pt modelId="{CD3EC9D1-B914-4A94-9073-BBD619FDAE34}" type="pres">
      <dgm:prSet presAssocID="{8D133D11-19CE-4E2D-A6DA-D6CA6F775711}" presName="Name5" presStyleLbl="vennNode1" presStyleIdx="1" presStyleCnt="5" custLinFactNeighborX="-18942">
        <dgm:presLayoutVars>
          <dgm:bulletEnabled val="1"/>
        </dgm:presLayoutVars>
      </dgm:prSet>
      <dgm:spPr/>
    </dgm:pt>
    <dgm:pt modelId="{BB8CE188-6095-4321-9538-03F1E95D18BE}" type="pres">
      <dgm:prSet presAssocID="{19027BE8-C027-4895-A063-38F014437F79}" presName="space" presStyleCnt="0"/>
      <dgm:spPr/>
    </dgm:pt>
    <dgm:pt modelId="{B791761E-D005-4276-BFBD-78605CE50BF5}" type="pres">
      <dgm:prSet presAssocID="{9EC13638-FA55-4568-ADE3-DF49C8C12E98}" presName="Name5" presStyleLbl="vennNode1" presStyleIdx="2" presStyleCnt="5">
        <dgm:presLayoutVars>
          <dgm:bulletEnabled val="1"/>
        </dgm:presLayoutVars>
      </dgm:prSet>
      <dgm:spPr/>
    </dgm:pt>
    <dgm:pt modelId="{C286119B-D31A-4F49-AF5C-E78A636C01E0}" type="pres">
      <dgm:prSet presAssocID="{23627D6E-52D6-4215-AB58-9742149A65B8}" presName="space" presStyleCnt="0"/>
      <dgm:spPr/>
    </dgm:pt>
    <dgm:pt modelId="{DDBEDA38-D464-4DF7-BCB0-09E9A2DC813E}" type="pres">
      <dgm:prSet presAssocID="{54E5C911-7AEE-4CE3-BE9E-41AA04F362EF}" presName="Name5" presStyleLbl="vennNode1" presStyleIdx="3" presStyleCnt="5" custLinFactNeighborX="15498">
        <dgm:presLayoutVars>
          <dgm:bulletEnabled val="1"/>
        </dgm:presLayoutVars>
      </dgm:prSet>
      <dgm:spPr/>
    </dgm:pt>
    <dgm:pt modelId="{269287CE-2699-4292-97EB-30278DD6C146}" type="pres">
      <dgm:prSet presAssocID="{8149A06C-6750-423F-8153-4B244744356D}" presName="space" presStyleCnt="0"/>
      <dgm:spPr/>
    </dgm:pt>
    <dgm:pt modelId="{BE48992A-E860-4C40-A1D4-500F6D3DD78C}" type="pres">
      <dgm:prSet presAssocID="{5F2506EE-CF30-442F-A24D-AD2774D0161C}" presName="Name5" presStyleLbl="vennNode1" presStyleIdx="4" presStyleCnt="5" custLinFactNeighborX="48816">
        <dgm:presLayoutVars>
          <dgm:bulletEnabled val="1"/>
        </dgm:presLayoutVars>
      </dgm:prSet>
      <dgm:spPr/>
    </dgm:pt>
  </dgm:ptLst>
  <dgm:cxnLst>
    <dgm:cxn modelId="{3F935428-730C-470D-8BA1-C4CDD79B9F71}" type="presOf" srcId="{9C1F9AEE-37BC-444E-B468-CD8C31E3AE14}" destId="{93F130CC-F670-4ED9-8230-0B8E98EE1397}" srcOrd="0" destOrd="0" presId="urn:microsoft.com/office/officeart/2005/8/layout/venn3"/>
    <dgm:cxn modelId="{69AC3841-C49A-454D-A9BD-774486709FC1}" type="presOf" srcId="{8D133D11-19CE-4E2D-A6DA-D6CA6F775711}" destId="{CD3EC9D1-B914-4A94-9073-BBD619FDAE34}" srcOrd="0" destOrd="0" presId="urn:microsoft.com/office/officeart/2005/8/layout/venn3"/>
    <dgm:cxn modelId="{597D0B54-E95B-4EB7-B765-D5C426D68C04}" srcId="{9C1F9AEE-37BC-444E-B468-CD8C31E3AE14}" destId="{5F2506EE-CF30-442F-A24D-AD2774D0161C}" srcOrd="4" destOrd="0" parTransId="{3EBB15CF-A9E0-49F6-8D13-AD702A8EC2F4}" sibTransId="{7CAD042F-EC8C-4064-A309-0904DAE26489}"/>
    <dgm:cxn modelId="{0ABE0282-4CAA-4627-9471-80D9CABE2A72}" srcId="{9C1F9AEE-37BC-444E-B468-CD8C31E3AE14}" destId="{8D133D11-19CE-4E2D-A6DA-D6CA6F775711}" srcOrd="1" destOrd="0" parTransId="{3E6F0B9B-D862-4D4A-BBEF-24A10E3AFA57}" sibTransId="{19027BE8-C027-4895-A063-38F014437F79}"/>
    <dgm:cxn modelId="{349F679D-96C4-4F05-8634-11E2B15BF270}" type="presOf" srcId="{B42EAC0A-7247-4085-BDB4-DD16F1BC7602}" destId="{62999BC5-195A-46F1-98DE-237FBECB27E7}" srcOrd="0" destOrd="0" presId="urn:microsoft.com/office/officeart/2005/8/layout/venn3"/>
    <dgm:cxn modelId="{9AE477AA-2369-4546-8F29-BEB594F3B756}" srcId="{9C1F9AEE-37BC-444E-B468-CD8C31E3AE14}" destId="{B42EAC0A-7247-4085-BDB4-DD16F1BC7602}" srcOrd="0" destOrd="0" parTransId="{A8D1D5AD-E989-40C3-9ECF-BF79486A804D}" sibTransId="{E866F929-4680-480D-A20C-082E50BA30EA}"/>
    <dgm:cxn modelId="{2A75A0CE-832E-4D2A-AB41-B6EA5F5928CF}" srcId="{9C1F9AEE-37BC-444E-B468-CD8C31E3AE14}" destId="{9EC13638-FA55-4568-ADE3-DF49C8C12E98}" srcOrd="2" destOrd="0" parTransId="{C4A8F010-9189-469E-BC71-A90E93D73423}" sibTransId="{23627D6E-52D6-4215-AB58-9742149A65B8}"/>
    <dgm:cxn modelId="{CE20BAD2-3CD9-4F9D-B6FA-04717AFC5DF6}" type="presOf" srcId="{54E5C911-7AEE-4CE3-BE9E-41AA04F362EF}" destId="{DDBEDA38-D464-4DF7-BCB0-09E9A2DC813E}" srcOrd="0" destOrd="0" presId="urn:microsoft.com/office/officeart/2005/8/layout/venn3"/>
    <dgm:cxn modelId="{A957E8D8-412B-48C7-8E4E-43EC38500764}" type="presOf" srcId="{5F2506EE-CF30-442F-A24D-AD2774D0161C}" destId="{BE48992A-E860-4C40-A1D4-500F6D3DD78C}" srcOrd="0" destOrd="0" presId="urn:microsoft.com/office/officeart/2005/8/layout/venn3"/>
    <dgm:cxn modelId="{713F60E4-0763-4AEC-99BF-DB4FDC80484C}" type="presOf" srcId="{9EC13638-FA55-4568-ADE3-DF49C8C12E98}" destId="{B791761E-D005-4276-BFBD-78605CE50BF5}" srcOrd="0" destOrd="0" presId="urn:microsoft.com/office/officeart/2005/8/layout/venn3"/>
    <dgm:cxn modelId="{0ED4D6F0-5CD7-4843-87F5-A683AE41F9B1}" srcId="{9C1F9AEE-37BC-444E-B468-CD8C31E3AE14}" destId="{54E5C911-7AEE-4CE3-BE9E-41AA04F362EF}" srcOrd="3" destOrd="0" parTransId="{FDEC58C4-8C26-4891-A418-1138E42A5ABF}" sibTransId="{8149A06C-6750-423F-8153-4B244744356D}"/>
    <dgm:cxn modelId="{130CADE2-2654-4B44-8A05-E60A07E81FF1}" type="presParOf" srcId="{93F130CC-F670-4ED9-8230-0B8E98EE1397}" destId="{62999BC5-195A-46F1-98DE-237FBECB27E7}" srcOrd="0" destOrd="0" presId="urn:microsoft.com/office/officeart/2005/8/layout/venn3"/>
    <dgm:cxn modelId="{E8A5BFA3-3EE7-4C67-8CAE-20B43DB5C0A8}" type="presParOf" srcId="{93F130CC-F670-4ED9-8230-0B8E98EE1397}" destId="{9F40C7C0-2BD7-4841-91D1-06AEE29A46ED}" srcOrd="1" destOrd="0" presId="urn:microsoft.com/office/officeart/2005/8/layout/venn3"/>
    <dgm:cxn modelId="{204591EB-C555-4F5C-8194-E4C2BECCF1C1}" type="presParOf" srcId="{93F130CC-F670-4ED9-8230-0B8E98EE1397}" destId="{CD3EC9D1-B914-4A94-9073-BBD619FDAE34}" srcOrd="2" destOrd="0" presId="urn:microsoft.com/office/officeart/2005/8/layout/venn3"/>
    <dgm:cxn modelId="{1568A087-E1C7-45B2-B097-643E87EE1EE0}" type="presParOf" srcId="{93F130CC-F670-4ED9-8230-0B8E98EE1397}" destId="{BB8CE188-6095-4321-9538-03F1E95D18BE}" srcOrd="3" destOrd="0" presId="urn:microsoft.com/office/officeart/2005/8/layout/venn3"/>
    <dgm:cxn modelId="{3F3DBEE8-1B7C-43FA-8EDD-296FB50445EB}" type="presParOf" srcId="{93F130CC-F670-4ED9-8230-0B8E98EE1397}" destId="{B791761E-D005-4276-BFBD-78605CE50BF5}" srcOrd="4" destOrd="0" presId="urn:microsoft.com/office/officeart/2005/8/layout/venn3"/>
    <dgm:cxn modelId="{C486F6F0-C08F-470D-8734-187BFAFD7931}" type="presParOf" srcId="{93F130CC-F670-4ED9-8230-0B8E98EE1397}" destId="{C286119B-D31A-4F49-AF5C-E78A636C01E0}" srcOrd="5" destOrd="0" presId="urn:microsoft.com/office/officeart/2005/8/layout/venn3"/>
    <dgm:cxn modelId="{168AFF7B-E0CA-4DCC-8784-1EB43DC8369F}" type="presParOf" srcId="{93F130CC-F670-4ED9-8230-0B8E98EE1397}" destId="{DDBEDA38-D464-4DF7-BCB0-09E9A2DC813E}" srcOrd="6" destOrd="0" presId="urn:microsoft.com/office/officeart/2005/8/layout/venn3"/>
    <dgm:cxn modelId="{5CC50CD7-1FC0-4540-AEB1-6C3DB8E76B8A}" type="presParOf" srcId="{93F130CC-F670-4ED9-8230-0B8E98EE1397}" destId="{269287CE-2699-4292-97EB-30278DD6C146}" srcOrd="7" destOrd="0" presId="urn:microsoft.com/office/officeart/2005/8/layout/venn3"/>
    <dgm:cxn modelId="{5BE7A2D4-6832-4909-9C3B-AF679F5061D6}" type="presParOf" srcId="{93F130CC-F670-4ED9-8230-0B8E98EE1397}" destId="{BE48992A-E860-4C40-A1D4-500F6D3DD78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9BC5-195A-46F1-98DE-237FBECB27E7}">
      <dsp:nvSpPr>
        <dsp:cNvPr id="0" name=""/>
        <dsp:cNvSpPr/>
      </dsp:nvSpPr>
      <dsp:spPr>
        <a:xfrm>
          <a:off x="50916" y="309"/>
          <a:ext cx="2765226" cy="2765226"/>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Credința nu ignoră faptele, ci pur și simplu oferă o perspectivă diferită asupra lor.</a:t>
          </a:r>
          <a:endParaRPr lang="es-ES" sz="2000" kern="1200" dirty="0"/>
        </a:p>
      </dsp:txBody>
      <dsp:txXfrm>
        <a:off x="455874" y="405267"/>
        <a:ext cx="1955310" cy="1955310"/>
      </dsp:txXfrm>
    </dsp:sp>
    <dsp:sp modelId="{CD3EC9D1-B914-4A94-9073-BBD619FDAE34}">
      <dsp:nvSpPr>
        <dsp:cNvPr id="0" name=""/>
        <dsp:cNvSpPr/>
      </dsp:nvSpPr>
      <dsp:spPr>
        <a:xfrm>
          <a:off x="2396447" y="309"/>
          <a:ext cx="2765226" cy="2765226"/>
        </a:xfrm>
        <a:prstGeom prst="ellipse">
          <a:avLst/>
        </a:prstGeom>
        <a:solidFill>
          <a:srgbClr val="D76FC8">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În loc să ne plângem, suntem chemați să avem încredere și să ne supunem planurilor lui Dumnezeu</a:t>
          </a:r>
          <a:endParaRPr lang="es-ES" sz="2000" kern="1200" dirty="0"/>
        </a:p>
      </dsp:txBody>
      <dsp:txXfrm>
        <a:off x="2801405" y="405267"/>
        <a:ext cx="1955310" cy="1955310"/>
      </dsp:txXfrm>
    </dsp:sp>
    <dsp:sp modelId="{B791761E-D005-4276-BFBD-78605CE50BF5}">
      <dsp:nvSpPr>
        <dsp:cNvPr id="0" name=""/>
        <dsp:cNvSpPr/>
      </dsp:nvSpPr>
      <dsp:spPr>
        <a:xfrm>
          <a:off x="4713385" y="309"/>
          <a:ext cx="2765226" cy="2765226"/>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Binecuvântările vin la cei care rămân pe deplin în Domnul.</a:t>
          </a:r>
          <a:endParaRPr lang="es-ES" sz="2000" kern="1200" dirty="0"/>
        </a:p>
      </dsp:txBody>
      <dsp:txXfrm>
        <a:off x="5118343" y="405267"/>
        <a:ext cx="1955310" cy="1955310"/>
      </dsp:txXfrm>
    </dsp:sp>
    <dsp:sp modelId="{DDBEDA38-D464-4DF7-BCB0-09E9A2DC813E}">
      <dsp:nvSpPr>
        <dsp:cNvPr id="0" name=""/>
        <dsp:cNvSpPr/>
      </dsp:nvSpPr>
      <dsp:spPr>
        <a:xfrm>
          <a:off x="7011277" y="309"/>
          <a:ext cx="2765226" cy="2765226"/>
        </a:xfrm>
        <a:prstGeom prst="ellipse">
          <a:avLst/>
        </a:prstGeom>
        <a:solidFill>
          <a:srgbClr val="EF7586">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Viața, în toate dimensiunile ei, trebuie trăită conform planurilor stabilite de Dumnezeu.</a:t>
          </a:r>
          <a:endParaRPr lang="es-ES" sz="2000" kern="1200" dirty="0"/>
        </a:p>
      </dsp:txBody>
      <dsp:txXfrm>
        <a:off x="7416235" y="405267"/>
        <a:ext cx="1955310" cy="1955310"/>
      </dsp:txXfrm>
    </dsp:sp>
    <dsp:sp modelId="{BE48992A-E860-4C40-A1D4-500F6D3DD78C}">
      <dsp:nvSpPr>
        <dsp:cNvPr id="0" name=""/>
        <dsp:cNvSpPr/>
      </dsp:nvSpPr>
      <dsp:spPr>
        <a:xfrm>
          <a:off x="9407722" y="309"/>
          <a:ext cx="2765226" cy="2765226"/>
        </a:xfrm>
        <a:prstGeom prst="ellipse">
          <a:avLst/>
        </a:prstGeom>
        <a:solidFill>
          <a:srgbClr val="8480DC">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Merită să trăim aproape de Dumnezeu. (Psalmul 84:10)</a:t>
          </a:r>
          <a:endParaRPr lang="es-ES" sz="2000" kern="1200" dirty="0"/>
        </a:p>
      </dsp:txBody>
      <dsp:txXfrm>
        <a:off x="9812680" y="405267"/>
        <a:ext cx="1955310" cy="195531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29DCB-8C0A-602E-8A4C-84B8976475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B704CBA-44CD-C483-9257-ACFD24BE4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FBB7B99-A63A-F23A-9D8E-AEFE855B0622}"/>
              </a:ext>
            </a:extLst>
          </p:cNvPr>
          <p:cNvSpPr>
            <a:spLocks noGrp="1"/>
          </p:cNvSpPr>
          <p:nvPr>
            <p:ph type="dt" sz="half" idx="10"/>
          </p:nvPr>
        </p:nvSpPr>
        <p:spPr/>
        <p:txBody>
          <a:bodyPr/>
          <a:lstStyle/>
          <a:p>
            <a:fld id="{CC60154C-58D9-4BF7-8014-84EA1728402A}" type="datetimeFigureOut">
              <a:rPr lang="es-ES" smtClean="0"/>
              <a:t>15/11/2025</a:t>
            </a:fld>
            <a:endParaRPr lang="es-ES"/>
          </a:p>
        </p:txBody>
      </p:sp>
      <p:sp>
        <p:nvSpPr>
          <p:cNvPr id="5" name="Marcador de pie de página 4">
            <a:extLst>
              <a:ext uri="{FF2B5EF4-FFF2-40B4-BE49-F238E27FC236}">
                <a16:creationId xmlns:a16="http://schemas.microsoft.com/office/drawing/2014/main" id="{21941EBE-4CA5-2F6A-EF2A-E713A783C3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5DFC2-C9F5-84C0-1E2A-2C840ED21A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6103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7895B-639D-65A8-992C-3BC106D41D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52F44F-A719-51A6-D624-9F407C52FB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ACB55F-34C5-A556-74A9-F175F1E32BB1}"/>
              </a:ext>
            </a:extLst>
          </p:cNvPr>
          <p:cNvSpPr>
            <a:spLocks noGrp="1"/>
          </p:cNvSpPr>
          <p:nvPr>
            <p:ph type="dt" sz="half" idx="10"/>
          </p:nvPr>
        </p:nvSpPr>
        <p:spPr/>
        <p:txBody>
          <a:bodyPr/>
          <a:lstStyle/>
          <a:p>
            <a:fld id="{CC60154C-58D9-4BF7-8014-84EA1728402A}" type="datetimeFigureOut">
              <a:rPr lang="es-ES" smtClean="0"/>
              <a:t>15/11/2025</a:t>
            </a:fld>
            <a:endParaRPr lang="es-ES"/>
          </a:p>
        </p:txBody>
      </p:sp>
      <p:sp>
        <p:nvSpPr>
          <p:cNvPr id="5" name="Marcador de pie de página 4">
            <a:extLst>
              <a:ext uri="{FF2B5EF4-FFF2-40B4-BE49-F238E27FC236}">
                <a16:creationId xmlns:a16="http://schemas.microsoft.com/office/drawing/2014/main" id="{6BD45B39-38D2-8291-230E-B59260A155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B4BAF4-BECF-E73D-C5C8-F277B4FE33F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391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586EEE8-771F-FAAD-A9E6-1DE5C51B18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06F950-710F-6949-24A5-F2DE6F35D95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1208CE-A019-DCE6-D3AC-985CDD10C858}"/>
              </a:ext>
            </a:extLst>
          </p:cNvPr>
          <p:cNvSpPr>
            <a:spLocks noGrp="1"/>
          </p:cNvSpPr>
          <p:nvPr>
            <p:ph type="dt" sz="half" idx="10"/>
          </p:nvPr>
        </p:nvSpPr>
        <p:spPr/>
        <p:txBody>
          <a:bodyPr/>
          <a:lstStyle/>
          <a:p>
            <a:fld id="{CC60154C-58D9-4BF7-8014-84EA1728402A}" type="datetimeFigureOut">
              <a:rPr lang="es-ES" smtClean="0"/>
              <a:t>15/11/2025</a:t>
            </a:fld>
            <a:endParaRPr lang="es-ES"/>
          </a:p>
        </p:txBody>
      </p:sp>
      <p:sp>
        <p:nvSpPr>
          <p:cNvPr id="5" name="Marcador de pie de página 4">
            <a:extLst>
              <a:ext uri="{FF2B5EF4-FFF2-40B4-BE49-F238E27FC236}">
                <a16:creationId xmlns:a16="http://schemas.microsoft.com/office/drawing/2014/main" id="{3017D6D0-84BB-896B-4BE7-123EC9D3B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7A172E-D315-0255-AD1E-BD5B94F20F5A}"/>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9489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15/11/2025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4938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15/11/2025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36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15/11/2025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794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15/11/2025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88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15/11/2025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881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15/11/2025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114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15/11/2025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037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15/11/2025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359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C3652-3658-35BB-4163-C0B0634C3F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EE9CDF-518A-A581-3D1B-4F9D26977B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03CF7A-78DA-FD29-A93F-983C925FA35F}"/>
              </a:ext>
            </a:extLst>
          </p:cNvPr>
          <p:cNvSpPr>
            <a:spLocks noGrp="1"/>
          </p:cNvSpPr>
          <p:nvPr>
            <p:ph type="dt" sz="half" idx="10"/>
          </p:nvPr>
        </p:nvSpPr>
        <p:spPr/>
        <p:txBody>
          <a:bodyPr/>
          <a:lstStyle/>
          <a:p>
            <a:fld id="{CC60154C-58D9-4BF7-8014-84EA1728402A}" type="datetimeFigureOut">
              <a:rPr lang="es-ES" smtClean="0"/>
              <a:t>15/11/2025</a:t>
            </a:fld>
            <a:endParaRPr lang="es-ES"/>
          </a:p>
        </p:txBody>
      </p:sp>
      <p:sp>
        <p:nvSpPr>
          <p:cNvPr id="5" name="Marcador de pie de página 4">
            <a:extLst>
              <a:ext uri="{FF2B5EF4-FFF2-40B4-BE49-F238E27FC236}">
                <a16:creationId xmlns:a16="http://schemas.microsoft.com/office/drawing/2014/main" id="{7B064E62-1380-2EE0-DD46-F295F95A40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A32CA-39C4-CFA4-625E-CFA8291EAB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1062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15/11/2025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22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15/11/2025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150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15/11/2025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695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752A2-E086-7580-E577-E5F916FD37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2D25A-BA8A-FBC0-CEB2-41D97734B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F761E2-BE25-B408-7ECC-DB9682455E62}"/>
              </a:ext>
            </a:extLst>
          </p:cNvPr>
          <p:cNvSpPr>
            <a:spLocks noGrp="1"/>
          </p:cNvSpPr>
          <p:nvPr>
            <p:ph type="dt" sz="half" idx="10"/>
          </p:nvPr>
        </p:nvSpPr>
        <p:spPr/>
        <p:txBody>
          <a:bodyPr/>
          <a:lstStyle/>
          <a:p>
            <a:fld id="{CC60154C-58D9-4BF7-8014-84EA1728402A}" type="datetimeFigureOut">
              <a:rPr lang="es-ES" smtClean="0"/>
              <a:t>15/11/2025</a:t>
            </a:fld>
            <a:endParaRPr lang="es-ES"/>
          </a:p>
        </p:txBody>
      </p:sp>
      <p:sp>
        <p:nvSpPr>
          <p:cNvPr id="5" name="Marcador de pie de página 4">
            <a:extLst>
              <a:ext uri="{FF2B5EF4-FFF2-40B4-BE49-F238E27FC236}">
                <a16:creationId xmlns:a16="http://schemas.microsoft.com/office/drawing/2014/main" id="{3499916C-A953-10B6-798F-1D62BDB9B6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53553-F184-FDA9-D084-CD124DD912C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6515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AFC36-518E-3C67-E440-D8102F3CD58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78255E-C3E8-F419-2681-88BC8A1804C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A1DED3-3D16-34D0-A535-BC08D657D8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A83F21-2CA0-29A7-D7C0-F3B96BEB4583}"/>
              </a:ext>
            </a:extLst>
          </p:cNvPr>
          <p:cNvSpPr>
            <a:spLocks noGrp="1"/>
          </p:cNvSpPr>
          <p:nvPr>
            <p:ph type="dt" sz="half" idx="10"/>
          </p:nvPr>
        </p:nvSpPr>
        <p:spPr/>
        <p:txBody>
          <a:bodyPr/>
          <a:lstStyle/>
          <a:p>
            <a:fld id="{CC60154C-58D9-4BF7-8014-84EA1728402A}" type="datetimeFigureOut">
              <a:rPr lang="es-ES" smtClean="0"/>
              <a:t>15/11/2025</a:t>
            </a:fld>
            <a:endParaRPr lang="es-ES"/>
          </a:p>
        </p:txBody>
      </p:sp>
      <p:sp>
        <p:nvSpPr>
          <p:cNvPr id="6" name="Marcador de pie de página 5">
            <a:extLst>
              <a:ext uri="{FF2B5EF4-FFF2-40B4-BE49-F238E27FC236}">
                <a16:creationId xmlns:a16="http://schemas.microsoft.com/office/drawing/2014/main" id="{9C17D5EB-79C5-B2B0-B057-5B179A1A637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93537A7-A0BF-A855-6CBE-D1F033DFCC14}"/>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476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CE614-BAB5-0C48-0324-C6D4F5210BD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8146BA7-484B-D5CD-FB91-77051CBCD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D06AEF-E498-811A-DB63-32AF9CE4A9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3DEEE5-1383-EF55-D5E7-CD2A8552E2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F373FC8-C71F-A199-90BE-1FE8A50E26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3A66E33-BCDD-ACF4-8B12-BCBC276B6D4F}"/>
              </a:ext>
            </a:extLst>
          </p:cNvPr>
          <p:cNvSpPr>
            <a:spLocks noGrp="1"/>
          </p:cNvSpPr>
          <p:nvPr>
            <p:ph type="dt" sz="half" idx="10"/>
          </p:nvPr>
        </p:nvSpPr>
        <p:spPr/>
        <p:txBody>
          <a:bodyPr/>
          <a:lstStyle/>
          <a:p>
            <a:fld id="{CC60154C-58D9-4BF7-8014-84EA1728402A}" type="datetimeFigureOut">
              <a:rPr lang="es-ES" smtClean="0"/>
              <a:t>15/11/2025</a:t>
            </a:fld>
            <a:endParaRPr lang="es-ES"/>
          </a:p>
        </p:txBody>
      </p:sp>
      <p:sp>
        <p:nvSpPr>
          <p:cNvPr id="8" name="Marcador de pie de página 7">
            <a:extLst>
              <a:ext uri="{FF2B5EF4-FFF2-40B4-BE49-F238E27FC236}">
                <a16:creationId xmlns:a16="http://schemas.microsoft.com/office/drawing/2014/main" id="{C8DD50C5-56F1-F7D0-5349-F5B428E59DC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6B13DEC-9C85-023A-810C-E940D5338598}"/>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09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1C766-CA5B-2DD5-C117-7934037912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A2AEE8-6DDC-433E-279B-F302FA9143D4}"/>
              </a:ext>
            </a:extLst>
          </p:cNvPr>
          <p:cNvSpPr>
            <a:spLocks noGrp="1"/>
          </p:cNvSpPr>
          <p:nvPr>
            <p:ph type="dt" sz="half" idx="10"/>
          </p:nvPr>
        </p:nvSpPr>
        <p:spPr/>
        <p:txBody>
          <a:bodyPr/>
          <a:lstStyle/>
          <a:p>
            <a:fld id="{CC60154C-58D9-4BF7-8014-84EA1728402A}" type="datetimeFigureOut">
              <a:rPr lang="es-ES" smtClean="0"/>
              <a:t>15/11/2025</a:t>
            </a:fld>
            <a:endParaRPr lang="es-ES"/>
          </a:p>
        </p:txBody>
      </p:sp>
      <p:sp>
        <p:nvSpPr>
          <p:cNvPr id="4" name="Marcador de pie de página 3">
            <a:extLst>
              <a:ext uri="{FF2B5EF4-FFF2-40B4-BE49-F238E27FC236}">
                <a16:creationId xmlns:a16="http://schemas.microsoft.com/office/drawing/2014/main" id="{F43F6333-D9AF-5D3A-4A8F-63AEAD31939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708CEA-066B-CC00-AE5E-02EDC02ED6D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8733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A0A4F1-ECC6-3189-E0DD-13E422EA720B}"/>
              </a:ext>
            </a:extLst>
          </p:cNvPr>
          <p:cNvSpPr>
            <a:spLocks noGrp="1"/>
          </p:cNvSpPr>
          <p:nvPr>
            <p:ph type="dt" sz="half" idx="10"/>
          </p:nvPr>
        </p:nvSpPr>
        <p:spPr/>
        <p:txBody>
          <a:bodyPr/>
          <a:lstStyle/>
          <a:p>
            <a:fld id="{CC60154C-58D9-4BF7-8014-84EA1728402A}" type="datetimeFigureOut">
              <a:rPr lang="es-ES" smtClean="0"/>
              <a:t>15/11/2025</a:t>
            </a:fld>
            <a:endParaRPr lang="es-ES"/>
          </a:p>
        </p:txBody>
      </p:sp>
      <p:sp>
        <p:nvSpPr>
          <p:cNvPr id="3" name="Marcador de pie de página 2">
            <a:extLst>
              <a:ext uri="{FF2B5EF4-FFF2-40B4-BE49-F238E27FC236}">
                <a16:creationId xmlns:a16="http://schemas.microsoft.com/office/drawing/2014/main" id="{DF522BCF-80C9-1607-6C74-02BB7E7CDF4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0F5A19-B649-A332-08C3-0DC3D008DCB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917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5A992-5139-6F1E-8F9D-2C750C4736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8E3FD2-6545-E395-92CC-3FE980B50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FC07741-66A8-BC30-6EC1-C387B77E0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E68AAE0-853B-6EB0-6EDF-C5EB0F4922F0}"/>
              </a:ext>
            </a:extLst>
          </p:cNvPr>
          <p:cNvSpPr>
            <a:spLocks noGrp="1"/>
          </p:cNvSpPr>
          <p:nvPr>
            <p:ph type="dt" sz="half" idx="10"/>
          </p:nvPr>
        </p:nvSpPr>
        <p:spPr/>
        <p:txBody>
          <a:bodyPr/>
          <a:lstStyle/>
          <a:p>
            <a:fld id="{CC60154C-58D9-4BF7-8014-84EA1728402A}" type="datetimeFigureOut">
              <a:rPr lang="es-ES" smtClean="0"/>
              <a:t>15/11/2025</a:t>
            </a:fld>
            <a:endParaRPr lang="es-ES"/>
          </a:p>
        </p:txBody>
      </p:sp>
      <p:sp>
        <p:nvSpPr>
          <p:cNvPr id="6" name="Marcador de pie de página 5">
            <a:extLst>
              <a:ext uri="{FF2B5EF4-FFF2-40B4-BE49-F238E27FC236}">
                <a16:creationId xmlns:a16="http://schemas.microsoft.com/office/drawing/2014/main" id="{2FA0A2C5-B43C-38E2-DB1B-A5E19B1F59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2470A8-AACC-7067-3A75-957547E0633C}"/>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039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29508-934E-236A-1CA0-1556D67D1E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A1A55A-643F-B60A-9060-04B577903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BDD412-9ECE-7801-34CA-7E986DB7F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472605-C7B5-CFBC-3DEC-784B7D209E06}"/>
              </a:ext>
            </a:extLst>
          </p:cNvPr>
          <p:cNvSpPr>
            <a:spLocks noGrp="1"/>
          </p:cNvSpPr>
          <p:nvPr>
            <p:ph type="dt" sz="half" idx="10"/>
          </p:nvPr>
        </p:nvSpPr>
        <p:spPr/>
        <p:txBody>
          <a:bodyPr/>
          <a:lstStyle/>
          <a:p>
            <a:fld id="{CC60154C-58D9-4BF7-8014-84EA1728402A}" type="datetimeFigureOut">
              <a:rPr lang="es-ES" smtClean="0"/>
              <a:t>15/11/2025</a:t>
            </a:fld>
            <a:endParaRPr lang="es-ES"/>
          </a:p>
        </p:txBody>
      </p:sp>
      <p:sp>
        <p:nvSpPr>
          <p:cNvPr id="6" name="Marcador de pie de página 5">
            <a:extLst>
              <a:ext uri="{FF2B5EF4-FFF2-40B4-BE49-F238E27FC236}">
                <a16:creationId xmlns:a16="http://schemas.microsoft.com/office/drawing/2014/main" id="{6DA7266C-C667-331E-F369-B4C028D313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F6A2A2-C318-90EE-1F89-10E408A7F530}"/>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8440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5E3F6B-B54F-488D-C7A7-6D2C5D051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4EC4C-D9FF-6E5B-5410-BA6E129802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280B33-2ABC-E1DF-2DE3-F80A36367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0154C-58D9-4BF7-8014-84EA1728402A}" type="datetimeFigureOut">
              <a:rPr lang="es-ES" smtClean="0"/>
              <a:t>15/11/2025</a:t>
            </a:fld>
            <a:endParaRPr lang="es-ES"/>
          </a:p>
        </p:txBody>
      </p:sp>
      <p:sp>
        <p:nvSpPr>
          <p:cNvPr id="5" name="Marcador de pie de página 4">
            <a:extLst>
              <a:ext uri="{FF2B5EF4-FFF2-40B4-BE49-F238E27FC236}">
                <a16:creationId xmlns:a16="http://schemas.microsoft.com/office/drawing/2014/main" id="{CDEA3ADF-AE0B-719B-A259-770A65C6E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03ABCEF-1094-DD43-D6CF-FD0D70FFB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CC1D33-B203-40A3-BEAE-A01565C6F66C}" type="slidenum">
              <a:rPr lang="es-ES" smtClean="0"/>
              <a:t>‹Nº›</a:t>
            </a:fld>
            <a:endParaRPr lang="es-ES"/>
          </a:p>
        </p:txBody>
      </p:sp>
    </p:spTree>
    <p:extLst>
      <p:ext uri="{BB962C8B-B14F-4D97-AF65-F5344CB8AC3E}">
        <p14:creationId xmlns:p14="http://schemas.microsoft.com/office/powerpoint/2010/main" val="1864678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15/11/2025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329971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DD90F6-2C90-B1DD-78A1-71DECFCC778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 grupo de personas disfrazadas&#10;&#10;El contenido generado por IA puede ser incorrecto.">
            <a:extLst>
              <a:ext uri="{FF2B5EF4-FFF2-40B4-BE49-F238E27FC236}">
                <a16:creationId xmlns:a16="http://schemas.microsoft.com/office/drawing/2014/main" id="{302160FA-5764-BDA2-0BDC-A98EB56D39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97796" y="2761674"/>
            <a:ext cx="5798831" cy="3793068"/>
          </a:xfrm>
          <a:prstGeom prst="rect">
            <a:avLst/>
          </a:prstGeom>
          <a:ln w="38100" cap="sq">
            <a:solidFill>
              <a:srgbClr val="6886AF"/>
            </a:solidFill>
            <a:prstDash val="solid"/>
            <a:miter lim="800000"/>
          </a:ln>
          <a:effectLst>
            <a:outerShdw blurRad="50800" dist="38100" dir="2700000" algn="tl" rotWithShape="0">
              <a:srgbClr val="000000">
                <a:alpha val="43000"/>
              </a:srgbClr>
            </a:outerShdw>
          </a:effectLst>
        </p:spPr>
      </p:pic>
      <p:pic>
        <p:nvPicPr>
          <p:cNvPr id="3" name="Imagen 2" descr="Imagen que contiene persona, exterior, montaña, hombre&#10;&#10;El contenido generado por IA puede ser incorrecto.">
            <a:extLst>
              <a:ext uri="{FF2B5EF4-FFF2-40B4-BE49-F238E27FC236}">
                <a16:creationId xmlns:a16="http://schemas.microsoft.com/office/drawing/2014/main" id="{15F56F9E-282D-5CD7-CAD0-B9C1593C44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195373" y="244205"/>
            <a:ext cx="5798831" cy="6310537"/>
          </a:xfrm>
          <a:prstGeom prst="rect">
            <a:avLst/>
          </a:prstGeom>
          <a:ln w="38100" cap="sq">
            <a:solidFill>
              <a:srgbClr val="81483D"/>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74D46CA2-5464-8D1C-5063-EA6D6596A3EC}"/>
              </a:ext>
            </a:extLst>
          </p:cNvPr>
          <p:cNvSpPr txBox="1"/>
          <p:nvPr/>
        </p:nvSpPr>
        <p:spPr>
          <a:xfrm>
            <a:off x="197796" y="291831"/>
            <a:ext cx="5798831" cy="2241820"/>
          </a:xfrm>
          <a:prstGeom prst="rect">
            <a:avLst/>
          </a:prstGeom>
          <a:noFill/>
        </p:spPr>
        <p:txBody>
          <a:bodyPr wrap="square" rtlCol="0">
            <a:prstTxWarp prst="textTriangl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4800" b="1" dirty="0">
                <a:ln/>
                <a:solidFill>
                  <a:schemeClr val="accent3"/>
                </a:solidFill>
              </a:rPr>
              <a:t>IOSUA ȘI CALEB – URIAȘI AI CREDINȚEI</a:t>
            </a:r>
            <a:endParaRPr lang="es-ES" sz="4800" b="1" dirty="0">
              <a:ln/>
              <a:solidFill>
                <a:schemeClr val="accent3"/>
              </a:solidFill>
            </a:endParaRPr>
          </a:p>
        </p:txBody>
      </p:sp>
      <p:sp>
        <p:nvSpPr>
          <p:cNvPr id="9" name="CuadroTexto 8">
            <a:extLst>
              <a:ext uri="{FF2B5EF4-FFF2-40B4-BE49-F238E27FC236}">
                <a16:creationId xmlns:a16="http://schemas.microsoft.com/office/drawing/2014/main" id="{0D25A50C-4482-A76D-CAF8-9381368D5407}"/>
              </a:ext>
            </a:extLst>
          </p:cNvPr>
          <p:cNvSpPr txBox="1"/>
          <p:nvPr/>
        </p:nvSpPr>
        <p:spPr>
          <a:xfrm>
            <a:off x="0" y="6541857"/>
            <a:ext cx="12188951" cy="338554"/>
          </a:xfrm>
          <a:prstGeom prst="rect">
            <a:avLst/>
          </a:prstGeom>
          <a:noFill/>
        </p:spPr>
        <p:txBody>
          <a:bodyPr wrap="square" rtlCol="0">
            <a:spAutoFit/>
          </a:bodyPr>
          <a:lstStyle/>
          <a:p>
            <a:pPr algn="ctr"/>
            <a:r>
              <a:rPr lang="ro-RO" sz="1600" b="1" dirty="0">
                <a:solidFill>
                  <a:srgbClr val="7E6000"/>
                </a:solidFill>
              </a:rPr>
              <a:t>Studiul</a:t>
            </a:r>
            <a:r>
              <a:rPr lang="es-ES" sz="1600" b="1" dirty="0">
                <a:solidFill>
                  <a:srgbClr val="7E6000"/>
                </a:solidFill>
              </a:rPr>
              <a:t> 8 </a:t>
            </a:r>
            <a:r>
              <a:rPr lang="ro-RO" sz="1600" b="1" dirty="0">
                <a:solidFill>
                  <a:srgbClr val="7E6000"/>
                </a:solidFill>
              </a:rPr>
              <a:t>pentru </a:t>
            </a:r>
            <a:r>
              <a:rPr lang="es-ES" sz="1600" b="1" dirty="0">
                <a:solidFill>
                  <a:srgbClr val="7E6000"/>
                </a:solidFill>
              </a:rPr>
              <a:t>22 </a:t>
            </a:r>
            <a:r>
              <a:rPr lang="ro-RO" sz="1600" b="1" dirty="0">
                <a:solidFill>
                  <a:srgbClr val="7E6000"/>
                </a:solidFill>
              </a:rPr>
              <a:t>noiembrie </a:t>
            </a:r>
            <a:r>
              <a:rPr lang="es-ES" sz="1600" b="1" dirty="0">
                <a:solidFill>
                  <a:srgbClr val="7E6000"/>
                </a:solidFill>
              </a:rPr>
              <a:t>2025</a:t>
            </a:r>
          </a:p>
        </p:txBody>
      </p:sp>
    </p:spTree>
    <p:extLst>
      <p:ext uri="{BB962C8B-B14F-4D97-AF65-F5344CB8AC3E}">
        <p14:creationId xmlns:p14="http://schemas.microsoft.com/office/powerpoint/2010/main" val="83261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E10678-4ACE-79DC-E203-D821C1C3F51E}"/>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E42F93B6-BFFC-7BC4-4056-1F15FDC84468}"/>
              </a:ext>
            </a:extLst>
          </p:cNvPr>
          <p:cNvSpPr>
            <a:spLocks noGrp="1" noRot="1" noMove="1" noResize="1" noEditPoints="1" noAdjustHandles="1" noChangeArrowheads="1" noChangeShapeType="1"/>
          </p:cNvSpPr>
          <p:nvPr/>
        </p:nvSpPr>
        <p:spPr>
          <a:xfrm>
            <a:off x="-144379" y="3785422"/>
            <a:ext cx="12464715" cy="2017255"/>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Dibujo de una persona&#10;&#10;El contenido generado por IA puede ser incorrecto.">
            <a:extLst>
              <a:ext uri="{FF2B5EF4-FFF2-40B4-BE49-F238E27FC236}">
                <a16:creationId xmlns:a16="http://schemas.microsoft.com/office/drawing/2014/main" id="{EFAD08D6-53DE-0330-18F2-2BBF328FB2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462336" y="0"/>
            <a:ext cx="6858000" cy="6858000"/>
          </a:xfrm>
          <a:prstGeom prst="rect">
            <a:avLst/>
          </a:prstGeom>
        </p:spPr>
      </p:pic>
      <p:sp>
        <p:nvSpPr>
          <p:cNvPr id="3" name="CuadroTexto 2">
            <a:extLst>
              <a:ext uri="{FF2B5EF4-FFF2-40B4-BE49-F238E27FC236}">
                <a16:creationId xmlns:a16="http://schemas.microsoft.com/office/drawing/2014/main" id="{D6D9FF23-86E8-F4C9-2898-1EEE2607A7BA}"/>
              </a:ext>
            </a:extLst>
          </p:cNvPr>
          <p:cNvSpPr txBox="1"/>
          <p:nvPr/>
        </p:nvSpPr>
        <p:spPr>
          <a:xfrm>
            <a:off x="0" y="3855331"/>
            <a:ext cx="5545393" cy="1569660"/>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ro-RO" sz="4800" b="1" dirty="0">
                <a:ln/>
                <a:solidFill>
                  <a:srgbClr val="9A37C9"/>
                </a:solidFill>
              </a:rPr>
              <a:t>CUM SĂ OBȚINEM CREDINȚA</a:t>
            </a:r>
            <a:endParaRPr lang="es-ES" sz="4800" b="1" dirty="0">
              <a:ln/>
              <a:solidFill>
                <a:srgbClr val="9A37C9"/>
              </a:solidFill>
            </a:endParaRPr>
          </a:p>
        </p:txBody>
      </p:sp>
    </p:spTree>
    <p:extLst>
      <p:ext uri="{BB962C8B-B14F-4D97-AF65-F5344CB8AC3E}">
        <p14:creationId xmlns:p14="http://schemas.microsoft.com/office/powerpoint/2010/main" val="274330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DC341E-F529-936A-71E0-7E232C712598}"/>
              </a:ext>
            </a:extLst>
          </p:cNvPr>
          <p:cNvSpPr txBox="1"/>
          <p:nvPr/>
        </p:nvSpPr>
        <p:spPr>
          <a:xfrm>
            <a:off x="0" y="72560"/>
            <a:ext cx="12192000" cy="1477328"/>
          </a:xfrm>
          <a:prstGeom prst="rect">
            <a:avLst/>
          </a:prstGeom>
          <a:noFill/>
        </p:spPr>
        <p:txBody>
          <a:bodyPr wrap="square">
            <a:spAutoFit/>
          </a:bodyPr>
          <a:lstStyle>
            <a:defPPr>
              <a:defRPr lang="es-ES"/>
            </a:defPPr>
            <a:lvl1pPr algn="ctr">
              <a:defRPr b="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defRPr>
            </a:lvl1pPr>
          </a:lstStyle>
          <a:p>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“Și noi, dar, fiindcă suntem înconjurați cu un nor așa de mare de martori, să dăm la o parte orice piedică și păcatul care ne înfășoară așa de lesne și să alergăm cu stăruință în alergarea care ne stă înainte. Să ne uităm țintă la Căpetenia și Desăvârșirea credinței noastre, adică la Isus, care, pentru bucuria care-I era pusă înainte, a suferit crucea, a disprețuit rușinea, și șade la dreapta scaunului de domnie al lui Dumnezeu.” </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a:t>
            </a:r>
            <a:r>
              <a:rPr lang="ro-RO" sz="1400" dirty="0">
                <a:solidFill>
                  <a:schemeClr val="bg2">
                    <a:lumMod val="60000"/>
                    <a:lumOff val="40000"/>
                  </a:schemeClr>
                </a:solidFill>
                <a:effectLst>
                  <a:glow rad="101600">
                    <a:srgbClr val="392B81"/>
                  </a:glow>
                  <a:outerShdw blurRad="38100" dist="38100" dir="2700000" algn="tl">
                    <a:srgbClr val="000000">
                      <a:alpha val="43137"/>
                    </a:srgbClr>
                  </a:outerShdw>
                </a:effectLst>
              </a:rPr>
              <a:t>Evrei</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 12:1-2)</a:t>
            </a:r>
            <a:endParaRPr lang="es-ES" dirty="0">
              <a:solidFill>
                <a:schemeClr val="bg2">
                  <a:lumMod val="60000"/>
                  <a:lumOff val="40000"/>
                </a:schemeClr>
              </a:solidFill>
              <a:effectLst>
                <a:glow rad="101600">
                  <a:srgbClr val="392B81"/>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179C78E0-C3AD-6C15-92D0-F3386A0CD5EE}"/>
              </a:ext>
            </a:extLst>
          </p:cNvPr>
          <p:cNvSpPr txBox="1"/>
          <p:nvPr/>
        </p:nvSpPr>
        <p:spPr>
          <a:xfrm>
            <a:off x="209549" y="1609725"/>
            <a:ext cx="8727974" cy="1015663"/>
          </a:xfrm>
          <a:prstGeom prst="rect">
            <a:avLst/>
          </a:prstGeom>
          <a:noFill/>
        </p:spPr>
        <p:txBody>
          <a:bodyPr wrap="square" rtlCol="0">
            <a:spAutoFit/>
          </a:bodyPr>
          <a:lstStyle/>
          <a:p>
            <a:pPr>
              <a:spcBef>
                <a:spcPts val="600"/>
              </a:spcBef>
            </a:pPr>
            <a:r>
              <a:rPr lang="es-ES" sz="2000" b="1" dirty="0"/>
              <a:t>Comportamentul nostru tinde să reflecte ceea ce </a:t>
            </a:r>
            <a:r>
              <a:rPr lang="ro-RO" sz="2000" b="1" dirty="0"/>
              <a:t>contemplă</a:t>
            </a:r>
            <a:r>
              <a:rPr lang="es-ES" sz="2000" b="1" dirty="0"/>
              <a:t>m. Există chiar și așa-numiții „neuroni oglindă” care reduc distincția dintre a observa ceva și a-l face.</a:t>
            </a:r>
          </a:p>
        </p:txBody>
      </p:sp>
      <p:pic>
        <p:nvPicPr>
          <p:cNvPr id="5" name="Imagen 4" descr="Imagen que contiene mujer&#10;&#10;El contenido generado por IA puede ser incorrecto.">
            <a:extLst>
              <a:ext uri="{FF2B5EF4-FFF2-40B4-BE49-F238E27FC236}">
                <a16:creationId xmlns:a16="http://schemas.microsoft.com/office/drawing/2014/main" id="{E47BB087-C017-8A7E-5787-84435509CB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068239" y="1704008"/>
            <a:ext cx="2505797" cy="1629504"/>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par de personas de pie&#10;&#10;El contenido generado por IA puede ser incorrecto.">
            <a:extLst>
              <a:ext uri="{FF2B5EF4-FFF2-40B4-BE49-F238E27FC236}">
                <a16:creationId xmlns:a16="http://schemas.microsoft.com/office/drawing/2014/main" id="{8648A1FF-4635-F28D-0621-AD2CF40FF8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00"/>
          <a:stretch>
            <a:fillRect/>
          </a:stretch>
        </p:blipFill>
        <p:spPr>
          <a:xfrm>
            <a:off x="114300" y="3390900"/>
            <a:ext cx="3888834" cy="3317111"/>
          </a:xfrm>
          <a:prstGeom prst="round2DiagRect">
            <a:avLst>
              <a:gd name="adj1" fmla="val 16667"/>
              <a:gd name="adj2" fmla="val 0"/>
            </a:avLst>
          </a:prstGeom>
          <a:ln w="38100" cap="sq">
            <a:solidFill>
              <a:srgbClr val="D57124"/>
            </a:solidFill>
            <a:miter lim="800000"/>
          </a:ln>
          <a:effectLst>
            <a:outerShdw blurRad="254000" algn="tl" rotWithShape="0">
              <a:srgbClr val="000000">
                <a:alpha val="43000"/>
              </a:srgbClr>
            </a:outerShdw>
          </a:effectLst>
        </p:spPr>
      </p:pic>
      <p:pic>
        <p:nvPicPr>
          <p:cNvPr id="9" name="Imagen 8" descr="Imagen que contiene persona, hombre, edificio, ventana&#10;&#10;El contenido generado por IA puede ser incorrecto.">
            <a:extLst>
              <a:ext uri="{FF2B5EF4-FFF2-40B4-BE49-F238E27FC236}">
                <a16:creationId xmlns:a16="http://schemas.microsoft.com/office/drawing/2014/main" id="{D65788F3-3223-6E79-45B6-1A02B504B86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3977" y="4402932"/>
            <a:ext cx="1914674" cy="2362200"/>
          </a:xfrm>
          <a:prstGeom prst="round2DiagRect">
            <a:avLst>
              <a:gd name="adj1" fmla="val 0"/>
              <a:gd name="adj2" fmla="val 15406"/>
            </a:avLst>
          </a:prstGeom>
          <a:ln w="38100" cap="sq">
            <a:solidFill>
              <a:schemeClr val="accent1">
                <a:lumMod val="50000"/>
              </a:schemeClr>
            </a:soli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AAD026DF-5C8A-A732-89A0-D5C1338609B5}"/>
              </a:ext>
            </a:extLst>
          </p:cNvPr>
          <p:cNvSpPr txBox="1"/>
          <p:nvPr/>
        </p:nvSpPr>
        <p:spPr>
          <a:xfrm>
            <a:off x="4133850" y="3333750"/>
            <a:ext cx="8058150" cy="1323439"/>
          </a:xfrm>
          <a:prstGeom prst="rect">
            <a:avLst/>
          </a:prstGeom>
          <a:noFill/>
        </p:spPr>
        <p:txBody>
          <a:bodyPr wrap="square">
            <a:spAutoFit/>
          </a:bodyPr>
          <a:lstStyle/>
          <a:p>
            <a:pPr>
              <a:spcBef>
                <a:spcPts val="600"/>
              </a:spcBef>
            </a:pPr>
            <a:r>
              <a:rPr lang="es-ES" sz="2000" b="1" dirty="0"/>
              <a:t>Studiind viețile unor oameni credincioși precum Caleb și Iosua, învățăm să avem încredere în Dumnezeu așa cum au avut ei încredere; să fim umili așa cum au fost ei; să depunem mărturie despre adevăr cu curaj, așa cum au făcut ei.</a:t>
            </a:r>
          </a:p>
        </p:txBody>
      </p:sp>
      <p:sp>
        <p:nvSpPr>
          <p:cNvPr id="13" name="CuadroTexto 12">
            <a:extLst>
              <a:ext uri="{FF2B5EF4-FFF2-40B4-BE49-F238E27FC236}">
                <a16:creationId xmlns:a16="http://schemas.microsoft.com/office/drawing/2014/main" id="{9BDA50DF-3F0D-D2C6-2573-CD270A4E0D3D}"/>
              </a:ext>
            </a:extLst>
          </p:cNvPr>
          <p:cNvSpPr txBox="1"/>
          <p:nvPr/>
        </p:nvSpPr>
        <p:spPr>
          <a:xfrm>
            <a:off x="4133850" y="4741664"/>
            <a:ext cx="6010127" cy="1938992"/>
          </a:xfrm>
          <a:prstGeom prst="rect">
            <a:avLst/>
          </a:prstGeom>
          <a:noFill/>
        </p:spPr>
        <p:txBody>
          <a:bodyPr wrap="square">
            <a:spAutoFit/>
          </a:bodyPr>
          <a:lstStyle/>
          <a:p>
            <a:pPr>
              <a:spcBef>
                <a:spcPts val="600"/>
              </a:spcBef>
            </a:pPr>
            <a:r>
              <a:rPr lang="es-ES" sz="2000" b="1" dirty="0"/>
              <a:t>Dar cum putem fi transformați? Biblia este clară: lăsând Duhul Sfânt să lucreze în noi (2 Corinteni 3:18). Acesta este un proces activ. Trebuie să alegem să fim transformați și, asemenea lui Caleb, să acționăm. Suntem chemați să fim jertfe vii pentru Dumnezeu (Romani 12:1-2).</a:t>
            </a:r>
          </a:p>
        </p:txBody>
      </p:sp>
      <p:sp>
        <p:nvSpPr>
          <p:cNvPr id="6" name="CuadroTexto 5">
            <a:extLst>
              <a:ext uri="{FF2B5EF4-FFF2-40B4-BE49-F238E27FC236}">
                <a16:creationId xmlns:a16="http://schemas.microsoft.com/office/drawing/2014/main" id="{459C1D00-4E82-22C4-8587-65E6094F0C1C}"/>
              </a:ext>
            </a:extLst>
          </p:cNvPr>
          <p:cNvSpPr txBox="1"/>
          <p:nvPr/>
        </p:nvSpPr>
        <p:spPr>
          <a:xfrm>
            <a:off x="209548" y="2625388"/>
            <a:ext cx="9200737" cy="707886"/>
          </a:xfrm>
          <a:prstGeom prst="rect">
            <a:avLst/>
          </a:prstGeom>
          <a:noFill/>
        </p:spPr>
        <p:txBody>
          <a:bodyPr wrap="square">
            <a:spAutoFit/>
          </a:bodyPr>
          <a:lstStyle/>
          <a:p>
            <a:pPr>
              <a:spcBef>
                <a:spcPts val="600"/>
              </a:spcBef>
            </a:pPr>
            <a:r>
              <a:rPr lang="es-ES" sz="2000" b="1" dirty="0"/>
              <a:t>Biblia ne invită să observăm exemplul marilor eroi ai credinței, acordând o atenție specială lui Isus, exemplul suprem (Evrei 12:1-2).</a:t>
            </a:r>
          </a:p>
        </p:txBody>
      </p:sp>
    </p:spTree>
    <p:extLst>
      <p:ext uri="{BB962C8B-B14F-4D97-AF65-F5344CB8AC3E}">
        <p14:creationId xmlns:p14="http://schemas.microsoft.com/office/powerpoint/2010/main" val="12851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900" decel="100000" fill="hold"/>
                                        <p:tgtEl>
                                          <p:spTgt spid="1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9F5525-524A-1811-46F2-B24A2A1D8B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9EB02C5-515C-75AE-40CD-E77AAAA8A234}"/>
              </a:ext>
            </a:extLst>
          </p:cNvPr>
          <p:cNvSpPr txBox="1"/>
          <p:nvPr/>
        </p:nvSpPr>
        <p:spPr>
          <a:xfrm>
            <a:off x="1724025" y="603868"/>
            <a:ext cx="10467975" cy="5339923"/>
          </a:xfrm>
          <a:prstGeom prst="rect">
            <a:avLst/>
          </a:prstGeom>
          <a:noFill/>
        </p:spPr>
        <p:txBody>
          <a:bodyPr wrap="square">
            <a:spAutoFit/>
          </a:bodyPr>
          <a:lstStyle/>
          <a:p>
            <a:pPr>
              <a:spcBef>
                <a:spcPts val="600"/>
              </a:spcBef>
            </a:pPr>
            <a:r>
              <a:rPr lang="es-ES" sz="2400" b="1" dirty="0">
                <a:latin typeface="Constantia" panose="02030602050306030303" pitchFamily="18" charset="0"/>
              </a:rPr>
              <a:t>“Avem nevoie astăzi de oameni de o totală credincioşie, oameni care Îl urmează în totul pe Domnul, oameni care nu sunt dispuşi să tacă atunci când trebuie să vorbească, de bărbaţi tari ca oţelul când vine vorba despre principii, care nu caută să se dea în spectacol, ci umblă smeriţi cu Dumnezeu, sunt răbdători, buni, îndatoritori, curtenitori, oameni care înţeleg că ştiinţa rugăciunii este aceea de a exercita credinţa şi de a face fapte care să fie spre slava lui Dumnezeu şi spre binele poporului Său. … Pentru a-L urma pe Isus, este necesară o convertire totală la început şi o repetare a acestei convertiri în fiecare zi.</a:t>
            </a:r>
          </a:p>
          <a:p>
            <a:pPr>
              <a:spcBef>
                <a:spcPts val="600"/>
              </a:spcBef>
            </a:pPr>
            <a:r>
              <a:rPr lang="es-ES" sz="2400" b="1" dirty="0">
                <a:latin typeface="Constantia" panose="02030602050306030303" pitchFamily="18" charset="0"/>
              </a:rPr>
              <a:t>Credinţa în Dumnezeu a fost cea care i-a dat curaj lui Caleb, l-a apărat de frica de oameni şi l-a făcut în stare să stea dârz şi neclintit în apărarea dreptăţii. Prin sprijinirea pe puterea aceasta, pe Generalul puternic al oştirilor cerului, fiecare ostaş credincios al crucii poate primi tărie şi curaj pentru a birui obstacolele ce par de netrecut. ”</a:t>
            </a:r>
          </a:p>
        </p:txBody>
      </p:sp>
      <p:sp>
        <p:nvSpPr>
          <p:cNvPr id="4" name="CuadroTexto 3">
            <a:extLst>
              <a:ext uri="{FF2B5EF4-FFF2-40B4-BE49-F238E27FC236}">
                <a16:creationId xmlns:a16="http://schemas.microsoft.com/office/drawing/2014/main" id="{81B549FD-6580-66FC-9565-CCE56B79EE27}"/>
              </a:ext>
            </a:extLst>
          </p:cNvPr>
          <p:cNvSpPr txBox="1"/>
          <p:nvPr/>
        </p:nvSpPr>
        <p:spPr>
          <a:xfrm>
            <a:off x="6984164" y="6519446"/>
            <a:ext cx="5207836" cy="338554"/>
          </a:xfrm>
          <a:prstGeom prst="rect">
            <a:avLst/>
          </a:prstGeom>
          <a:noFill/>
        </p:spPr>
        <p:txBody>
          <a:bodyPr wrap="none" rtlCol="0">
            <a:spAutoFit/>
          </a:bodyPr>
          <a:lstStyle/>
          <a:p>
            <a:pPr algn="r"/>
            <a:r>
              <a:rPr lang="es-ES" sz="1600" b="1" dirty="0"/>
              <a:t>E. G. W. </a:t>
            </a:r>
            <a:r>
              <a:rPr lang="ro-RO" sz="1600" b="1" dirty="0"/>
              <a:t>- F</a:t>
            </a:r>
            <a:r>
              <a:rPr lang="es-ES" sz="1600" b="1" dirty="0">
                <a:latin typeface="Constantia" panose="02030602050306030303" pitchFamily="18" charset="0"/>
              </a:rPr>
              <a:t>ii și fiice ale lui Dumnezeu, p. 207 (19 iulie)</a:t>
            </a:r>
            <a:endParaRPr lang="es-ES" sz="1600" b="1" dirty="0"/>
          </a:p>
        </p:txBody>
      </p:sp>
    </p:spTree>
    <p:extLst>
      <p:ext uri="{BB962C8B-B14F-4D97-AF65-F5344CB8AC3E}">
        <p14:creationId xmlns:p14="http://schemas.microsoft.com/office/powerpoint/2010/main" val="11886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38"/>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7932376" y="34128"/>
            <a:ext cx="4434251" cy="670952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“Aduceți-vă aminte de mai marii voștri, care v-au vestit Cuvântul lui Dumnezeu; uitați-vă cu băgare de seamă la sfârșitul felului lor de viețuire și urmați-le credința!”</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a:t>
            </a:r>
            <a:r>
              <a:rPr kumimoji="0" lang="ro-RO" sz="24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Evrei</a:t>
            </a:r>
            <a:r>
              <a:rPr kumimoji="0" lang="es-ES" sz="24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 13:7)</a:t>
            </a:r>
          </a:p>
        </p:txBody>
      </p:sp>
    </p:spTree>
    <p:extLst>
      <p:ext uri="{BB962C8B-B14F-4D97-AF65-F5344CB8AC3E}">
        <p14:creationId xmlns:p14="http://schemas.microsoft.com/office/powerpoint/2010/main" val="411895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8EDB93B-A0CF-7BBC-1794-7E6C491FE906}"/>
              </a:ext>
            </a:extLst>
          </p:cNvPr>
          <p:cNvSpPr>
            <a:spLocks noGrp="1" noRot="1" noMove="1" noResize="1" noEditPoints="1" noAdjustHandles="1" noChangeArrowheads="1" noChangeShapeType="1"/>
          </p:cNvSpPr>
          <p:nvPr/>
        </p:nvSpPr>
        <p:spPr>
          <a:xfrm>
            <a:off x="0" y="0"/>
            <a:ext cx="12192000" cy="3762375"/>
          </a:xfrm>
          <a:prstGeom prst="rect">
            <a:avLst/>
          </a:prstGeom>
          <a:blipFill dpi="0" rotWithShape="1">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0" name="Conector recto 9">
            <a:extLst>
              <a:ext uri="{FF2B5EF4-FFF2-40B4-BE49-F238E27FC236}">
                <a16:creationId xmlns:a16="http://schemas.microsoft.com/office/drawing/2014/main" id="{254C88E9-953C-A6A2-A3C9-A1FC68AA40A2}"/>
              </a:ext>
            </a:extLst>
          </p:cNvPr>
          <p:cNvCxnSpPr>
            <a:cxnSpLocks noGrp="1" noRot="1" noMove="1" noResize="1" noEditPoints="1" noAdjustHandles="1" noChangeArrowheads="1" noChangeShapeType="1"/>
          </p:cNvCxnSpPr>
          <p:nvPr/>
        </p:nvCxnSpPr>
        <p:spPr>
          <a:xfrm flipH="1">
            <a:off x="0" y="3765755"/>
            <a:ext cx="12192000" cy="0"/>
          </a:xfrm>
          <a:prstGeom prst="line">
            <a:avLst/>
          </a:prstGeom>
          <a:ln w="76200">
            <a:gradFill flip="none" rotWithShape="1">
              <a:gsLst>
                <a:gs pos="0">
                  <a:srgbClr val="8FC698"/>
                </a:gs>
                <a:gs pos="34000">
                  <a:srgbClr val="D1D9D1"/>
                </a:gs>
                <a:gs pos="68000">
                  <a:srgbClr val="EFA0BA"/>
                </a:gs>
                <a:gs pos="100000">
                  <a:srgbClr val="EFA0BA"/>
                </a:gs>
              </a:gsLst>
              <a:lin ang="0" scaled="1"/>
              <a:tileRect/>
            </a:gra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B283BDAA-846E-18E1-1B90-C99DABFF94E2}"/>
              </a:ext>
            </a:extLst>
          </p:cNvPr>
          <p:cNvSpPr txBox="1"/>
          <p:nvPr/>
        </p:nvSpPr>
        <p:spPr>
          <a:xfrm>
            <a:off x="7849702" y="3988825"/>
            <a:ext cx="4342297" cy="263149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ro-RO" sz="2000" b="1" dirty="0">
                <a:solidFill>
                  <a:srgbClr val="436EBB"/>
                </a:solidFill>
              </a:rPr>
              <a:t>Credința lui </a:t>
            </a:r>
            <a:r>
              <a:rPr lang="es-ES" sz="2000" b="1" dirty="0">
                <a:solidFill>
                  <a:srgbClr val="436EBB"/>
                </a:solidFill>
              </a:rPr>
              <a:t>Caleb:</a:t>
            </a:r>
          </a:p>
          <a:p>
            <a:pPr lvl="1">
              <a:spcBef>
                <a:spcPts val="600"/>
              </a:spcBef>
            </a:pPr>
            <a:r>
              <a:rPr lang="ro-RO" sz="2000" b="1" dirty="0"/>
              <a:t>Fă imposibilul posibil</a:t>
            </a:r>
            <a:r>
              <a:rPr lang="es-ES" sz="2000" b="1" dirty="0"/>
              <a:t>.</a:t>
            </a:r>
          </a:p>
          <a:p>
            <a:pPr lvl="1">
              <a:spcBef>
                <a:spcPts val="600"/>
              </a:spcBef>
            </a:pPr>
            <a:r>
              <a:rPr lang="ro-RO" sz="2000" b="1" dirty="0"/>
              <a:t>Credința în acțiune</a:t>
            </a:r>
            <a:r>
              <a:rPr lang="es-ES" sz="2000" b="1" dirty="0"/>
              <a:t>.</a:t>
            </a:r>
          </a:p>
          <a:p>
            <a:pPr lvl="1">
              <a:spcBef>
                <a:spcPts val="600"/>
              </a:spcBef>
            </a:pPr>
            <a:r>
              <a:rPr lang="ro-RO" sz="2000" b="1" dirty="0"/>
              <a:t>Predarea ștafetei</a:t>
            </a:r>
            <a:r>
              <a:rPr lang="es-ES" sz="2000" b="1" dirty="0"/>
              <a:t>.</a:t>
            </a:r>
          </a:p>
          <a:p>
            <a:pPr>
              <a:spcBef>
                <a:spcPts val="1800"/>
              </a:spcBef>
            </a:pPr>
            <a:r>
              <a:rPr lang="ro-RO" sz="2000" b="1" dirty="0">
                <a:solidFill>
                  <a:srgbClr val="349479"/>
                </a:solidFill>
              </a:rPr>
              <a:t>Credința lui </a:t>
            </a:r>
            <a:r>
              <a:rPr lang="ro-RO" sz="2000" b="1" dirty="0" err="1">
                <a:solidFill>
                  <a:srgbClr val="349479"/>
                </a:solidFill>
              </a:rPr>
              <a:t>Iosua</a:t>
            </a:r>
            <a:r>
              <a:rPr lang="es-ES" sz="2000" b="1" dirty="0">
                <a:solidFill>
                  <a:srgbClr val="349479"/>
                </a:solidFill>
              </a:rPr>
              <a:t>.</a:t>
            </a:r>
          </a:p>
          <a:p>
            <a:pPr>
              <a:spcBef>
                <a:spcPts val="1800"/>
              </a:spcBef>
            </a:pPr>
            <a:r>
              <a:rPr lang="ro-RO" sz="2000" b="1" dirty="0">
                <a:solidFill>
                  <a:srgbClr val="CC5149"/>
                </a:solidFill>
              </a:rPr>
              <a:t>Cum să obții credința</a:t>
            </a:r>
            <a:r>
              <a:rPr lang="es-ES" sz="2000" b="1" dirty="0">
                <a:solidFill>
                  <a:srgbClr val="CC5149"/>
                </a:solidFill>
              </a:rPr>
              <a:t>.</a:t>
            </a:r>
          </a:p>
        </p:txBody>
      </p:sp>
      <p:sp>
        <p:nvSpPr>
          <p:cNvPr id="3" name="CuadroTexto 2">
            <a:extLst>
              <a:ext uri="{FF2B5EF4-FFF2-40B4-BE49-F238E27FC236}">
                <a16:creationId xmlns:a16="http://schemas.microsoft.com/office/drawing/2014/main" id="{B1AC0B03-681B-D491-27E6-9041268A6351}"/>
              </a:ext>
            </a:extLst>
          </p:cNvPr>
          <p:cNvSpPr txBox="1"/>
          <p:nvPr/>
        </p:nvSpPr>
        <p:spPr>
          <a:xfrm>
            <a:off x="187428" y="116771"/>
            <a:ext cx="7493132" cy="707886"/>
          </a:xfrm>
          <a:prstGeom prst="rect">
            <a:avLst/>
          </a:prstGeom>
          <a:noFill/>
        </p:spPr>
        <p:txBody>
          <a:bodyPr wrap="square" rtlCol="0">
            <a:spAutoFit/>
          </a:bodyPr>
          <a:lstStyle/>
          <a:p>
            <a:pPr>
              <a:spcBef>
                <a:spcPts val="600"/>
              </a:spcBef>
            </a:pPr>
            <a:r>
              <a:rPr lang="es-ES" sz="2000" b="1" dirty="0"/>
              <a:t>Îi cunoști pe acești zece oameni: </a:t>
            </a:r>
            <a:r>
              <a:rPr lang="ro-RO" sz="2000" b="1" dirty="0" err="1"/>
              <a:t>Șamu</a:t>
            </a:r>
            <a:r>
              <a:rPr lang="es-ES" sz="2000" b="1" dirty="0"/>
              <a:t>a, </a:t>
            </a:r>
            <a:r>
              <a:rPr lang="ro-RO" sz="2000" b="1" dirty="0"/>
              <a:t>Ș</a:t>
            </a:r>
            <a:r>
              <a:rPr lang="es-ES" sz="2000" b="1" dirty="0"/>
              <a:t>afat, Igal, Palti, Gadiel, Gadi, Amiel, Setur, Nahbi și Geuel?</a:t>
            </a:r>
          </a:p>
        </p:txBody>
      </p:sp>
      <p:pic>
        <p:nvPicPr>
          <p:cNvPr id="5" name="Imagen 4" descr="Un grupo de personas disfrazadas&#10;&#10;El contenido generado por IA puede ser incorrecto.">
            <a:extLst>
              <a:ext uri="{FF2B5EF4-FFF2-40B4-BE49-F238E27FC236}">
                <a16:creationId xmlns:a16="http://schemas.microsoft.com/office/drawing/2014/main" id="{A99DFD4B-BD4A-3B1D-D397-5E18C2DA78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7995806" y="218020"/>
            <a:ext cx="3985971" cy="3324666"/>
          </a:xfrm>
          <a:prstGeom prst="rect">
            <a:avLst/>
          </a:prstGeom>
          <a:solidFill>
            <a:srgbClr val="FFFFFF">
              <a:shade val="85000"/>
            </a:srgbClr>
          </a:solidFill>
          <a:ln w="88900" cap="sq">
            <a:gradFill flip="none" rotWithShape="1">
              <a:gsLst>
                <a:gs pos="0">
                  <a:srgbClr val="8FC698"/>
                </a:gs>
                <a:gs pos="49000">
                  <a:srgbClr val="8FC698"/>
                </a:gs>
                <a:gs pos="64000">
                  <a:srgbClr val="EFA0BA"/>
                </a:gs>
                <a:gs pos="100000">
                  <a:srgbClr val="EFA0BA"/>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Una caricatura de una persona&#10;&#10;El contenido generado por IA puede ser incorrecto.">
            <a:extLst>
              <a:ext uri="{FF2B5EF4-FFF2-40B4-BE49-F238E27FC236}">
                <a16:creationId xmlns:a16="http://schemas.microsoft.com/office/drawing/2014/main" id="{218215F6-5C1F-6F2E-6001-B556FF643C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5902" y="3606718"/>
            <a:ext cx="6235170" cy="3117586"/>
          </a:xfrm>
          <a:prstGeom prst="roundRect">
            <a:avLst>
              <a:gd name="adj" fmla="val 0"/>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Imagen 18" descr="Forma&#10;&#10;El contenido generado por IA puede ser incorrecto.">
            <a:extLst>
              <a:ext uri="{FF2B5EF4-FFF2-40B4-BE49-F238E27FC236}">
                <a16:creationId xmlns:a16="http://schemas.microsoft.com/office/drawing/2014/main" id="{766A87D1-2195-4906-11E5-2D2ADECCE5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463853">
            <a:off x="7365941" y="5771145"/>
            <a:ext cx="381091" cy="427116"/>
          </a:xfrm>
          <a:prstGeom prst="rect">
            <a:avLst/>
          </a:prstGeom>
          <a:effectLst>
            <a:outerShdw blurRad="50800" dist="38100" dir="8100000" algn="tr" rotWithShape="0">
              <a:prstClr val="black">
                <a:alpha val="40000"/>
              </a:prstClr>
            </a:outerShdw>
          </a:effectLst>
        </p:spPr>
      </p:pic>
      <p:pic>
        <p:nvPicPr>
          <p:cNvPr id="20" name="Imagen 19" descr="Imagen que contiene Icono&#10;&#10;El contenido generado por IA puede ser incorrecto.">
            <a:extLst>
              <a:ext uri="{FF2B5EF4-FFF2-40B4-BE49-F238E27FC236}">
                <a16:creationId xmlns:a16="http://schemas.microsoft.com/office/drawing/2014/main" id="{C9F4B740-8E03-201A-B223-EA783597A31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463853">
            <a:off x="7365941" y="4082877"/>
            <a:ext cx="381091" cy="427116"/>
          </a:xfrm>
          <a:prstGeom prst="rect">
            <a:avLst/>
          </a:prstGeom>
          <a:effectLst>
            <a:outerShdw blurRad="50800" dist="38100" dir="8100000" algn="tr" rotWithShape="0">
              <a:prstClr val="black">
                <a:alpha val="40000"/>
              </a:prstClr>
            </a:outerShdw>
          </a:effectLst>
        </p:spPr>
      </p:pic>
      <p:pic>
        <p:nvPicPr>
          <p:cNvPr id="21" name="Imagen 20" descr="Imagen que contiene Icono&#10;&#10;El contenido generado por IA puede ser incorrecto.">
            <a:extLst>
              <a:ext uri="{FF2B5EF4-FFF2-40B4-BE49-F238E27FC236}">
                <a16:creationId xmlns:a16="http://schemas.microsoft.com/office/drawing/2014/main" id="{9E1816B0-DD21-E7A7-FB76-462BF8FC23E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463853">
            <a:off x="7365941" y="6295885"/>
            <a:ext cx="381091" cy="427116"/>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B08AE69E-FDF9-42FD-BBAE-778BA05C36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018709" y="4440861"/>
            <a:ext cx="238039" cy="237876"/>
          </a:xfrm>
          <a:prstGeom prst="rect">
            <a:avLst/>
          </a:prstGeom>
          <a:effectLst>
            <a:outerShdw blurRad="50800" dist="38100" dir="8100000" algn="tr" rotWithShape="0">
              <a:prstClr val="black">
                <a:alpha val="40000"/>
              </a:prstClr>
            </a:outerShdw>
          </a:effectLst>
        </p:spPr>
      </p:pic>
      <p:pic>
        <p:nvPicPr>
          <p:cNvPr id="25" name="Imagen 24" descr="Logotipo, Icono&#10;&#10;El contenido generado por IA puede ser incorrecto.">
            <a:extLst>
              <a:ext uri="{FF2B5EF4-FFF2-40B4-BE49-F238E27FC236}">
                <a16:creationId xmlns:a16="http://schemas.microsoft.com/office/drawing/2014/main" id="{1C944ED9-19F5-928D-BEBD-83ACE7A7C9B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018709" y="5201771"/>
            <a:ext cx="238201" cy="237876"/>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C6BAD26A-8333-DE50-6535-4C11454C2F1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018709" y="4821291"/>
            <a:ext cx="237876" cy="23787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689E0214-04B0-8A6F-8F7E-5C018C7F9742}"/>
              </a:ext>
            </a:extLst>
          </p:cNvPr>
          <p:cNvSpPr txBox="1"/>
          <p:nvPr/>
        </p:nvSpPr>
        <p:spPr>
          <a:xfrm>
            <a:off x="146534" y="2591055"/>
            <a:ext cx="7630802" cy="1015663"/>
          </a:xfrm>
          <a:prstGeom prst="rect">
            <a:avLst/>
          </a:prstGeom>
          <a:noFill/>
        </p:spPr>
        <p:txBody>
          <a:bodyPr wrap="square">
            <a:spAutoFit/>
          </a:bodyPr>
          <a:lstStyle/>
          <a:p>
            <a:pPr>
              <a:spcBef>
                <a:spcPts val="600"/>
              </a:spcBef>
            </a:pPr>
            <a:r>
              <a:rPr lang="es-ES" sz="2000" b="1" dirty="0"/>
              <a:t>Cum putem imita credința lor și cum putem ajunge să avem încredere deplină că Dumnezeu poate face imposibilul, așa cum au făcut ei?</a:t>
            </a:r>
          </a:p>
        </p:txBody>
      </p:sp>
      <p:sp>
        <p:nvSpPr>
          <p:cNvPr id="11" name="CuadroTexto 10">
            <a:extLst>
              <a:ext uri="{FF2B5EF4-FFF2-40B4-BE49-F238E27FC236}">
                <a16:creationId xmlns:a16="http://schemas.microsoft.com/office/drawing/2014/main" id="{759F14B3-957B-F57C-6514-9A731AAEE6C2}"/>
              </a:ext>
            </a:extLst>
          </p:cNvPr>
          <p:cNvSpPr txBox="1"/>
          <p:nvPr/>
        </p:nvSpPr>
        <p:spPr>
          <a:xfrm>
            <a:off x="178378" y="1692489"/>
            <a:ext cx="7639050" cy="1015663"/>
          </a:xfrm>
          <a:prstGeom prst="rect">
            <a:avLst/>
          </a:prstGeom>
          <a:noFill/>
        </p:spPr>
        <p:txBody>
          <a:bodyPr wrap="square">
            <a:spAutoFit/>
          </a:bodyPr>
          <a:lstStyle/>
          <a:p>
            <a:pPr>
              <a:spcBef>
                <a:spcPts val="600"/>
              </a:spcBef>
            </a:pPr>
            <a:r>
              <a:rPr lang="es-ES" sz="2000" b="1" dirty="0"/>
              <a:t>Dar probabil ați auzit de acești doi bărbați: Iosua și Caleb. Ei au rămas neclintiți, au crezut în promisiunile lui Dumnezeu și au trăit pentru a le vedea împlinite (Numeri 14:38).</a:t>
            </a:r>
          </a:p>
        </p:txBody>
      </p:sp>
      <p:sp>
        <p:nvSpPr>
          <p:cNvPr id="13" name="CuadroTexto 12">
            <a:extLst>
              <a:ext uri="{FF2B5EF4-FFF2-40B4-BE49-F238E27FC236}">
                <a16:creationId xmlns:a16="http://schemas.microsoft.com/office/drawing/2014/main" id="{7BA6750E-7B31-AD59-FB6B-C435E0BC37C9}"/>
              </a:ext>
            </a:extLst>
          </p:cNvPr>
          <p:cNvSpPr txBox="1"/>
          <p:nvPr/>
        </p:nvSpPr>
        <p:spPr>
          <a:xfrm>
            <a:off x="146534" y="741159"/>
            <a:ext cx="7493131" cy="1015663"/>
          </a:xfrm>
          <a:prstGeom prst="rect">
            <a:avLst/>
          </a:prstGeom>
          <a:noFill/>
        </p:spPr>
        <p:txBody>
          <a:bodyPr wrap="square">
            <a:spAutoFit/>
          </a:bodyPr>
          <a:lstStyle/>
          <a:p>
            <a:pPr>
              <a:spcBef>
                <a:spcPts val="600"/>
              </a:spcBef>
            </a:pPr>
            <a:r>
              <a:rPr lang="es-ES" sz="2000" b="1" dirty="0"/>
              <a:t>„Faima” </a:t>
            </a:r>
            <a:r>
              <a:rPr lang="ro-RO" sz="2000" b="1" dirty="0"/>
              <a:t>lor</a:t>
            </a:r>
            <a:r>
              <a:rPr lang="es-ES" sz="2000" b="1" dirty="0"/>
              <a:t> consta în lipsa de încredere în puterea lui Dumnezeu, ducând astfel la moartea </a:t>
            </a:r>
            <a:r>
              <a:rPr lang="ro-RO" sz="2000" b="1" dirty="0"/>
              <a:t>lor</a:t>
            </a:r>
            <a:r>
              <a:rPr lang="es-ES" sz="2000" b="1" dirty="0"/>
              <a:t> și a unei întregi generații (Numeri 14:36-37).</a:t>
            </a:r>
          </a:p>
        </p:txBody>
      </p:sp>
    </p:spTree>
    <p:extLst>
      <p:ext uri="{BB962C8B-B14F-4D97-AF65-F5344CB8AC3E}">
        <p14:creationId xmlns:p14="http://schemas.microsoft.com/office/powerpoint/2010/main" val="13339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 calcmode="lin" valueType="num">
                                      <p:cBhvr>
                                        <p:cTn id="41" dur="500" fill="hold"/>
                                        <p:tgtEl>
                                          <p:spTgt spid="20"/>
                                        </p:tgtEl>
                                        <p:attrNameLst>
                                          <p:attrName>style.rotation</p:attrName>
                                        </p:attrNameLst>
                                      </p:cBhvr>
                                      <p:tavLst>
                                        <p:tav tm="0">
                                          <p:val>
                                            <p:fltVal val="90"/>
                                          </p:val>
                                        </p:tav>
                                        <p:tav tm="100000">
                                          <p:val>
                                            <p:fltVal val="0"/>
                                          </p:val>
                                        </p:tav>
                                      </p:tavLst>
                                    </p:anim>
                                    <p:animEffect transition="in" filter="fade">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49" presetClass="entr" presetSubtype="0" decel="10000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 calcmode="lin" valueType="num">
                                      <p:cBhvr>
                                        <p:cTn id="52" dur="500" fill="hold"/>
                                        <p:tgtEl>
                                          <p:spTgt spid="24"/>
                                        </p:tgtEl>
                                        <p:attrNameLst>
                                          <p:attrName>style.rotation</p:attrName>
                                        </p:attrNameLst>
                                      </p:cBhvr>
                                      <p:tavLst>
                                        <p:tav tm="0">
                                          <p:val>
                                            <p:fltVal val="360"/>
                                          </p:val>
                                        </p:tav>
                                        <p:tav tm="100000">
                                          <p:val>
                                            <p:fltVal val="0"/>
                                          </p:val>
                                        </p:tav>
                                      </p:tavLst>
                                    </p:anim>
                                    <p:animEffect transition="in" filter="fade">
                                      <p:cBhvr>
                                        <p:cTn id="53" dur="500"/>
                                        <p:tgtEl>
                                          <p:spTgt spid="24"/>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49" presetClass="entr" presetSubtype="0" decel="10000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 calcmode="lin" valueType="num">
                                      <p:cBhvr>
                                        <p:cTn id="63" dur="500" fill="hold"/>
                                        <p:tgtEl>
                                          <p:spTgt spid="27"/>
                                        </p:tgtEl>
                                        <p:attrNameLst>
                                          <p:attrName>style.rotation</p:attrName>
                                        </p:attrNameLst>
                                      </p:cBhvr>
                                      <p:tavLst>
                                        <p:tav tm="0">
                                          <p:val>
                                            <p:fltVal val="360"/>
                                          </p:val>
                                        </p:tav>
                                        <p:tav tm="100000">
                                          <p:val>
                                            <p:fltVal val="0"/>
                                          </p:val>
                                        </p:tav>
                                      </p:tavLst>
                                    </p:anim>
                                    <p:animEffect transition="in" filter="fade">
                                      <p:cBhvr>
                                        <p:cTn id="64" dur="500"/>
                                        <p:tgtEl>
                                          <p:spTgt spid="27"/>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par>
                          <p:cTn id="69" fill="hold">
                            <p:stCondLst>
                              <p:cond delay="3000"/>
                            </p:stCondLst>
                            <p:childTnLst>
                              <p:par>
                                <p:cTn id="70" presetID="49" presetClass="entr" presetSubtype="0" decel="10000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 calcmode="lin" valueType="num">
                                      <p:cBhvr>
                                        <p:cTn id="74" dur="500" fill="hold"/>
                                        <p:tgtEl>
                                          <p:spTgt spid="25"/>
                                        </p:tgtEl>
                                        <p:attrNameLst>
                                          <p:attrName>style.rotation</p:attrName>
                                        </p:attrNameLst>
                                      </p:cBhvr>
                                      <p:tavLst>
                                        <p:tav tm="0">
                                          <p:val>
                                            <p:fltVal val="360"/>
                                          </p:val>
                                        </p:tav>
                                        <p:tav tm="100000">
                                          <p:val>
                                            <p:fltVal val="0"/>
                                          </p:val>
                                        </p:tav>
                                      </p:tavLst>
                                    </p:anim>
                                    <p:animEffect transition="in" filter="fade">
                                      <p:cBhvr>
                                        <p:cTn id="75" dur="500"/>
                                        <p:tgtEl>
                                          <p:spTgt spid="25"/>
                                        </p:tgtEl>
                                      </p:cBhvr>
                                    </p:animEffect>
                                  </p:childTnLst>
                                </p:cTn>
                              </p:par>
                            </p:childTnLst>
                          </p:cTn>
                        </p:par>
                        <p:par>
                          <p:cTn id="76" fill="hold">
                            <p:stCondLst>
                              <p:cond delay="3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 calcmode="lin" valueType="num">
                                      <p:cBhvr>
                                        <p:cTn id="86" dur="500" fill="hold"/>
                                        <p:tgtEl>
                                          <p:spTgt spid="19"/>
                                        </p:tgtEl>
                                        <p:attrNameLst>
                                          <p:attrName>style.rotation</p:attrName>
                                        </p:attrNameLst>
                                      </p:cBhvr>
                                      <p:tavLst>
                                        <p:tav tm="0">
                                          <p:val>
                                            <p:fltVal val="90"/>
                                          </p:val>
                                        </p:tav>
                                        <p:tav tm="100000">
                                          <p:val>
                                            <p:fltVal val="0"/>
                                          </p:val>
                                        </p:tav>
                                      </p:tavLst>
                                    </p:anim>
                                    <p:animEffect transition="in" filter="fade">
                                      <p:cBhvr>
                                        <p:cTn id="87" dur="500"/>
                                        <p:tgtEl>
                                          <p:spTgt spid="19"/>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400570B-68DA-7249-C4F4-69719D6C0EEE}"/>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magen que contiene persona, ropa, pastel, corte&#10;&#10;El contenido generado por IA puede ser incorrecto.">
            <a:extLst>
              <a:ext uri="{FF2B5EF4-FFF2-40B4-BE49-F238E27FC236}">
                <a16:creationId xmlns:a16="http://schemas.microsoft.com/office/drawing/2014/main" id="{367C4216-5C94-1396-DFC6-D62E8DA730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52499"/>
            <a:ext cx="5322771" cy="6705501"/>
          </a:xfrm>
          <a:prstGeom prst="rect">
            <a:avLst/>
          </a:prstGeom>
        </p:spPr>
      </p:pic>
      <p:sp>
        <p:nvSpPr>
          <p:cNvPr id="3" name="CuadroTexto 2">
            <a:extLst>
              <a:ext uri="{FF2B5EF4-FFF2-40B4-BE49-F238E27FC236}">
                <a16:creationId xmlns:a16="http://schemas.microsoft.com/office/drawing/2014/main" id="{0E74BA1A-6DAF-4703-3641-E0C94C2E5BB8}"/>
              </a:ext>
            </a:extLst>
          </p:cNvPr>
          <p:cNvSpPr txBox="1"/>
          <p:nvPr/>
        </p:nvSpPr>
        <p:spPr>
          <a:xfrm>
            <a:off x="4916439" y="3198048"/>
            <a:ext cx="7177238" cy="923330"/>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ro-RO" sz="5400" b="1" dirty="0">
                <a:ln/>
                <a:solidFill>
                  <a:srgbClr val="916941"/>
                </a:solidFill>
              </a:rPr>
              <a:t>CREDINȚA LUI </a:t>
            </a:r>
            <a:r>
              <a:rPr lang="es-ES" sz="5400" b="1" dirty="0">
                <a:ln/>
                <a:solidFill>
                  <a:srgbClr val="916941"/>
                </a:solidFill>
              </a:rPr>
              <a:t>CALEB</a:t>
            </a:r>
          </a:p>
        </p:txBody>
      </p:sp>
    </p:spTree>
    <p:extLst>
      <p:ext uri="{BB962C8B-B14F-4D97-AF65-F5344CB8AC3E}">
        <p14:creationId xmlns:p14="http://schemas.microsoft.com/office/powerpoint/2010/main" val="225836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6C5723-A759-65FF-7A2C-DBB903B32B6A}"/>
              </a:ext>
            </a:extLst>
          </p:cNvPr>
          <p:cNvSpPr txBox="1"/>
          <p:nvPr/>
        </p:nvSpPr>
        <p:spPr>
          <a:xfrm>
            <a:off x="0" y="0"/>
            <a:ext cx="12192000" cy="769441"/>
          </a:xfrm>
          <a:prstGeom prst="rect">
            <a:avLst/>
          </a:prstGeom>
          <a:noFill/>
        </p:spPr>
        <p:txBody>
          <a:bodyPr wrap="square">
            <a:spAutoFit/>
          </a:bodyPr>
          <a:lstStyle/>
          <a:p>
            <a:pPr algn="ctr"/>
            <a:r>
              <a:rPr lang="ro-RO"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FĂ IMPOSIBILUL POSIBIL</a:t>
            </a:r>
            <a:endParaRPr lang="es-ES"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endParaRPr>
          </a:p>
        </p:txBody>
      </p:sp>
      <p:sp>
        <p:nvSpPr>
          <p:cNvPr id="5" name="CuadroTexto 4">
            <a:extLst>
              <a:ext uri="{FF2B5EF4-FFF2-40B4-BE49-F238E27FC236}">
                <a16:creationId xmlns:a16="http://schemas.microsoft.com/office/drawing/2014/main" id="{7EE05787-EF09-D815-A6D9-F568C81317D9}"/>
              </a:ext>
            </a:extLst>
          </p:cNvPr>
          <p:cNvSpPr txBox="1"/>
          <p:nvPr/>
        </p:nvSpPr>
        <p:spPr>
          <a:xfrm>
            <a:off x="1276350" y="657522"/>
            <a:ext cx="9639300" cy="646331"/>
          </a:xfrm>
          <a:prstGeom prst="rect">
            <a:avLst/>
          </a:prstGeom>
          <a:noFill/>
        </p:spPr>
        <p:txBody>
          <a:bodyPr wrap="square">
            <a:spAutoFit/>
          </a:bodyPr>
          <a:lstStyle/>
          <a:p>
            <a:pPr algn="ctr"/>
            <a:r>
              <a:rPr lang="es-ES" b="1" dirty="0">
                <a:solidFill>
                  <a:schemeClr val="accent5">
                    <a:lumMod val="50000"/>
                  </a:schemeClr>
                </a:solidFill>
                <a:effectLst>
                  <a:glow rad="101600">
                    <a:srgbClr val="FFFFDD"/>
                  </a:glow>
                </a:effectLst>
                <a:latin typeface="Comic Sans MS" panose="030F0702030302020204" pitchFamily="66" charset="0"/>
              </a:rPr>
              <a:t>“Frații mei care se suiseră împreună cu mine au tăiat inima poporului, dar eu am urmat în totul calea Domnului Dumnezeului meu.” </a:t>
            </a:r>
            <a:r>
              <a:rPr lang="es-ES" sz="1400" b="1" dirty="0">
                <a:solidFill>
                  <a:schemeClr val="accent5">
                    <a:lumMod val="50000"/>
                  </a:schemeClr>
                </a:solidFill>
                <a:effectLst>
                  <a:glow rad="101600">
                    <a:srgbClr val="FFFFDD"/>
                  </a:glow>
                </a:effectLst>
                <a:latin typeface="Comic Sans MS" panose="030F0702030302020204" pitchFamily="66" charset="0"/>
              </a:rPr>
              <a:t>(</a:t>
            </a:r>
            <a:r>
              <a:rPr lang="ro-RO" sz="1400" b="1" dirty="0" err="1">
                <a:solidFill>
                  <a:schemeClr val="accent5">
                    <a:lumMod val="50000"/>
                  </a:schemeClr>
                </a:solidFill>
                <a:effectLst>
                  <a:glow rad="101600">
                    <a:srgbClr val="FFFFDD"/>
                  </a:glow>
                </a:effectLst>
                <a:latin typeface="Comic Sans MS" panose="030F0702030302020204" pitchFamily="66" charset="0"/>
              </a:rPr>
              <a:t>Iosua</a:t>
            </a:r>
            <a:r>
              <a:rPr lang="es-ES" sz="1400" b="1" dirty="0">
                <a:solidFill>
                  <a:schemeClr val="accent5">
                    <a:lumMod val="50000"/>
                  </a:schemeClr>
                </a:solidFill>
                <a:effectLst>
                  <a:glow rad="101600">
                    <a:srgbClr val="FFFFDD"/>
                  </a:glow>
                </a:effectLst>
                <a:latin typeface="Comic Sans MS" panose="030F0702030302020204" pitchFamily="66" charset="0"/>
              </a:rPr>
              <a:t> 14:8)</a:t>
            </a:r>
          </a:p>
        </p:txBody>
      </p:sp>
      <p:sp>
        <p:nvSpPr>
          <p:cNvPr id="6" name="CuadroTexto 5">
            <a:extLst>
              <a:ext uri="{FF2B5EF4-FFF2-40B4-BE49-F238E27FC236}">
                <a16:creationId xmlns:a16="http://schemas.microsoft.com/office/drawing/2014/main" id="{7FA5DF91-3D7F-2254-5A20-DD4E5E449213}"/>
              </a:ext>
            </a:extLst>
          </p:cNvPr>
          <p:cNvSpPr txBox="1"/>
          <p:nvPr/>
        </p:nvSpPr>
        <p:spPr>
          <a:xfrm>
            <a:off x="152399" y="1307505"/>
            <a:ext cx="5943601" cy="1938992"/>
          </a:xfrm>
          <a:prstGeom prst="rect">
            <a:avLst/>
          </a:prstGeom>
          <a:noFill/>
        </p:spPr>
        <p:txBody>
          <a:bodyPr wrap="square" rtlCol="0">
            <a:spAutoFit/>
          </a:bodyPr>
          <a:lstStyle/>
          <a:p>
            <a:pPr>
              <a:spcBef>
                <a:spcPts val="600"/>
              </a:spcBef>
            </a:pPr>
            <a:r>
              <a:rPr lang="es-ES" sz="2000" b="1" dirty="0"/>
              <a:t>Numele „Caleb” înseamnă „câine”. Așa cum a demonstrat de-a lungul vieții sale, nu a primit acest nume ca pe un termen peiorativ, ci mai degrabă datorită loialității sale neclintite. A fost credincios acolo unde alții erau infideli. A rămas loial lui Dumnezeu acolo unde altora le era frică.</a:t>
            </a:r>
          </a:p>
        </p:txBody>
      </p:sp>
      <p:pic>
        <p:nvPicPr>
          <p:cNvPr id="4" name="Imagen 3" descr="Imagen que contiene persona, montaña, grupo, parado&#10;&#10;El contenido generado por IA puede ser incorrecto.">
            <a:extLst>
              <a:ext uri="{FF2B5EF4-FFF2-40B4-BE49-F238E27FC236}">
                <a16:creationId xmlns:a16="http://schemas.microsoft.com/office/drawing/2014/main" id="{24591E57-65FD-3F0E-D333-0ED63040D2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950700" y="1466291"/>
            <a:ext cx="6063704" cy="4934509"/>
          </a:xfrm>
          <a:prstGeom prst="roundRect">
            <a:avLst>
              <a:gd name="adj" fmla="val 3605"/>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3BC56BA7-D40D-181A-9C41-EABFAA0467F4}"/>
              </a:ext>
            </a:extLst>
          </p:cNvPr>
          <p:cNvSpPr txBox="1"/>
          <p:nvPr/>
        </p:nvSpPr>
        <p:spPr>
          <a:xfrm>
            <a:off x="152398" y="5603551"/>
            <a:ext cx="5707628" cy="1015663"/>
          </a:xfrm>
          <a:prstGeom prst="rect">
            <a:avLst/>
          </a:prstGeom>
          <a:noFill/>
        </p:spPr>
        <p:txBody>
          <a:bodyPr wrap="square">
            <a:spAutoFit/>
          </a:bodyPr>
          <a:lstStyle/>
          <a:p>
            <a:pPr>
              <a:spcBef>
                <a:spcPts val="600"/>
              </a:spcBef>
            </a:pPr>
            <a:r>
              <a:rPr lang="es-ES" sz="2000" b="1" dirty="0"/>
              <a:t>Exemplul său ne încurajează să ne păstrăm credința fermă în Dumnezeu, care poate face posibil ceea ce este imposibil pentru noi.</a:t>
            </a:r>
          </a:p>
        </p:txBody>
      </p:sp>
      <p:sp>
        <p:nvSpPr>
          <p:cNvPr id="9" name="CuadroTexto 8">
            <a:extLst>
              <a:ext uri="{FF2B5EF4-FFF2-40B4-BE49-F238E27FC236}">
                <a16:creationId xmlns:a16="http://schemas.microsoft.com/office/drawing/2014/main" id="{CF8A3DA5-0F42-DF0D-3EEB-F80D4174753A}"/>
              </a:ext>
            </a:extLst>
          </p:cNvPr>
          <p:cNvSpPr txBox="1"/>
          <p:nvPr/>
        </p:nvSpPr>
        <p:spPr>
          <a:xfrm>
            <a:off x="152399" y="4587888"/>
            <a:ext cx="5798300" cy="1015663"/>
          </a:xfrm>
          <a:prstGeom prst="rect">
            <a:avLst/>
          </a:prstGeom>
          <a:noFill/>
        </p:spPr>
        <p:txBody>
          <a:bodyPr wrap="square">
            <a:spAutoFit/>
          </a:bodyPr>
          <a:lstStyle/>
          <a:p>
            <a:pPr>
              <a:spcBef>
                <a:spcPts val="600"/>
              </a:spcBef>
            </a:pPr>
            <a:r>
              <a:rPr lang="es-ES" sz="2000" b="1" dirty="0"/>
              <a:t>Împreună cu Iosua (ceva mai tânăr decât el), el a rămas ferm în opinia sa, chiar și atunci când mulțimea a vrut să-i ucidă cu pietre (Num</a:t>
            </a:r>
            <a:r>
              <a:rPr lang="ro-RO" sz="2000" b="1" dirty="0"/>
              <a:t>.</a:t>
            </a:r>
            <a:r>
              <a:rPr lang="es-ES" sz="2000" b="1" dirty="0"/>
              <a:t>14:10).</a:t>
            </a:r>
          </a:p>
        </p:txBody>
      </p:sp>
      <p:sp>
        <p:nvSpPr>
          <p:cNvPr id="11" name="CuadroTexto 10">
            <a:extLst>
              <a:ext uri="{FF2B5EF4-FFF2-40B4-BE49-F238E27FC236}">
                <a16:creationId xmlns:a16="http://schemas.microsoft.com/office/drawing/2014/main" id="{7445EE05-2601-1FE7-DB8B-776F64D477FD}"/>
              </a:ext>
            </a:extLst>
          </p:cNvPr>
          <p:cNvSpPr txBox="1"/>
          <p:nvPr/>
        </p:nvSpPr>
        <p:spPr>
          <a:xfrm>
            <a:off x="152399" y="3325331"/>
            <a:ext cx="5798302" cy="1323439"/>
          </a:xfrm>
          <a:prstGeom prst="rect">
            <a:avLst/>
          </a:prstGeom>
          <a:noFill/>
        </p:spPr>
        <p:txBody>
          <a:bodyPr wrap="square">
            <a:spAutoFit/>
          </a:bodyPr>
          <a:lstStyle/>
          <a:p>
            <a:pPr>
              <a:spcBef>
                <a:spcPts val="600"/>
              </a:spcBef>
            </a:pPr>
            <a:r>
              <a:rPr lang="es-ES" sz="2000" b="1" dirty="0"/>
              <a:t>Unde zece spioni au văzut cetăți imposibil de cucerit și uriași imposibil de învins, Caleb a văzut cetăți cucerite și uriași</a:t>
            </a:r>
            <a:r>
              <a:rPr lang="ro-RO" sz="2000" b="1" dirty="0"/>
              <a:t> pe care</a:t>
            </a:r>
            <a:r>
              <a:rPr lang="es-ES" sz="2000" b="1" dirty="0"/>
              <a:t> „</a:t>
            </a:r>
            <a:r>
              <a:rPr lang="ro-RO" sz="2000" b="1" dirty="0"/>
              <a:t>îi vor mânca</a:t>
            </a:r>
            <a:r>
              <a:rPr lang="es-ES" sz="2000" b="1" dirty="0"/>
              <a:t>” (Numeri 13:28-33; 14:6-9).</a:t>
            </a:r>
          </a:p>
        </p:txBody>
      </p:sp>
    </p:spTree>
    <p:extLst>
      <p:ext uri="{BB962C8B-B14F-4D97-AF65-F5344CB8AC3E}">
        <p14:creationId xmlns:p14="http://schemas.microsoft.com/office/powerpoint/2010/main" val="9649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3" presetClass="entr" presetSubtype="3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plus(out)">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180EC6-9824-D242-74CB-B50BC7E22734}"/>
              </a:ext>
            </a:extLst>
          </p:cNvPr>
          <p:cNvSpPr txBox="1"/>
          <p:nvPr/>
        </p:nvSpPr>
        <p:spPr>
          <a:xfrm>
            <a:off x="0" y="-39328"/>
            <a:ext cx="12191999"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800" b="1" spc="600" dirty="0">
                <a:ln/>
                <a:solidFill>
                  <a:schemeClr val="accent5">
                    <a:lumMod val="75000"/>
                  </a:schemeClr>
                </a:solidFill>
                <a:effectLst>
                  <a:outerShdw blurRad="38100" dist="38100" dir="2700000" algn="tl">
                    <a:srgbClr val="A2A6F8"/>
                  </a:outerShdw>
                </a:effectLst>
              </a:rPr>
              <a:t>CREDINȚA ÎN ACȚIUNE</a:t>
            </a:r>
            <a:endParaRPr lang="es-ES" sz="4800" b="1" spc="600" dirty="0">
              <a:ln/>
              <a:solidFill>
                <a:schemeClr val="accent5">
                  <a:lumMod val="75000"/>
                </a:schemeClr>
              </a:solidFill>
              <a:effectLst>
                <a:outerShdw blurRad="38100" dist="38100" dir="2700000" algn="tl">
                  <a:srgbClr val="A2A6F8"/>
                </a:outerShdw>
              </a:effectLst>
            </a:endParaRPr>
          </a:p>
        </p:txBody>
      </p:sp>
      <p:sp>
        <p:nvSpPr>
          <p:cNvPr id="5" name="CuadroTexto 4">
            <a:extLst>
              <a:ext uri="{FF2B5EF4-FFF2-40B4-BE49-F238E27FC236}">
                <a16:creationId xmlns:a16="http://schemas.microsoft.com/office/drawing/2014/main" id="{89CD2C29-FF8B-22EA-1C66-A806C0E80A74}"/>
              </a:ext>
            </a:extLst>
          </p:cNvPr>
          <p:cNvSpPr txBox="1"/>
          <p:nvPr/>
        </p:nvSpPr>
        <p:spPr>
          <a:xfrm>
            <a:off x="1" y="642074"/>
            <a:ext cx="12191998" cy="923330"/>
          </a:xfrm>
          <a:prstGeom prst="rect">
            <a:avLst/>
          </a:prstGeom>
          <a:noFill/>
        </p:spPr>
        <p:txBody>
          <a:bodyPr wrap="square">
            <a:spAutoFit/>
          </a:bodyPr>
          <a:lstStyle/>
          <a:p>
            <a:pPr algn="ctr"/>
            <a:r>
              <a:rPr lang="es-ES" b="1" dirty="0">
                <a:solidFill>
                  <a:srgbClr val="124A1F"/>
                </a:solidFill>
                <a:effectLst>
                  <a:glow rad="101600">
                    <a:schemeClr val="accent2">
                      <a:lumMod val="20000"/>
                      <a:lumOff val="80000"/>
                    </a:schemeClr>
                  </a:glow>
                </a:effectLst>
                <a:latin typeface="Comic Sans MS" panose="030F0702030302020204" pitchFamily="66" charset="0"/>
              </a:rPr>
              <a:t>“Dă-mi, dar, muntele acesta despre care a vorbit Domnul pe vremea aceea; căci ai auzit atunci că acolo sunt anachiți și că sunt cetăți mari și întărite. Domnul va fi, poate, cu mine și-i voi izgoni, cum a spus Domnul.” </a:t>
            </a:r>
            <a:r>
              <a:rPr lang="es-ES" sz="1400" b="1" dirty="0">
                <a:solidFill>
                  <a:srgbClr val="124A1F"/>
                </a:solidFill>
                <a:effectLst>
                  <a:glow rad="101600">
                    <a:schemeClr val="accent2">
                      <a:lumMod val="20000"/>
                      <a:lumOff val="80000"/>
                    </a:schemeClr>
                  </a:glow>
                </a:effectLst>
                <a:latin typeface="Comic Sans MS" panose="030F0702030302020204" pitchFamily="66" charset="0"/>
              </a:rPr>
              <a:t>(</a:t>
            </a:r>
            <a:r>
              <a:rPr lang="ro-RO" sz="1400" b="1" dirty="0" err="1">
                <a:solidFill>
                  <a:srgbClr val="124A1F"/>
                </a:solidFill>
                <a:effectLst>
                  <a:glow rad="101600">
                    <a:schemeClr val="accent2">
                      <a:lumMod val="20000"/>
                      <a:lumOff val="80000"/>
                    </a:schemeClr>
                  </a:glow>
                </a:effectLst>
                <a:latin typeface="Comic Sans MS" panose="030F0702030302020204" pitchFamily="66" charset="0"/>
              </a:rPr>
              <a:t>Iosua</a:t>
            </a:r>
            <a:r>
              <a:rPr lang="es-ES" sz="1400" b="1" dirty="0">
                <a:solidFill>
                  <a:srgbClr val="124A1F"/>
                </a:solidFill>
                <a:effectLst>
                  <a:glow rad="101600">
                    <a:schemeClr val="accent2">
                      <a:lumMod val="20000"/>
                      <a:lumOff val="80000"/>
                    </a:schemeClr>
                  </a:glow>
                </a:effectLst>
                <a:latin typeface="Comic Sans MS" panose="030F0702030302020204" pitchFamily="66" charset="0"/>
              </a:rPr>
              <a:t> 14:12)</a:t>
            </a:r>
            <a:endParaRPr lang="es-ES" b="1" dirty="0">
              <a:solidFill>
                <a:srgbClr val="124A1F"/>
              </a:solidFill>
              <a:effectLst>
                <a:glow rad="101600">
                  <a:schemeClr val="accent2">
                    <a:lumMod val="20000"/>
                    <a:lumOff val="8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CF7EEDD6-BBB0-E65B-7655-702DC7413538}"/>
              </a:ext>
            </a:extLst>
          </p:cNvPr>
          <p:cNvSpPr txBox="1"/>
          <p:nvPr/>
        </p:nvSpPr>
        <p:spPr>
          <a:xfrm>
            <a:off x="2644878" y="1767999"/>
            <a:ext cx="5702505" cy="2246769"/>
          </a:xfrm>
          <a:prstGeom prst="rect">
            <a:avLst/>
          </a:prstGeom>
          <a:noFill/>
        </p:spPr>
        <p:txBody>
          <a:bodyPr wrap="square" rtlCol="0">
            <a:spAutoFit/>
          </a:bodyPr>
          <a:lstStyle/>
          <a:p>
            <a:pPr>
              <a:spcBef>
                <a:spcPts val="600"/>
              </a:spcBef>
            </a:pPr>
            <a:r>
              <a:rPr lang="es-ES" sz="2000" b="1" dirty="0"/>
              <a:t>Conform spuselor lui Caleb însuși, când Moise a cerut un raport, „i-am spus tot ce am văzut” (Iosua 14:7) și „am rămas credincios Domnului Dumnezeului meu” (Iosua 14:8). Datorită credincioșiei sale, i s-a promis că va moșteni locul pe care călcaseră picioarele sale în timpul inspecției (Iosua 14:9).</a:t>
            </a:r>
          </a:p>
        </p:txBody>
      </p:sp>
      <p:pic>
        <p:nvPicPr>
          <p:cNvPr id="4" name="Imagen 3" descr="Imagen que contiene montaña, ropa, persona, parado&#10;&#10;El contenido generado por IA puede ser incorrecto.">
            <a:extLst>
              <a:ext uri="{FF2B5EF4-FFF2-40B4-BE49-F238E27FC236}">
                <a16:creationId xmlns:a16="http://schemas.microsoft.com/office/drawing/2014/main" id="{28D98D55-E442-5A7A-30B1-270A443B59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47383" y="1651822"/>
            <a:ext cx="3731028" cy="4253376"/>
          </a:xfrm>
          <a:prstGeom prst="rect">
            <a:avLst/>
          </a:prstGeom>
          <a:ln w="88900" cap="sq" cmpd="thickThin">
            <a:solidFill>
              <a:srgbClr val="AE142A"/>
            </a:solidFill>
            <a:prstDash val="solid"/>
            <a:miter lim="800000"/>
          </a:ln>
          <a:effectLst>
            <a:innerShdw blurRad="76200">
              <a:srgbClr val="000000"/>
            </a:innerShdw>
          </a:effectLst>
        </p:spPr>
      </p:pic>
      <p:pic>
        <p:nvPicPr>
          <p:cNvPr id="8" name="Imagen 7" descr="Un grupo de personas disfrazadas&#10;&#10;El contenido generado por IA puede ser incorrecto.">
            <a:extLst>
              <a:ext uri="{FF2B5EF4-FFF2-40B4-BE49-F238E27FC236}">
                <a16:creationId xmlns:a16="http://schemas.microsoft.com/office/drawing/2014/main" id="{4EBE312B-1534-A119-1620-B0F9BB8079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3758" y="1649731"/>
            <a:ext cx="2462461" cy="3059921"/>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3BC04B44-58E0-1E68-FC7D-EEEF6F62FF3D}"/>
              </a:ext>
            </a:extLst>
          </p:cNvPr>
          <p:cNvSpPr txBox="1"/>
          <p:nvPr/>
        </p:nvSpPr>
        <p:spPr>
          <a:xfrm>
            <a:off x="2644877" y="4031605"/>
            <a:ext cx="5525728" cy="1631216"/>
          </a:xfrm>
          <a:prstGeom prst="rect">
            <a:avLst/>
          </a:prstGeom>
          <a:noFill/>
        </p:spPr>
        <p:txBody>
          <a:bodyPr wrap="square">
            <a:spAutoFit/>
          </a:bodyPr>
          <a:lstStyle/>
          <a:p>
            <a:pPr>
              <a:spcBef>
                <a:spcPts val="600"/>
              </a:spcBef>
            </a:pPr>
            <a:r>
              <a:rPr lang="es-ES" sz="2000" b="1" dirty="0"/>
              <a:t>Caleb avea 40 de ani când a fost trimis ca spion. După cinci ani de cuceriri, era acum un bărbat în vârstă de 85 de ani (Iosua 14:10). Trupul și mintea lui erau la fel de viguroase, iar gândurile lui erau aceleași (Iosua 14:11).</a:t>
            </a:r>
          </a:p>
        </p:txBody>
      </p:sp>
      <p:sp>
        <p:nvSpPr>
          <p:cNvPr id="12" name="CuadroTexto 11">
            <a:extLst>
              <a:ext uri="{FF2B5EF4-FFF2-40B4-BE49-F238E27FC236}">
                <a16:creationId xmlns:a16="http://schemas.microsoft.com/office/drawing/2014/main" id="{42C3CDEF-F815-22D7-ED27-92C87638C308}"/>
              </a:ext>
            </a:extLst>
          </p:cNvPr>
          <p:cNvSpPr txBox="1"/>
          <p:nvPr/>
        </p:nvSpPr>
        <p:spPr>
          <a:xfrm>
            <a:off x="103758" y="5993687"/>
            <a:ext cx="11974653" cy="707886"/>
          </a:xfrm>
          <a:prstGeom prst="rect">
            <a:avLst/>
          </a:prstGeom>
          <a:noFill/>
        </p:spPr>
        <p:txBody>
          <a:bodyPr wrap="square">
            <a:spAutoFit/>
          </a:bodyPr>
          <a:lstStyle/>
          <a:p>
            <a:pPr>
              <a:spcBef>
                <a:spcPts val="600"/>
              </a:spcBef>
            </a:pPr>
            <a:r>
              <a:rPr lang="es-ES" sz="2000" b="1" dirty="0"/>
              <a:t>Sosise momentul să revendice promisiunea și să dovedească faptul că vorbele sale nu erau deșarte. Cu ajutorul lui Dumnezeu, avea să-i devoreze pe uriași și să le cucerească cetățile (Iosua 14:12-14).</a:t>
            </a:r>
          </a:p>
        </p:txBody>
      </p:sp>
      <p:pic>
        <p:nvPicPr>
          <p:cNvPr id="14" name="Imagen 13" descr="Mapa&#10;&#10;El contenido generado por IA puede ser incorrecto.">
            <a:extLst>
              <a:ext uri="{FF2B5EF4-FFF2-40B4-BE49-F238E27FC236}">
                <a16:creationId xmlns:a16="http://schemas.microsoft.com/office/drawing/2014/main" id="{C37831A1-2A69-46DB-76A8-F64AC506665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13589" y="4886631"/>
            <a:ext cx="2452630" cy="930077"/>
          </a:xfrm>
          <a:prstGeom prst="rect">
            <a:avLst/>
          </a:prstGeom>
          <a:ln w="38100" cap="sq">
            <a:solidFill>
              <a:srgbClr val="2770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384438-36FB-5176-BC91-4D42D12F14B7}"/>
              </a:ext>
            </a:extLst>
          </p:cNvPr>
          <p:cNvSpPr txBox="1"/>
          <p:nvPr/>
        </p:nvSpPr>
        <p:spPr>
          <a:xfrm>
            <a:off x="-114300" y="-25938"/>
            <a:ext cx="9077325"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ro-RO"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PREDAREA ȘTAFETEI</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endParaRPr>
          </a:p>
        </p:txBody>
      </p:sp>
      <p:sp>
        <p:nvSpPr>
          <p:cNvPr id="5" name="CuadroTexto 4">
            <a:extLst>
              <a:ext uri="{FF2B5EF4-FFF2-40B4-BE49-F238E27FC236}">
                <a16:creationId xmlns:a16="http://schemas.microsoft.com/office/drawing/2014/main" id="{24C1B747-E94D-688C-BF35-45706D405142}"/>
              </a:ext>
            </a:extLst>
          </p:cNvPr>
          <p:cNvSpPr txBox="1"/>
          <p:nvPr/>
        </p:nvSpPr>
        <p:spPr>
          <a:xfrm>
            <a:off x="1062037" y="640096"/>
            <a:ext cx="7181850" cy="646331"/>
          </a:xfrm>
          <a:prstGeom prst="rect">
            <a:avLst/>
          </a:prstGeom>
          <a:ln w="12700">
            <a:solidFill>
              <a:schemeClr val="bg2">
                <a:lumMod val="60000"/>
                <a:lumOff val="4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“Caleb a zis: „Celui ce va bate cetatea Chiriat-Sefer și o va lua îi voi da de nevastă pe fiica mea, Acsa.”” </a:t>
            </a:r>
            <a:r>
              <a:rPr lang="es-ES" sz="1400" b="1" dirty="0">
                <a:effectLst>
                  <a:outerShdw blurRad="38100" dist="38100" dir="2700000" algn="tl">
                    <a:srgbClr val="000000">
                      <a:alpha val="43137"/>
                    </a:srgbClr>
                  </a:outerShdw>
                </a:effectLst>
                <a:latin typeface="Comic Sans MS" panose="030F0702030302020204" pitchFamily="66" charset="0"/>
              </a:rPr>
              <a:t>(</a:t>
            </a:r>
            <a:r>
              <a:rPr lang="ro-RO" sz="1400" b="1" dirty="0" err="1">
                <a:effectLst>
                  <a:outerShdw blurRad="38100" dist="38100" dir="2700000" algn="tl">
                    <a:srgbClr val="000000">
                      <a:alpha val="43137"/>
                    </a:srgbClr>
                  </a:outerShdw>
                </a:effectLst>
                <a:latin typeface="Comic Sans MS" panose="030F0702030302020204" pitchFamily="66" charset="0"/>
              </a:rPr>
              <a:t>Iosua</a:t>
            </a:r>
            <a:r>
              <a:rPr lang="ro-RO" sz="1400" b="1" dirty="0">
                <a:effectLst>
                  <a:outerShdw blurRad="38100" dist="38100" dir="2700000" algn="tl">
                    <a:srgbClr val="000000">
                      <a:alpha val="43137"/>
                    </a:srgbClr>
                  </a:outerShdw>
                </a:effectLst>
                <a:latin typeface="Comic Sans MS" panose="030F0702030302020204" pitchFamily="66" charset="0"/>
              </a:rPr>
              <a:t> </a:t>
            </a:r>
            <a:r>
              <a:rPr lang="es-ES" sz="1400" b="1" dirty="0">
                <a:effectLst>
                  <a:outerShdw blurRad="38100" dist="38100" dir="2700000" algn="tl">
                    <a:srgbClr val="000000">
                      <a:alpha val="43137"/>
                    </a:srgbClr>
                  </a:outerShdw>
                </a:effectLst>
                <a:latin typeface="Comic Sans MS" panose="030F0702030302020204" pitchFamily="66" charset="0"/>
              </a:rPr>
              <a:t>15:16)</a:t>
            </a:r>
            <a:endParaRPr lang="es-ES" b="1" dirty="0">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5AA7F2-4FE7-32FD-CC0E-96BC12FCC9FA}"/>
              </a:ext>
            </a:extLst>
          </p:cNvPr>
          <p:cNvSpPr txBox="1"/>
          <p:nvPr/>
        </p:nvSpPr>
        <p:spPr>
          <a:xfrm>
            <a:off x="228599" y="1387197"/>
            <a:ext cx="8848726" cy="1015663"/>
          </a:xfrm>
          <a:prstGeom prst="rect">
            <a:avLst/>
          </a:prstGeom>
          <a:noFill/>
        </p:spPr>
        <p:txBody>
          <a:bodyPr wrap="square" rtlCol="0">
            <a:spAutoFit/>
          </a:bodyPr>
          <a:lstStyle/>
          <a:p>
            <a:pPr>
              <a:spcBef>
                <a:spcPts val="600"/>
              </a:spcBef>
            </a:pPr>
            <a:r>
              <a:rPr lang="es-ES" sz="2000" b="1" dirty="0"/>
              <a:t>După ce cucerise o parte din teritoriul care îi era alocat, Caleb s-a gândit la moștenirea pe care ar trebui să o lase. Vor continua urmașii săi să aibă încredere în Dumnezeu așa cum a avut el?</a:t>
            </a:r>
          </a:p>
        </p:txBody>
      </p:sp>
      <p:pic>
        <p:nvPicPr>
          <p:cNvPr id="8" name="Imagen 7" descr="Imagen que contiene edificio, piedra, hombre, frente&#10;&#10;El contenido generado por IA puede ser incorrecto.">
            <a:extLst>
              <a:ext uri="{FF2B5EF4-FFF2-40B4-BE49-F238E27FC236}">
                <a16:creationId xmlns:a16="http://schemas.microsoft.com/office/drawing/2014/main" id="{3DF9A964-2E30-1428-0E82-EC7DE377A8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0067926" y="3277940"/>
            <a:ext cx="1931670" cy="3429000"/>
          </a:xfrm>
          <a:prstGeom prst="snip2DiagRect">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D5551F2A-73C6-1401-DD94-195AE0907A5B}"/>
              </a:ext>
            </a:extLst>
          </p:cNvPr>
          <p:cNvPicPr>
            <a:picLocks noChangeAspect="1"/>
          </p:cNvPicPr>
          <p:nvPr/>
        </p:nvPicPr>
        <p:blipFill>
          <a:blip r:embed="rId4"/>
          <a:stretch>
            <a:fillRect/>
          </a:stretch>
        </p:blipFill>
        <p:spPr>
          <a:xfrm>
            <a:off x="9077326" y="151060"/>
            <a:ext cx="2922270" cy="2922270"/>
          </a:xfrm>
          <a:prstGeom prst="snip2DiagRect">
            <a:avLst>
              <a:gd name="adj1" fmla="val 0"/>
              <a:gd name="adj2" fmla="val 16667"/>
            </a:avLst>
          </a:prstGeom>
          <a:solidFill>
            <a:srgbClr val="FFFFFF">
              <a:shade val="85000"/>
            </a:srgbClr>
          </a:solidFill>
          <a:ln w="88900" cap="sq">
            <a:gradFill flip="none" rotWithShape="1">
              <a:gsLst>
                <a:gs pos="0">
                  <a:srgbClr val="D9FBF7"/>
                </a:gs>
                <a:gs pos="15000">
                  <a:srgbClr val="D9FBF7"/>
                </a:gs>
                <a:gs pos="45000">
                  <a:srgbClr val="B864B1"/>
                </a:gs>
                <a:gs pos="100000">
                  <a:srgbClr val="B864B1"/>
                </a:gs>
              </a:gsLst>
              <a:lin ang="270000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texto, foto, hombre, ventana&#10;&#10;El contenido generado por IA puede ser incorrecto.">
            <a:extLst>
              <a:ext uri="{FF2B5EF4-FFF2-40B4-BE49-F238E27FC236}">
                <a16:creationId xmlns:a16="http://schemas.microsoft.com/office/drawing/2014/main" id="{18D42432-23CF-E1D2-DC42-BEB49293BA7A}"/>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tretch>
            <a:fillRect/>
          </a:stretch>
        </p:blipFill>
        <p:spPr>
          <a:xfrm>
            <a:off x="135255" y="2920807"/>
            <a:ext cx="3608071" cy="378151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2124BD25-A964-8276-EFC9-22FA411281FE}"/>
              </a:ext>
            </a:extLst>
          </p:cNvPr>
          <p:cNvSpPr txBox="1"/>
          <p:nvPr/>
        </p:nvSpPr>
        <p:spPr>
          <a:xfrm>
            <a:off x="3743326" y="3083445"/>
            <a:ext cx="6096953" cy="1015663"/>
          </a:xfrm>
          <a:prstGeom prst="rect">
            <a:avLst/>
          </a:prstGeom>
          <a:noFill/>
        </p:spPr>
        <p:txBody>
          <a:bodyPr wrap="square">
            <a:spAutoFit/>
          </a:bodyPr>
          <a:lstStyle/>
          <a:p>
            <a:pPr>
              <a:spcBef>
                <a:spcPts val="600"/>
              </a:spcBef>
            </a:pPr>
            <a:r>
              <a:rPr lang="es-ES" sz="2000" b="1" dirty="0"/>
              <a:t>Din acest motiv, el a promis mâna fiicei sale oricui va cuceri Chiriat-Seferul, numit și Debir (Iosua 15:15-16).</a:t>
            </a:r>
          </a:p>
        </p:txBody>
      </p:sp>
      <p:sp>
        <p:nvSpPr>
          <p:cNvPr id="14" name="CuadroTexto 13">
            <a:extLst>
              <a:ext uri="{FF2B5EF4-FFF2-40B4-BE49-F238E27FC236}">
                <a16:creationId xmlns:a16="http://schemas.microsoft.com/office/drawing/2014/main" id="{0A272FFF-AA17-09ED-7C73-8DE5E86E319E}"/>
              </a:ext>
            </a:extLst>
          </p:cNvPr>
          <p:cNvSpPr txBox="1"/>
          <p:nvPr/>
        </p:nvSpPr>
        <p:spPr>
          <a:xfrm>
            <a:off x="393290" y="2309723"/>
            <a:ext cx="8455435" cy="707886"/>
          </a:xfrm>
          <a:prstGeom prst="rect">
            <a:avLst/>
          </a:prstGeom>
          <a:noFill/>
        </p:spPr>
        <p:txBody>
          <a:bodyPr wrap="square">
            <a:spAutoFit/>
          </a:bodyPr>
          <a:lstStyle/>
          <a:p>
            <a:pPr>
              <a:spcBef>
                <a:spcPts val="600"/>
              </a:spcBef>
            </a:pPr>
            <a:r>
              <a:rPr lang="es-ES" sz="2000" b="1" dirty="0"/>
              <a:t>El dovedise că Dumnezeu poate fi de încredere; acum voia să găsească pe cineva care să practice aceeași credință, ca să-i poată preda ștafeta.</a:t>
            </a:r>
          </a:p>
        </p:txBody>
      </p:sp>
      <p:sp>
        <p:nvSpPr>
          <p:cNvPr id="4" name="CuadroTexto 3">
            <a:extLst>
              <a:ext uri="{FF2B5EF4-FFF2-40B4-BE49-F238E27FC236}">
                <a16:creationId xmlns:a16="http://schemas.microsoft.com/office/drawing/2014/main" id="{CE047D58-A483-F830-52A6-23A9827EB4DF}"/>
              </a:ext>
            </a:extLst>
          </p:cNvPr>
          <p:cNvSpPr txBox="1"/>
          <p:nvPr/>
        </p:nvSpPr>
        <p:spPr>
          <a:xfrm>
            <a:off x="3743325" y="5065484"/>
            <a:ext cx="6096953" cy="1631216"/>
          </a:xfrm>
          <a:prstGeom prst="rect">
            <a:avLst/>
          </a:prstGeom>
          <a:noFill/>
        </p:spPr>
        <p:txBody>
          <a:bodyPr wrap="square">
            <a:spAutoFit/>
          </a:bodyPr>
          <a:lstStyle/>
          <a:p>
            <a:pPr>
              <a:spcBef>
                <a:spcPts val="600"/>
              </a:spcBef>
            </a:pPr>
            <a:r>
              <a:rPr lang="es-ES" sz="2000" b="1" dirty="0"/>
              <a:t>După ce s-a căsătorit cu Acsa – fiica lui Caleb – a convins-o să-l lase pe tatăl ei să-i permită să extindă teritoriul cucerit (Iosua 15:18-19), dovedindu-se astfel un moștenitor demn al lui Caleb.</a:t>
            </a:r>
          </a:p>
        </p:txBody>
      </p:sp>
      <p:sp>
        <p:nvSpPr>
          <p:cNvPr id="10" name="CuadroTexto 9">
            <a:extLst>
              <a:ext uri="{FF2B5EF4-FFF2-40B4-BE49-F238E27FC236}">
                <a16:creationId xmlns:a16="http://schemas.microsoft.com/office/drawing/2014/main" id="{761DF125-FCE1-16BC-BD6F-6F158B8686F4}"/>
              </a:ext>
            </a:extLst>
          </p:cNvPr>
          <p:cNvSpPr txBox="1"/>
          <p:nvPr/>
        </p:nvSpPr>
        <p:spPr>
          <a:xfrm>
            <a:off x="3743326" y="4066685"/>
            <a:ext cx="6096953" cy="1015663"/>
          </a:xfrm>
          <a:prstGeom prst="rect">
            <a:avLst/>
          </a:prstGeom>
          <a:noFill/>
        </p:spPr>
        <p:txBody>
          <a:bodyPr wrap="square">
            <a:spAutoFit/>
          </a:bodyPr>
          <a:lstStyle/>
          <a:p>
            <a:pPr>
              <a:spcBef>
                <a:spcPts val="600"/>
              </a:spcBef>
            </a:pPr>
            <a:r>
              <a:rPr lang="es-ES" sz="2000" b="1" dirty="0"/>
              <a:t>Nepotul său, Otniel, a fost cel curajos care a cucerit cetatea și a devenit primul judecător al lui Israel (Iosua 15:17; Judecători 3:9-11).</a:t>
            </a:r>
          </a:p>
        </p:txBody>
      </p:sp>
    </p:spTree>
    <p:extLst>
      <p:ext uri="{BB962C8B-B14F-4D97-AF65-F5344CB8AC3E}">
        <p14:creationId xmlns:p14="http://schemas.microsoft.com/office/powerpoint/2010/main" val="34313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8" presetClass="entr" presetSubtype="9"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up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800" decel="100000"/>
                                        <p:tgtEl>
                                          <p:spTgt spid="8"/>
                                        </p:tgtEl>
                                      </p:cBhvr>
                                    </p:animEffect>
                                    <p:anim calcmode="lin" valueType="num">
                                      <p:cBhvr>
                                        <p:cTn id="44" dur="800" decel="100000" fill="hold"/>
                                        <p:tgtEl>
                                          <p:spTgt spid="8"/>
                                        </p:tgtEl>
                                        <p:attrNameLst>
                                          <p:attrName>style.rotation</p:attrName>
                                        </p:attrNameLst>
                                      </p:cBhvr>
                                      <p:tavLst>
                                        <p:tav tm="0">
                                          <p:val>
                                            <p:fltVal val="-90"/>
                                          </p:val>
                                        </p:tav>
                                        <p:tav tm="100000">
                                          <p:val>
                                            <p:fltVal val="0"/>
                                          </p:val>
                                        </p:tav>
                                      </p:tavLst>
                                    </p:anim>
                                    <p:anim calcmode="lin" valueType="num">
                                      <p:cBhvr>
                                        <p:cTn id="45" dur="800" decel="100000" fill="hold"/>
                                        <p:tgtEl>
                                          <p:spTgt spid="8"/>
                                        </p:tgtEl>
                                        <p:attrNameLst>
                                          <p:attrName>ppt_x</p:attrName>
                                        </p:attrNameLst>
                                      </p:cBhvr>
                                      <p:tavLst>
                                        <p:tav tm="0">
                                          <p:val>
                                            <p:strVal val="#ppt_x+0.4"/>
                                          </p:val>
                                        </p:tav>
                                        <p:tav tm="100000">
                                          <p:val>
                                            <p:strVal val="#ppt_x-0.05"/>
                                          </p:val>
                                        </p:tav>
                                      </p:tavLst>
                                    </p:anim>
                                    <p:anim calcmode="lin" valueType="num">
                                      <p:cBhvr>
                                        <p:cTn id="46" dur="800" decel="100000" fill="hold"/>
                                        <p:tgtEl>
                                          <p:spTgt spid="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14"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B74D32-E4F1-D80A-3B64-BD970B10E423}"/>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BE12D303-73F0-AC7C-1A60-E2C50AF22CF4}"/>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Mujer de pie con raqueta en la mano&#10;&#10;El contenido generado por IA puede ser incorrecto.">
            <a:extLst>
              <a:ext uri="{FF2B5EF4-FFF2-40B4-BE49-F238E27FC236}">
                <a16:creationId xmlns:a16="http://schemas.microsoft.com/office/drawing/2014/main" id="{60CC43B6-CA75-0773-A27F-383FD109C0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4806925" cy="6858000"/>
          </a:xfrm>
          <a:prstGeom prst="rect">
            <a:avLst/>
          </a:prstGeom>
        </p:spPr>
      </p:pic>
      <p:sp>
        <p:nvSpPr>
          <p:cNvPr id="3" name="CuadroTexto 2">
            <a:extLst>
              <a:ext uri="{FF2B5EF4-FFF2-40B4-BE49-F238E27FC236}">
                <a16:creationId xmlns:a16="http://schemas.microsoft.com/office/drawing/2014/main" id="{E6BFDC9B-2B99-EA96-4C04-B44E8CD7F5BA}"/>
              </a:ext>
            </a:extLst>
          </p:cNvPr>
          <p:cNvSpPr txBox="1"/>
          <p:nvPr/>
        </p:nvSpPr>
        <p:spPr>
          <a:xfrm>
            <a:off x="2989006" y="3057436"/>
            <a:ext cx="9202994"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ro-RO" sz="7200" b="1" dirty="0">
                <a:ln/>
                <a:solidFill>
                  <a:srgbClr val="C15C16"/>
                </a:solidFill>
              </a:rPr>
              <a:t>CREDINȚA LUI IOSUA</a:t>
            </a:r>
            <a:endParaRPr lang="es-ES" sz="7200" b="1" dirty="0">
              <a:ln/>
              <a:solidFill>
                <a:srgbClr val="C15C16"/>
              </a:solidFill>
            </a:endParaRPr>
          </a:p>
        </p:txBody>
      </p:sp>
    </p:spTree>
    <p:extLst>
      <p:ext uri="{BB962C8B-B14F-4D97-AF65-F5344CB8AC3E}">
        <p14:creationId xmlns:p14="http://schemas.microsoft.com/office/powerpoint/2010/main" val="3031903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A04D7C-9692-8782-6F1E-E7111600653A}"/>
            </a:ext>
          </a:extLst>
        </p:cNvPr>
        <p:cNvGrpSpPr/>
        <p:nvPr/>
      </p:nvGrpSpPr>
      <p:grpSpPr>
        <a:xfrm>
          <a:off x="0" y="0"/>
          <a:ext cx="0" cy="0"/>
          <a:chOff x="0" y="0"/>
          <a:chExt cx="0" cy="0"/>
        </a:xfrm>
      </p:grpSpPr>
      <p:pic>
        <p:nvPicPr>
          <p:cNvPr id="6" name="Imagen 5" descr="Diagrama&#10;&#10;El contenido generado por IA puede ser incorrecto.">
            <a:extLst>
              <a:ext uri="{FF2B5EF4-FFF2-40B4-BE49-F238E27FC236}">
                <a16:creationId xmlns:a16="http://schemas.microsoft.com/office/drawing/2014/main" id="{E4F777B7-A7F5-6347-A92E-86D0E735DB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524874" y="1102203"/>
            <a:ext cx="3876675" cy="27658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979BD027-4292-9B2E-6036-DDD113165E2C}"/>
              </a:ext>
            </a:extLst>
          </p:cNvPr>
          <p:cNvSpPr txBox="1"/>
          <p:nvPr/>
        </p:nvSpPr>
        <p:spPr>
          <a:xfrm>
            <a:off x="0" y="138410"/>
            <a:ext cx="12191999" cy="646331"/>
          </a:xfrm>
          <a:prstGeom prst="rect">
            <a:avLst/>
          </a:prstGeom>
          <a:noFill/>
        </p:spPr>
        <p:txBody>
          <a:bodyPr wrap="square">
            <a:spAutoFit/>
          </a:bodyPr>
          <a:lstStyle/>
          <a:p>
            <a:pPr algn="ct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“După ce au isprăvit de împărțit țara, după hotarele ei, copiii lui Israel au dat lui Iosua, fiul lui Nun, o moștenire în mijlocul lor.” </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a:t>
            </a:r>
            <a:r>
              <a:rPr lang="ro-RO" sz="1400"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Iosua</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19:49)</a:t>
            </a:r>
          </a:p>
        </p:txBody>
      </p:sp>
      <p:sp>
        <p:nvSpPr>
          <p:cNvPr id="4" name="CuadroTexto 3">
            <a:extLst>
              <a:ext uri="{FF2B5EF4-FFF2-40B4-BE49-F238E27FC236}">
                <a16:creationId xmlns:a16="http://schemas.microsoft.com/office/drawing/2014/main" id="{B91B4DFB-44A0-9C12-296C-D9E713E9C690}"/>
              </a:ext>
            </a:extLst>
          </p:cNvPr>
          <p:cNvSpPr txBox="1"/>
          <p:nvPr/>
        </p:nvSpPr>
        <p:spPr>
          <a:xfrm>
            <a:off x="2200274" y="981075"/>
            <a:ext cx="6315075" cy="1323439"/>
          </a:xfrm>
          <a:prstGeom prst="rect">
            <a:avLst/>
          </a:prstGeom>
          <a:noFill/>
        </p:spPr>
        <p:txBody>
          <a:bodyPr wrap="square" rtlCol="0">
            <a:spAutoFit/>
          </a:bodyPr>
          <a:lstStyle/>
          <a:p>
            <a:pPr>
              <a:spcBef>
                <a:spcPts val="600"/>
              </a:spcBef>
            </a:pPr>
            <a:r>
              <a:rPr lang="es-ES" sz="2000" b="1" dirty="0"/>
              <a:t>Ca tânăr, Iosua a fost ales de Moise ca asistent al său. El s-a dovedit a fi ascultător, curajos, credincios, serviabil și un iubitor al lucrurilor lui Dumnezeu (Exod 33:11).</a:t>
            </a:r>
          </a:p>
        </p:txBody>
      </p:sp>
      <p:graphicFrame>
        <p:nvGraphicFramePr>
          <p:cNvPr id="2" name="Diagrama 1">
            <a:extLst>
              <a:ext uri="{FF2B5EF4-FFF2-40B4-BE49-F238E27FC236}">
                <a16:creationId xmlns:a16="http://schemas.microsoft.com/office/drawing/2014/main" id="{AFAB17D6-86DF-5668-4B68-D83ADD576A02}"/>
              </a:ext>
            </a:extLst>
          </p:cNvPr>
          <p:cNvGraphicFramePr/>
          <p:nvPr>
            <p:extLst>
              <p:ext uri="{D42A27DB-BD31-4B8C-83A1-F6EECF244321}">
                <p14:modId xmlns:p14="http://schemas.microsoft.com/office/powerpoint/2010/main" val="1109272216"/>
              </p:ext>
            </p:extLst>
          </p:nvPr>
        </p:nvGraphicFramePr>
        <p:xfrm>
          <a:off x="-4418" y="3997284"/>
          <a:ext cx="12191998" cy="2765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ersona con un vestido largo&#10;&#10;El contenido generado por IA puede ser incorrecto.">
            <a:extLst>
              <a:ext uri="{FF2B5EF4-FFF2-40B4-BE49-F238E27FC236}">
                <a16:creationId xmlns:a16="http://schemas.microsoft.com/office/drawing/2014/main" id="{0C34E00E-5A5D-5F55-694C-D8CA47ABE05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76557" y="1102202"/>
            <a:ext cx="1894316" cy="2765845"/>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5D832BD9-FA71-E800-05EE-6E2E879CEC63}"/>
              </a:ext>
            </a:extLst>
          </p:cNvPr>
          <p:cNvSpPr txBox="1"/>
          <p:nvPr/>
        </p:nvSpPr>
        <p:spPr>
          <a:xfrm>
            <a:off x="2209799" y="3662705"/>
            <a:ext cx="6315075" cy="400110"/>
          </a:xfrm>
          <a:prstGeom prst="rect">
            <a:avLst/>
          </a:prstGeom>
          <a:noFill/>
        </p:spPr>
        <p:txBody>
          <a:bodyPr wrap="square">
            <a:spAutoFit/>
          </a:bodyPr>
          <a:lstStyle/>
          <a:p>
            <a:pPr>
              <a:spcBef>
                <a:spcPts val="600"/>
              </a:spcBef>
            </a:pPr>
            <a:r>
              <a:rPr lang="es-ES" sz="2000" b="1" dirty="0"/>
              <a:t>Din istoria l</a:t>
            </a:r>
            <a:r>
              <a:rPr lang="ro-RO" sz="2000" b="1" dirty="0"/>
              <a:t>ui</a:t>
            </a:r>
            <a:r>
              <a:rPr lang="es-ES" sz="2000" b="1" dirty="0"/>
              <a:t>, aflăm că:</a:t>
            </a:r>
          </a:p>
        </p:txBody>
      </p:sp>
      <p:sp>
        <p:nvSpPr>
          <p:cNvPr id="10" name="CuadroTexto 9">
            <a:extLst>
              <a:ext uri="{FF2B5EF4-FFF2-40B4-BE49-F238E27FC236}">
                <a16:creationId xmlns:a16="http://schemas.microsoft.com/office/drawing/2014/main" id="{6E6264F5-DBFA-BE82-DD89-258CD0A98433}"/>
              </a:ext>
            </a:extLst>
          </p:cNvPr>
          <p:cNvSpPr txBox="1"/>
          <p:nvPr/>
        </p:nvSpPr>
        <p:spPr>
          <a:xfrm>
            <a:off x="2190749" y="2142932"/>
            <a:ext cx="6315075" cy="1631216"/>
          </a:xfrm>
          <a:prstGeom prst="rect">
            <a:avLst/>
          </a:prstGeom>
          <a:noFill/>
        </p:spPr>
        <p:txBody>
          <a:bodyPr wrap="square">
            <a:spAutoFit/>
          </a:bodyPr>
          <a:lstStyle/>
          <a:p>
            <a:pPr>
              <a:spcBef>
                <a:spcPts val="600"/>
              </a:spcBef>
            </a:pPr>
            <a:r>
              <a:rPr lang="es-ES" sz="2000" b="1" dirty="0"/>
              <a:t>Când a venit vremea să-și revendice propriul teritoriu, a așteptat până când toate triburile și-au primit moștenirea și a ales „partea care a mai rămas” [Timnat-Serah] (Iosua 19:50), un oraș lângă Șilo, unde fusese ridicat Sanctuarul.</a:t>
            </a:r>
          </a:p>
        </p:txBody>
      </p:sp>
    </p:spTree>
    <p:extLst>
      <p:ext uri="{BB962C8B-B14F-4D97-AF65-F5344CB8AC3E}">
        <p14:creationId xmlns:p14="http://schemas.microsoft.com/office/powerpoint/2010/main" val="1134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ppt_w/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
                                            <p:graphicEl>
                                              <a:dgm id="{62999BC5-195A-46F1-98DE-237FBECB27E7}"/>
                                            </p:graphicEl>
                                          </p:spTgt>
                                        </p:tgtEl>
                                        <p:attrNameLst>
                                          <p:attrName>style.visibility</p:attrName>
                                        </p:attrNameLst>
                                      </p:cBhvr>
                                      <p:to>
                                        <p:strVal val="visible"/>
                                      </p:to>
                                    </p:set>
                                    <p:anim calcmode="lin" valueType="num">
                                      <p:cBhvr>
                                        <p:cTn id="42" dur="500" fill="hold"/>
                                        <p:tgtEl>
                                          <p:spTgt spid="2">
                                            <p:graphicEl>
                                              <a:dgm id="{62999BC5-195A-46F1-98DE-237FBECB27E7}"/>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62999BC5-195A-46F1-98DE-237FBECB27E7}"/>
                                            </p:graphicEl>
                                          </p:spTgt>
                                        </p:tgtEl>
                                        <p:attrNameLst>
                                          <p:attrName>ppt_h</p:attrName>
                                        </p:attrNameLst>
                                      </p:cBhvr>
                                      <p:tavLst>
                                        <p:tav tm="0">
                                          <p:val>
                                            <p:fltVal val="0"/>
                                          </p:val>
                                        </p:tav>
                                        <p:tav tm="100000">
                                          <p:val>
                                            <p:strVal val="#ppt_h"/>
                                          </p:val>
                                        </p:tav>
                                      </p:tavLst>
                                    </p:anim>
                                    <p:anim calcmode="lin" valueType="num">
                                      <p:cBhvr>
                                        <p:cTn id="44" dur="500" fill="hold"/>
                                        <p:tgtEl>
                                          <p:spTgt spid="2">
                                            <p:graphicEl>
                                              <a:dgm id="{62999BC5-195A-46F1-98DE-237FBECB27E7}"/>
                                            </p:graphicEl>
                                          </p:spTgt>
                                        </p:tgtEl>
                                        <p:attrNameLst>
                                          <p:attrName>style.rotation</p:attrName>
                                        </p:attrNameLst>
                                      </p:cBhvr>
                                      <p:tavLst>
                                        <p:tav tm="0">
                                          <p:val>
                                            <p:fltVal val="360"/>
                                          </p:val>
                                        </p:tav>
                                        <p:tav tm="100000">
                                          <p:val>
                                            <p:fltVal val="0"/>
                                          </p:val>
                                        </p:tav>
                                      </p:tavLst>
                                    </p:anim>
                                    <p:animEffect transition="in" filter="fade">
                                      <p:cBhvr>
                                        <p:cTn id="45" dur="500"/>
                                        <p:tgtEl>
                                          <p:spTgt spid="2">
                                            <p:graphicEl>
                                              <a:dgm id="{62999BC5-195A-46F1-98DE-237FBECB27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2">
                                            <p:graphicEl>
                                              <a:dgm id="{CD3EC9D1-B914-4A94-9073-BBD619FDAE34}"/>
                                            </p:graphicEl>
                                          </p:spTgt>
                                        </p:tgtEl>
                                        <p:attrNameLst>
                                          <p:attrName>style.visibility</p:attrName>
                                        </p:attrNameLst>
                                      </p:cBhvr>
                                      <p:to>
                                        <p:strVal val="visible"/>
                                      </p:to>
                                    </p:set>
                                    <p:anim calcmode="lin" valueType="num">
                                      <p:cBhvr>
                                        <p:cTn id="50" dur="500" fill="hold"/>
                                        <p:tgtEl>
                                          <p:spTgt spid="2">
                                            <p:graphicEl>
                                              <a:dgm id="{CD3EC9D1-B914-4A94-9073-BBD619FDAE34}"/>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CD3EC9D1-B914-4A94-9073-BBD619FDAE34}"/>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CD3EC9D1-B914-4A94-9073-BBD619FDAE34}"/>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CD3EC9D1-B914-4A94-9073-BBD619FDAE34}"/>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2">
                                            <p:graphicEl>
                                              <a:dgm id="{B791761E-D005-4276-BFBD-78605CE50BF5}"/>
                                            </p:graphicEl>
                                          </p:spTgt>
                                        </p:tgtEl>
                                        <p:attrNameLst>
                                          <p:attrName>style.visibility</p:attrName>
                                        </p:attrNameLst>
                                      </p:cBhvr>
                                      <p:to>
                                        <p:strVal val="visible"/>
                                      </p:to>
                                    </p:set>
                                    <p:anim calcmode="lin" valueType="num">
                                      <p:cBhvr>
                                        <p:cTn id="58" dur="500" fill="hold"/>
                                        <p:tgtEl>
                                          <p:spTgt spid="2">
                                            <p:graphicEl>
                                              <a:dgm id="{B791761E-D005-4276-BFBD-78605CE50BF5}"/>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B791761E-D005-4276-BFBD-78605CE50BF5}"/>
                                            </p:graphicEl>
                                          </p:spTgt>
                                        </p:tgtEl>
                                        <p:attrNameLst>
                                          <p:attrName>ppt_h</p:attrName>
                                        </p:attrNameLst>
                                      </p:cBhvr>
                                      <p:tavLst>
                                        <p:tav tm="0">
                                          <p:val>
                                            <p:fltVal val="0"/>
                                          </p:val>
                                        </p:tav>
                                        <p:tav tm="100000">
                                          <p:val>
                                            <p:strVal val="#ppt_h"/>
                                          </p:val>
                                        </p:tav>
                                      </p:tavLst>
                                    </p:anim>
                                    <p:anim calcmode="lin" valueType="num">
                                      <p:cBhvr>
                                        <p:cTn id="60" dur="500" fill="hold"/>
                                        <p:tgtEl>
                                          <p:spTgt spid="2">
                                            <p:graphicEl>
                                              <a:dgm id="{B791761E-D005-4276-BFBD-78605CE50BF5}"/>
                                            </p:graphicEl>
                                          </p:spTgt>
                                        </p:tgtEl>
                                        <p:attrNameLst>
                                          <p:attrName>style.rotation</p:attrName>
                                        </p:attrNameLst>
                                      </p:cBhvr>
                                      <p:tavLst>
                                        <p:tav tm="0">
                                          <p:val>
                                            <p:fltVal val="360"/>
                                          </p:val>
                                        </p:tav>
                                        <p:tav tm="100000">
                                          <p:val>
                                            <p:fltVal val="0"/>
                                          </p:val>
                                        </p:tav>
                                      </p:tavLst>
                                    </p:anim>
                                    <p:animEffect transition="in" filter="fade">
                                      <p:cBhvr>
                                        <p:cTn id="61" dur="500"/>
                                        <p:tgtEl>
                                          <p:spTgt spid="2">
                                            <p:graphicEl>
                                              <a:dgm id="{B791761E-D005-4276-BFBD-78605CE50BF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
                                            <p:graphicEl>
                                              <a:dgm id="{DDBEDA38-D464-4DF7-BCB0-09E9A2DC813E}"/>
                                            </p:graphicEl>
                                          </p:spTgt>
                                        </p:tgtEl>
                                        <p:attrNameLst>
                                          <p:attrName>style.visibility</p:attrName>
                                        </p:attrNameLst>
                                      </p:cBhvr>
                                      <p:to>
                                        <p:strVal val="visible"/>
                                      </p:to>
                                    </p:set>
                                    <p:anim calcmode="lin" valueType="num">
                                      <p:cBhvr>
                                        <p:cTn id="66" dur="500" fill="hold"/>
                                        <p:tgtEl>
                                          <p:spTgt spid="2">
                                            <p:graphicEl>
                                              <a:dgm id="{DDBEDA38-D464-4DF7-BCB0-09E9A2DC813E}"/>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DDBEDA38-D464-4DF7-BCB0-09E9A2DC813E}"/>
                                            </p:graphicEl>
                                          </p:spTgt>
                                        </p:tgtEl>
                                        <p:attrNameLst>
                                          <p:attrName>ppt_h</p:attrName>
                                        </p:attrNameLst>
                                      </p:cBhvr>
                                      <p:tavLst>
                                        <p:tav tm="0">
                                          <p:val>
                                            <p:fltVal val="0"/>
                                          </p:val>
                                        </p:tav>
                                        <p:tav tm="100000">
                                          <p:val>
                                            <p:strVal val="#ppt_h"/>
                                          </p:val>
                                        </p:tav>
                                      </p:tavLst>
                                    </p:anim>
                                    <p:anim calcmode="lin" valueType="num">
                                      <p:cBhvr>
                                        <p:cTn id="68" dur="500" fill="hold"/>
                                        <p:tgtEl>
                                          <p:spTgt spid="2">
                                            <p:graphicEl>
                                              <a:dgm id="{DDBEDA38-D464-4DF7-BCB0-09E9A2DC813E}"/>
                                            </p:graphicEl>
                                          </p:spTgt>
                                        </p:tgtEl>
                                        <p:attrNameLst>
                                          <p:attrName>style.rotation</p:attrName>
                                        </p:attrNameLst>
                                      </p:cBhvr>
                                      <p:tavLst>
                                        <p:tav tm="0">
                                          <p:val>
                                            <p:fltVal val="360"/>
                                          </p:val>
                                        </p:tav>
                                        <p:tav tm="100000">
                                          <p:val>
                                            <p:fltVal val="0"/>
                                          </p:val>
                                        </p:tav>
                                      </p:tavLst>
                                    </p:anim>
                                    <p:animEffect transition="in" filter="fade">
                                      <p:cBhvr>
                                        <p:cTn id="69" dur="500"/>
                                        <p:tgtEl>
                                          <p:spTgt spid="2">
                                            <p:graphicEl>
                                              <a:dgm id="{DDBEDA38-D464-4DF7-BCB0-09E9A2DC813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2">
                                            <p:graphicEl>
                                              <a:dgm id="{BE48992A-E860-4C40-A1D4-500F6D3DD78C}"/>
                                            </p:graphicEl>
                                          </p:spTgt>
                                        </p:tgtEl>
                                        <p:attrNameLst>
                                          <p:attrName>style.visibility</p:attrName>
                                        </p:attrNameLst>
                                      </p:cBhvr>
                                      <p:to>
                                        <p:strVal val="visible"/>
                                      </p:to>
                                    </p:set>
                                    <p:anim calcmode="lin" valueType="num">
                                      <p:cBhvr>
                                        <p:cTn id="74" dur="500" fill="hold"/>
                                        <p:tgtEl>
                                          <p:spTgt spid="2">
                                            <p:graphicEl>
                                              <a:dgm id="{BE48992A-E860-4C40-A1D4-500F6D3DD78C}"/>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E48992A-E860-4C40-A1D4-500F6D3DD78C}"/>
                                            </p:graphicEl>
                                          </p:spTgt>
                                        </p:tgtEl>
                                        <p:attrNameLst>
                                          <p:attrName>ppt_h</p:attrName>
                                        </p:attrNameLst>
                                      </p:cBhvr>
                                      <p:tavLst>
                                        <p:tav tm="0">
                                          <p:val>
                                            <p:fltVal val="0"/>
                                          </p:val>
                                        </p:tav>
                                        <p:tav tm="100000">
                                          <p:val>
                                            <p:strVal val="#ppt_h"/>
                                          </p:val>
                                        </p:tav>
                                      </p:tavLst>
                                    </p:anim>
                                    <p:anim calcmode="lin" valueType="num">
                                      <p:cBhvr>
                                        <p:cTn id="76" dur="500" fill="hold"/>
                                        <p:tgtEl>
                                          <p:spTgt spid="2">
                                            <p:graphicEl>
                                              <a:dgm id="{BE48992A-E860-4C40-A1D4-500F6D3DD78C}"/>
                                            </p:graphicEl>
                                          </p:spTgt>
                                        </p:tgtEl>
                                        <p:attrNameLst>
                                          <p:attrName>style.rotation</p:attrName>
                                        </p:attrNameLst>
                                      </p:cBhvr>
                                      <p:tavLst>
                                        <p:tav tm="0">
                                          <p:val>
                                            <p:fltVal val="360"/>
                                          </p:val>
                                        </p:tav>
                                        <p:tav tm="100000">
                                          <p:val>
                                            <p:fltVal val="0"/>
                                          </p:val>
                                        </p:tav>
                                      </p:tavLst>
                                    </p:anim>
                                    <p:animEffect transition="in" filter="fade">
                                      <p:cBhvr>
                                        <p:cTn id="77" dur="500"/>
                                        <p:tgtEl>
                                          <p:spTgt spid="2">
                                            <p:graphicEl>
                                              <a:dgm id="{BE48992A-E860-4C40-A1D4-500F6D3DD7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p:bldSub>
          <a:bldDgm bld="one"/>
        </p:bldSub>
      </p:bldGraphic>
      <p:bldP spid="7" grpId="0"/>
      <p:bldP spid="10"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434</TotalTime>
  <Words>1422</Words>
  <Application>Microsoft Office PowerPoint</Application>
  <PresentationFormat>Panorámica</PresentationFormat>
  <Paragraphs>52</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Arial</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57</cp:revision>
  <dcterms:created xsi:type="dcterms:W3CDTF">2025-10-19T08:16:14Z</dcterms:created>
  <dcterms:modified xsi:type="dcterms:W3CDTF">2025-11-15T19:33:46Z</dcterms:modified>
</cp:coreProperties>
</file>