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ro-RO" b="1" dirty="0">
              <a:effectLst>
                <a:outerShdw blurRad="38100" dist="38100" dir="2700000" algn="tl">
                  <a:srgbClr val="000000">
                    <a:alpha val="43137"/>
                  </a:srgbClr>
                </a:outerShdw>
              </a:effectLst>
            </a:rPr>
            <a:t>Țara pierdută</a:t>
          </a:r>
          <a:endParaRPr lang="es-ES"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ro-RO" b="1" dirty="0">
              <a:effectLst>
                <a:outerShdw blurRad="38100" dist="38100" dir="2700000" algn="tl">
                  <a:srgbClr val="000000">
                    <a:alpha val="43137"/>
                  </a:srgbClr>
                </a:outerShdw>
              </a:effectLst>
            </a:rPr>
            <a:t>Pământul dăruit de Dumnezeu</a:t>
          </a:r>
          <a:endParaRPr lang="es-ES"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ro-RO" b="1" dirty="0">
              <a:effectLst>
                <a:outerShdw blurRad="38100" dist="38100" dir="2700000" algn="tl">
                  <a:srgbClr val="000000">
                    <a:alpha val="43137"/>
                  </a:srgbClr>
                </a:outerShdw>
              </a:effectLst>
            </a:rPr>
            <a:t>Cucerirea țării</a:t>
          </a:r>
          <a:endParaRPr lang="es-ES"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ro-RO" b="1" dirty="0">
              <a:effectLst>
                <a:outerShdw blurRad="38100" dist="38100" dir="2700000" algn="tl">
                  <a:srgbClr val="000000">
                    <a:alpha val="43137"/>
                  </a:srgbClr>
                </a:outerShdw>
              </a:effectLst>
            </a:rPr>
            <a:t>Păstrarea cadoului</a:t>
          </a:r>
          <a:endParaRPr lang="es-ES"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ro-RO" b="1" dirty="0">
              <a:effectLst>
                <a:outerShdw blurRad="38100" dist="38100" dir="2700000" algn="tl">
                  <a:srgbClr val="000000">
                    <a:alpha val="43137"/>
                  </a:srgbClr>
                </a:outerShdw>
              </a:effectLst>
            </a:rPr>
            <a:t>Țara recuperată</a:t>
          </a:r>
          <a:endParaRPr lang="es-ES"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ro-RO" sz="2100" b="1" kern="1200" dirty="0">
              <a:effectLst>
                <a:outerShdw blurRad="38100" dist="38100" dir="2700000" algn="tl">
                  <a:srgbClr val="000000">
                    <a:alpha val="43137"/>
                  </a:srgbClr>
                </a:outerShdw>
              </a:effectLst>
            </a:rPr>
            <a:t>Țara pierdută</a:t>
          </a:r>
          <a:endParaRPr lang="es-ES" sz="21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ro-RO" sz="2100" b="1" kern="1200" dirty="0">
              <a:effectLst>
                <a:outerShdw blurRad="38100" dist="38100" dir="2700000" algn="tl">
                  <a:srgbClr val="000000">
                    <a:alpha val="43137"/>
                  </a:srgbClr>
                </a:outerShdw>
              </a:effectLst>
            </a:rPr>
            <a:t>Pământul dăruit de Dumnezeu</a:t>
          </a:r>
          <a:endParaRPr lang="es-ES" sz="21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ro-RO" sz="2100" b="1" kern="1200" dirty="0">
              <a:effectLst>
                <a:outerShdw blurRad="38100" dist="38100" dir="2700000" algn="tl">
                  <a:srgbClr val="000000">
                    <a:alpha val="43137"/>
                  </a:srgbClr>
                </a:outerShdw>
              </a:effectLst>
            </a:rPr>
            <a:t>Cucerirea țării</a:t>
          </a:r>
          <a:endParaRPr lang="es-ES" sz="21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ro-RO" sz="2100" b="1" kern="1200" dirty="0">
              <a:effectLst>
                <a:outerShdw blurRad="38100" dist="38100" dir="2700000" algn="tl">
                  <a:srgbClr val="000000">
                    <a:alpha val="43137"/>
                  </a:srgbClr>
                </a:outerShdw>
              </a:effectLst>
            </a:rPr>
            <a:t>Păstrarea cadoului</a:t>
          </a:r>
          <a:endParaRPr lang="es-ES" sz="21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ro-RO" sz="2100" b="1" kern="1200" dirty="0">
              <a:effectLst>
                <a:outerShdw blurRad="38100" dist="38100" dir="2700000" algn="tl">
                  <a:srgbClr val="000000">
                    <a:alpha val="43137"/>
                  </a:srgbClr>
                </a:outerShdw>
              </a:effectLst>
            </a:rPr>
            <a:t>Țara recuperată</a:t>
          </a:r>
          <a:endParaRPr lang="es-ES"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15/11/2025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15/11/2025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15/11/2025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it-IT" sz="4400" b="1" spc="300" dirty="0">
                <a:ln/>
                <a:solidFill>
                  <a:srgbClr val="FFC000"/>
                </a:solidFill>
                <a:effectLst>
                  <a:outerShdw blurRad="38100" dist="38100" dir="2700000" algn="tl">
                    <a:srgbClr val="000000"/>
                  </a:outerShdw>
                </a:effectLst>
              </a:rPr>
              <a:t>MOȘTENITORI AI FĂGĂDUINȚELOR, PRIZONIERI AI SPERANȚEI</a:t>
            </a:r>
            <a:endParaRPr lang="es-ES"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512672" y="6427505"/>
            <a:ext cx="3397084" cy="338554"/>
          </a:xfrm>
          <a:prstGeom prst="rect">
            <a:avLst/>
          </a:prstGeom>
          <a:noFill/>
        </p:spPr>
        <p:txBody>
          <a:bodyPr wrap="none" rtlCol="0">
            <a:spAutoFit/>
          </a:bodyPr>
          <a:lstStyle/>
          <a:p>
            <a:pPr algn="r"/>
            <a:r>
              <a:rPr lang="ro-RO" sz="1600" b="1" dirty="0">
                <a:solidFill>
                  <a:srgbClr val="BBE4FA"/>
                </a:solidFill>
                <a:effectLst>
                  <a:outerShdw blurRad="38100" dist="38100" dir="2700000" algn="tl">
                    <a:srgbClr val="000000">
                      <a:alpha val="43137"/>
                    </a:srgbClr>
                  </a:outerShdw>
                </a:effectLst>
              </a:rPr>
              <a:t>Studiul </a:t>
            </a:r>
            <a:r>
              <a:rPr lang="es-ES" sz="1600" b="1" dirty="0">
                <a:solidFill>
                  <a:srgbClr val="BBE4FA"/>
                </a:solidFill>
                <a:effectLst>
                  <a:outerShdw blurRad="38100" dist="38100" dir="2700000" algn="tl">
                    <a:srgbClr val="000000">
                      <a:alpha val="43137"/>
                    </a:srgbClr>
                  </a:outerShdw>
                </a:effectLst>
              </a:rPr>
              <a:t>9 </a:t>
            </a:r>
            <a:r>
              <a:rPr lang="ro-RO" sz="1600" b="1" dirty="0">
                <a:solidFill>
                  <a:srgbClr val="BBE4FA"/>
                </a:solidFill>
                <a:effectLst>
                  <a:outerShdw blurRad="38100" dist="38100" dir="2700000" algn="tl">
                    <a:srgbClr val="000000">
                      <a:alpha val="43137"/>
                    </a:srgbClr>
                  </a:outerShdw>
                </a:effectLst>
              </a:rPr>
              <a:t>pentru </a:t>
            </a:r>
            <a:r>
              <a:rPr lang="es-ES" sz="1600" b="1" dirty="0">
                <a:solidFill>
                  <a:srgbClr val="BBE4FA"/>
                </a:solidFill>
                <a:effectLst>
                  <a:outerShdw blurRad="38100" dist="38100" dir="2700000" algn="tl">
                    <a:srgbClr val="000000">
                      <a:alpha val="43137"/>
                    </a:srgbClr>
                  </a:outerShdw>
                </a:effectLst>
              </a:rPr>
              <a:t>29 </a:t>
            </a:r>
            <a:r>
              <a:rPr lang="ro-RO" sz="1600" b="1" dirty="0">
                <a:solidFill>
                  <a:srgbClr val="BBE4FA"/>
                </a:solidFill>
                <a:effectLst>
                  <a:outerShdw blurRad="38100" dist="38100" dir="2700000" algn="tl">
                    <a:srgbClr val="000000">
                      <a:alpha val="43137"/>
                    </a:srgbClr>
                  </a:outerShdw>
                </a:effectLst>
              </a:rPr>
              <a:t>noiembrie </a:t>
            </a:r>
            <a:r>
              <a:rPr lang="es-ES" sz="1600" b="1" dirty="0">
                <a:solidFill>
                  <a:srgbClr val="BBE4FA"/>
                </a:solidFill>
                <a:effectLst>
                  <a:outerShdw blurRad="38100" dist="38100" dir="2700000" algn="tl">
                    <a:srgbClr val="000000">
                      <a:alpha val="43137"/>
                    </a:srgbClr>
                  </a:outerShdw>
                </a:effectLst>
              </a:rPr>
              <a:t>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lang="ro-RO"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Întoarceți-vă la cetățuie, prinți de război plini de nădejde! O spun și astăzi, că îți voi întoarce îndoit!</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(Za</a:t>
            </a:r>
            <a:r>
              <a:rPr kumimoji="0" lang="ro-RO" sz="28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haria</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295118850"/>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42034" y="312147"/>
            <a:ext cx="7572374" cy="707886"/>
          </a:xfrm>
          <a:prstGeom prst="rect">
            <a:avLst/>
          </a:prstGeom>
          <a:noFill/>
        </p:spPr>
        <p:txBody>
          <a:bodyPr wrap="square" rtlCol="0">
            <a:spAutoFit/>
          </a:bodyPr>
          <a:lstStyle/>
          <a:p>
            <a:pPr>
              <a:spcBef>
                <a:spcPts val="600"/>
              </a:spcBef>
            </a:pPr>
            <a:r>
              <a:rPr lang="it-IT" sz="2000" b="1" dirty="0"/>
              <a:t>O mare parte din cartea Iosua, capitolele 13-21, tratează distribuirea țării Canaanului între diferitele triburi ale lui Israel.</a:t>
            </a:r>
            <a:endParaRPr lang="es-ES" sz="2000" b="1" dirty="0"/>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149942" y="350058"/>
              <a:ext cx="4081616" cy="400110"/>
            </a:xfrm>
            <a:prstGeom prst="rect">
              <a:avLst/>
            </a:prstGeom>
            <a:noFill/>
          </p:spPr>
          <p:txBody>
            <a:bodyPr wrap="square" rtlCol="0">
              <a:spAutoFit/>
            </a:bodyPr>
            <a:lstStyle/>
            <a:p>
              <a:pPr algn="ctr"/>
              <a:r>
                <a:rPr lang="ro-RO" sz="2000" b="1" dirty="0"/>
                <a:t>CELE 12 SEMINȚII ALE LUI ISRAEL</a:t>
              </a:r>
              <a:endParaRPr lang="es-ES"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s-ES" sz="1400" b="1" dirty="0">
                  <a:solidFill>
                    <a:srgbClr val="108FD6"/>
                  </a:solidFill>
                </a:rPr>
                <a:t>Mar</a:t>
              </a:r>
              <a:r>
                <a:rPr lang="ro-RO" sz="1400" b="1" dirty="0">
                  <a:solidFill>
                    <a:srgbClr val="108FD6"/>
                  </a:solidFill>
                </a:rPr>
                <a:t>ea</a:t>
              </a:r>
              <a:r>
                <a:rPr lang="es-ES" sz="1400" b="1" dirty="0">
                  <a:solidFill>
                    <a:srgbClr val="108FD6"/>
                  </a:solidFill>
                </a:rPr>
                <a:t> Mediter</a:t>
              </a:r>
              <a:r>
                <a:rPr lang="ro-RO" sz="1400" b="1" dirty="0" err="1">
                  <a:solidFill>
                    <a:srgbClr val="108FD6"/>
                  </a:solidFill>
                </a:rPr>
                <a:t>ană</a:t>
              </a:r>
              <a:endParaRPr lang="es-ES" sz="1400" b="1" dirty="0">
                <a:solidFill>
                  <a:srgbClr val="108FD6"/>
                </a:solidFill>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a:t>
              </a:r>
              <a:r>
                <a:rPr lang="ro-RO" sz="1200" b="1" dirty="0"/>
                <a:t>Ș</a:t>
              </a:r>
              <a:r>
                <a:rPr lang="es-ES" sz="1200" b="1" dirty="0"/>
                <a:t>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a:t>ZABUL</a:t>
              </a:r>
              <a:r>
                <a:rPr lang="ro-RO" sz="1200" b="1" dirty="0"/>
                <a:t>O</a:t>
              </a:r>
              <a:r>
                <a:rPr lang="es-ES" sz="1200" b="1" dirty="0"/>
                <a:t>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a:t>ISACAR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776573" cy="276999"/>
            </a:xfrm>
            <a:prstGeom prst="rect">
              <a:avLst/>
            </a:prstGeom>
            <a:noFill/>
          </p:spPr>
          <p:txBody>
            <a:bodyPr wrap="square" rtlCol="0">
              <a:spAutoFit/>
            </a:bodyPr>
            <a:lstStyle/>
            <a:p>
              <a:pPr algn="ctr"/>
              <a:r>
                <a:rPr lang="es-ES" sz="1200" b="1" dirty="0"/>
                <a:t>NEFTALÍ</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a:t>MANAS</a:t>
              </a:r>
              <a:r>
                <a:rPr lang="ro-RO" sz="1200" b="1" dirty="0"/>
                <a:t>E</a:t>
              </a:r>
              <a:endParaRPr lang="es-ES"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a:t>MANAS</a:t>
              </a:r>
              <a:r>
                <a:rPr lang="ro-RO" sz="1200" b="1" dirty="0"/>
                <a:t>E</a:t>
              </a:r>
              <a:endParaRPr lang="es-ES"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es-ES" sz="1200" b="1" dirty="0"/>
                <a:t>EFRA</a:t>
              </a:r>
              <a:r>
                <a:rPr lang="ro-RO" sz="1200" b="1" dirty="0"/>
                <a:t>IM</a:t>
              </a:r>
              <a:endParaRPr lang="es-ES"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a:t>BEN</a:t>
              </a:r>
              <a:r>
                <a:rPr lang="ro-RO" sz="1100" b="1" dirty="0"/>
                <a:t>I</a:t>
              </a:r>
              <a:r>
                <a:rPr lang="es-ES" sz="1100" b="1" dirty="0"/>
                <a:t>AM</a:t>
              </a:r>
              <a:r>
                <a:rPr lang="ro-RO" sz="1100" b="1" dirty="0"/>
                <a:t>I</a:t>
              </a:r>
              <a:r>
                <a:rPr lang="es-ES" sz="1100" b="1" dirty="0"/>
                <a:t>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ro-RO" sz="1400" b="1" dirty="0"/>
                <a:t>IUDA</a:t>
              </a:r>
              <a:endParaRPr lang="es-ES" sz="1400" b="1" dirty="0"/>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a:t>RUB</a:t>
              </a:r>
              <a:r>
                <a:rPr lang="ro-RO" sz="1400" b="1" dirty="0"/>
                <a:t>E</a:t>
              </a:r>
              <a:r>
                <a:rPr lang="es-ES" sz="1400" b="1" dirty="0"/>
                <a:t>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a:t>SIME</a:t>
              </a:r>
              <a:r>
                <a:rPr lang="ro-RO" sz="1200" b="1" dirty="0"/>
                <a:t>O</a:t>
              </a:r>
              <a:r>
                <a:rPr lang="es-ES" sz="1200" b="1" dirty="0"/>
                <a:t>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s-ES" sz="2000" b="1" dirty="0"/>
              <a:t>Moartea lui Isus ne asigură că am moștenit deja pământul pe care Adam și Eva l-au pierdut odată. Cu toate acestea, suntem încă „captivi ai speranței” de a-l primi.</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s-ES" sz="2000" b="1" dirty="0"/>
              <a:t>Printre referirile la locuri, orașe și triburi, putem observa un ținut care era deja moștenirea lui Israel, dar pe care, în același timp, nu îl stăpânea încă pe deplin.</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ro-RO"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ȚARA PIERDUTĂ</a:t>
            </a:r>
            <a:endPar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“De aceea Domnul Dumnezeu l-a izgonit din grădina Edenului, ca să lucreze pământul din care fusese luat.”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(G</a:t>
            </a:r>
            <a:r>
              <a:rPr lang="ro-RO" sz="1400" b="1" dirty="0" err="1">
                <a:solidFill>
                  <a:srgbClr val="D5DEFE"/>
                </a:solidFill>
                <a:effectLst>
                  <a:outerShdw blurRad="38100" dist="38100" dir="2700000" algn="tl">
                    <a:srgbClr val="000000">
                      <a:alpha val="43137"/>
                    </a:srgbClr>
                  </a:outerShdw>
                </a:effectLst>
                <a:latin typeface="Comic Sans MS" panose="030F0702030302020204" pitchFamily="66" charset="0"/>
              </a:rPr>
              <a:t>eneza</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es-ES" sz="2000" b="1" dirty="0"/>
              <a:t>Când nu L-au ascultat pe Dumnezeu, au fost expulzați de acolo (Geneza 3:23). Ei pierduseră stăpânirea asupra Pământului.</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es-ES" sz="2000" b="1" dirty="0"/>
              <a:t>Dumnezeu i-a numit pe Adam și Eva conducători ai acestei lumi (Gen. 1:27-28) și i-a așezat în grădina Edenului (Gen.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s-ES" sz="2000" b="1" dirty="0"/>
              <a:t>Neascultarea lui Israel a cauzat o schimbare în planurile inițiale. Dumnezeu a ridicat copii din pietrele lui Avraam pentru a moșteni făgăduințele Sale: </a:t>
            </a:r>
            <a:r>
              <a:rPr lang="ro-RO" sz="2000" b="1" dirty="0"/>
              <a:t>pe </a:t>
            </a:r>
            <a:r>
              <a:rPr lang="es-ES" sz="2000" b="1" dirty="0"/>
              <a:t>noi (Luca 3:8; Evrei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es-ES" sz="2000" b="1" dirty="0"/>
              <a:t>Treptat, posesiunea avea să se extindă pe întregul pământ, pe măsură ce cunoașterea lui Dumnezeu ajungea la fiecare popor și națiune (Isaia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es-ES" sz="2000" b="1" dirty="0"/>
              <a:t>Dar Dumnezeu avea un plan pentru omenire, pentru a recupera pământul pierdut. În prima fază, le-a dat lui Avraam, Isaac și Iacov o mică bucată de pământ: Canaanul (Gen.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ro-RO" sz="4400" b="1" spc="600" dirty="0">
                <a:ln w="6600">
                  <a:solidFill>
                    <a:schemeClr val="accent5"/>
                  </a:solidFill>
                  <a:prstDash val="solid"/>
                </a:ln>
                <a:solidFill>
                  <a:srgbClr val="FFFFFF"/>
                </a:solidFill>
                <a:effectLst>
                  <a:outerShdw dist="38100" dir="2700000" algn="tl" rotWithShape="0">
                    <a:schemeClr val="accent5"/>
                  </a:outerShdw>
                </a:effectLst>
              </a:rPr>
              <a:t>PĂMÂNTUL DĂRUIT DE DUMNEZEU</a:t>
            </a:r>
            <a:endParaRPr lang="es-ES"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lvl="0">
              <a:spcBef>
                <a:spcPts val="600"/>
              </a:spcBef>
              <a:defRPr/>
            </a:pPr>
            <a:r>
              <a:rPr lang="es-ES" sz="2000" b="1" dirty="0">
                <a:solidFill>
                  <a:prstClr val="black"/>
                </a:solidFill>
              </a:rPr>
              <a:t>Așa cum Adam și Eva nu au făcut nimic pentru a merita să stăpânească Grădina Edenului, Avraam și urmașii săi nu au făcut nimic pentru a merita pământul făgăduit. Acesta a fost un dar de la Dumnezeu.</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919161" y="614235"/>
            <a:ext cx="1035367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“Al Domnului este pământul cu tot ce este pe el, lumea și cei ce o locuiesc!”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ro-RO"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Psalmul</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449" y="4440272"/>
            <a:ext cx="4095893" cy="2305988"/>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lvl="0">
              <a:spcBef>
                <a:spcPts val="600"/>
              </a:spcBef>
              <a:defRPr/>
            </a:pPr>
            <a:r>
              <a:rPr lang="es-ES" sz="2000" b="1" dirty="0">
                <a:solidFill>
                  <a:prstClr val="black"/>
                </a:solidFill>
              </a:rPr>
              <a:t>Putem compara acest dar cu o casă închiriată. Deși Israel putea locui în Canaan, țara a rămas în posesia lui Dumnezeu (Psalmul 24:1).</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660737" y="4079260"/>
            <a:ext cx="3247445" cy="2246769"/>
          </a:xfrm>
          <a:prstGeom prst="rect">
            <a:avLst/>
          </a:prstGeom>
          <a:noFill/>
        </p:spPr>
        <p:txBody>
          <a:bodyPr wrap="square">
            <a:spAutoFit/>
          </a:bodyPr>
          <a:lstStyle/>
          <a:p>
            <a:pPr lvl="0">
              <a:spcBef>
                <a:spcPts val="600"/>
              </a:spcBef>
              <a:defRPr/>
            </a:pPr>
            <a:r>
              <a:rPr lang="es-ES" sz="2000" b="1" dirty="0">
                <a:solidFill>
                  <a:prstClr val="black"/>
                </a:solidFill>
              </a:rPr>
              <a:t>La fel ca în Eden, exista o rată de „plătit”: ascultarea (Lev. 20:22). Era, de fapt, o chestiune de relație: să-L iubești pe Dumnezeu și să te bucuri de binecuvântările Lui.</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289540" y="2768600"/>
            <a:ext cx="7618642" cy="1631216"/>
          </a:xfrm>
          <a:prstGeom prst="rect">
            <a:avLst/>
          </a:prstGeom>
          <a:noFill/>
        </p:spPr>
        <p:txBody>
          <a:bodyPr wrap="square">
            <a:spAutoFit/>
          </a:bodyPr>
          <a:lstStyle/>
          <a:p>
            <a:pPr lvl="0">
              <a:spcBef>
                <a:spcPts val="600"/>
              </a:spcBef>
              <a:defRPr/>
            </a:pPr>
            <a:r>
              <a:rPr lang="es-ES" sz="2000" b="1" dirty="0">
                <a:solidFill>
                  <a:prstClr val="black"/>
                </a:solidFill>
              </a:rPr>
              <a:t>Proprietarul casei este responsabil pentru întreținerea acoperișului, a instalațiilor sanitare și așa mai departe. În mod similar, Dumnezeu a oferit ploaie, a protejat recoltele și așa mai departe, astfel încât Israelul să poată trăi în siguranță în țara pe care Dumnezeu le-a dat-o.</a:t>
            </a:r>
            <a:endParaRPr lang="es-ES" sz="2000" b="1" dirty="0">
              <a:solidFill>
                <a:prstClr val="black"/>
              </a:solidFill>
              <a:latin typeface="Aptos" panose="02110004020202020204"/>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4493342" y="6326029"/>
            <a:ext cx="7943353" cy="400110"/>
          </a:xfrm>
          <a:prstGeom prst="rect">
            <a:avLst/>
          </a:prstGeom>
          <a:noFill/>
        </p:spPr>
        <p:txBody>
          <a:bodyPr wrap="square">
            <a:spAutoFit/>
          </a:bodyPr>
          <a:lstStyle/>
          <a:p>
            <a:pPr algn="ctr"/>
            <a:r>
              <a:rPr lang="it-IT" sz="2000" b="1" dirty="0">
                <a:solidFill>
                  <a:prstClr val="black"/>
                </a:solidFill>
              </a:rPr>
              <a:t>Ieri, la fel ca și astăzi, rămâne o chestiune de credință </a:t>
            </a:r>
            <a:r>
              <a:rPr lang="it-IT" sz="1600" b="1" dirty="0">
                <a:solidFill>
                  <a:prstClr val="black"/>
                </a:solidFill>
              </a:rPr>
              <a:t>(Evr</a:t>
            </a:r>
            <a:r>
              <a:rPr lang="ro-RO" sz="1600" b="1" dirty="0">
                <a:solidFill>
                  <a:prstClr val="black"/>
                </a:solidFill>
              </a:rPr>
              <a:t>.</a:t>
            </a:r>
            <a:r>
              <a:rPr lang="it-IT" sz="1600" b="1" dirty="0">
                <a:solidFill>
                  <a:prstClr val="black"/>
                </a:solidFill>
              </a:rPr>
              <a:t>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4400" b="1" dirty="0">
                <a:ln/>
                <a:solidFill>
                  <a:schemeClr val="accent3"/>
                </a:solidFill>
              </a:rPr>
              <a:t>CUCERIREA ȚĂRII</a:t>
            </a:r>
            <a:endParaRPr lang="es-ES"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“și împarte acum țara aceasta ca moștenire între cele nouă seminții și între jumătate din seminția lui Manase.” </a:t>
            </a:r>
            <a:r>
              <a:rPr lang="es-ES" sz="1400" b="1" dirty="0">
                <a:solidFill>
                  <a:schemeClr val="accent5">
                    <a:lumMod val="75000"/>
                  </a:schemeClr>
                </a:solidFill>
                <a:latin typeface="Comic Sans MS" panose="030F0702030302020204" pitchFamily="66" charset="0"/>
              </a:rPr>
              <a:t>(</a:t>
            </a:r>
            <a:r>
              <a:rPr lang="ro-RO" sz="1400" b="1" dirty="0" err="1">
                <a:solidFill>
                  <a:schemeClr val="accent5">
                    <a:lumMod val="75000"/>
                  </a:schemeClr>
                </a:solidFill>
                <a:latin typeface="Comic Sans MS" panose="030F0702030302020204" pitchFamily="66" charset="0"/>
              </a:rPr>
              <a:t>Iosua</a:t>
            </a:r>
            <a:r>
              <a:rPr lang="es-ES" sz="1400" b="1" dirty="0">
                <a:solidFill>
                  <a:schemeClr val="accent5">
                    <a:lumMod val="75000"/>
                  </a:schemeClr>
                </a:solidFill>
                <a:latin typeface="Comic Sans MS" panose="030F0702030302020204" pitchFamily="66" charset="0"/>
              </a:rPr>
              <a:t>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s-ES" sz="2000" b="1" dirty="0"/>
              <a:t>Când Iosua era deja un om în vârstă, Dumnezeu i-a poruncit să împartă țara între semințiile lui Israel, inclusiv teritoriile încă necucerite (Iosua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312968"/>
            <a:ext cx="4542295" cy="2554545"/>
          </a:xfrm>
          <a:prstGeom prst="rect">
            <a:avLst/>
          </a:prstGeom>
          <a:noFill/>
        </p:spPr>
        <p:txBody>
          <a:bodyPr wrap="square">
            <a:spAutoFit/>
          </a:bodyPr>
          <a:lstStyle/>
          <a:p>
            <a:pPr>
              <a:spcBef>
                <a:spcPts val="600"/>
              </a:spcBef>
            </a:pPr>
            <a:r>
              <a:rPr lang="es-ES" sz="2000" b="1" dirty="0"/>
              <a:t>Deși au luptat pentru victorie, succesul nu a fost lucrarea lor, ci a lui Dumnezeu (Deut</a:t>
            </a:r>
            <a:r>
              <a:rPr lang="ro-RO" sz="2000" b="1" dirty="0"/>
              <a:t>.</a:t>
            </a:r>
            <a:r>
              <a:rPr lang="es-ES" sz="2000" b="1" dirty="0"/>
              <a:t> 9:5). La fel ca Israel, noi nu putem face nimic pentru a câștiga mântuirea și a moșteni făgăduințele (Efes</a:t>
            </a:r>
            <a:r>
              <a:rPr lang="ro-RO" sz="2000" b="1" dirty="0"/>
              <a:t>.</a:t>
            </a:r>
            <a:r>
              <a:rPr lang="es-ES" sz="2000" b="1" dirty="0"/>
              <a:t>2:8-9; Gal</a:t>
            </a:r>
            <a:r>
              <a:rPr lang="ro-RO" sz="2000" b="1" dirty="0"/>
              <a:t>.</a:t>
            </a:r>
            <a:r>
              <a:rPr lang="es-ES" sz="2000" b="1" dirty="0"/>
              <a:t> 3:29). Dar dacă ei au luptat... ce ar trebui să facem astăzi?</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831860"/>
            <a:ext cx="5142062" cy="1015663"/>
          </a:xfrm>
          <a:prstGeom prst="rect">
            <a:avLst/>
          </a:prstGeom>
          <a:noFill/>
        </p:spPr>
        <p:txBody>
          <a:bodyPr wrap="square">
            <a:spAutoFit/>
          </a:bodyPr>
          <a:lstStyle/>
          <a:p>
            <a:pPr>
              <a:spcBef>
                <a:spcPts val="600"/>
              </a:spcBef>
            </a:pPr>
            <a:r>
              <a:rPr lang="es-ES" sz="2000" b="1" dirty="0"/>
              <a:t>Odată mântuit, Dumnezeu le cere două lucruri moștenitorilor Săi: ascultare (Filipeni 2:12) și recunoștință (Evrei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97962" y="3797688"/>
            <a:ext cx="2258354" cy="272416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985633" y="3797688"/>
            <a:ext cx="2105231" cy="272416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es-ES" sz="2000" b="1" dirty="0"/>
              <a:t>Pământul era al lor, dar totuși trebuiau să depună eforturi pentru a-l poseda. Dumnezeu nu acționează independent de om; El vrea ca noi să ne facem partea.</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spc="600" dirty="0">
                <a:ln/>
                <a:solidFill>
                  <a:schemeClr val="accent4"/>
                </a:solidFill>
                <a:effectLst>
                  <a:outerShdw blurRad="38100" dist="38100" dir="2700000" algn="tl">
                    <a:srgbClr val="000000">
                      <a:alpha val="43137"/>
                    </a:srgbClr>
                  </a:outerShdw>
                </a:effectLst>
              </a:rPr>
              <a:t>PĂSTRAREA CADOULUI</a:t>
            </a:r>
            <a:endParaRPr lang="es-ES"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“Pământurile să nu se vândă de veci; căci țara este a Mea, iar voi sunteți la Mine ca niște străini și venetici.”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a:t>
            </a:r>
            <a:r>
              <a:rPr lang="ro-RO" sz="14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itic</a:t>
            </a:r>
            <a:r>
              <a:rPr lang="ro-RO"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s-ES" sz="2000" b="1" dirty="0"/>
              <a:t>Odată ce moștenirea era primită, existau reguli speciale care guvernau utilizarea pământului: anul sabatic și jubileul.</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es-ES" sz="2000" b="1" dirty="0"/>
              <a:t>Jubileul implica restituirea pământurilor proprietarilor lor inițiali, evitând inegalitățile sociale (Lev</a:t>
            </a:r>
            <a:r>
              <a:rPr lang="ro-RO" sz="2000" b="1" dirty="0" err="1"/>
              <a:t>itic</a:t>
            </a:r>
            <a:r>
              <a:rPr lang="es-ES" sz="2000" b="1" dirty="0"/>
              <a:t>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es-ES" sz="2000" b="1" dirty="0"/>
              <a:t>Anul sabatic, o prelungire pe scară largă a Sabatului, a permis țării să se odihnească (Lev. 25:2-5). Nerespectarea acestei legi a fost unul dintre motivele exilului (2 Cron.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spcBef>
                <a:spcPts val="600"/>
              </a:spcBef>
            </a:pPr>
            <a:r>
              <a:rPr lang="es-ES" sz="2000" b="1" dirty="0"/>
              <a:t>În esență, acesta este scopul principal al Evangheliei: să șteargă distincția dintre bogați și săraci, angajatori și angajați, privilegiați și dezavantajați, punându-ne pe toți pe picior de egalitate prin recunoașterea nevoii noastre totale de harul lui Dumnezeu.</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ro-RO"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ȚARA </a:t>
            </a: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RECUPERA</a:t>
            </a:r>
            <a:r>
              <a:rPr lang="ro-RO"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TĂ</a:t>
            </a:r>
            <a:endPar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“Vor locui iarăși în țara pe care am dat-o robului Meu Iacov și pe care au locuit-o și părinții voștri. Da, vor locui în ea, ei, copiii lor și copiii copiilor lor pe vecie, și Robul Meu David va fi voievodul lor în veci.” </a:t>
            </a:r>
            <a:r>
              <a:rPr lang="es-ES" sz="1400" b="1" dirty="0">
                <a:solidFill>
                  <a:schemeClr val="accent1">
                    <a:lumMod val="75000"/>
                  </a:schemeClr>
                </a:solidFill>
                <a:latin typeface="Comic Sans MS" panose="030F0702030302020204" pitchFamily="66" charset="0"/>
              </a:rPr>
              <a:t>(Eze</a:t>
            </a:r>
            <a:r>
              <a:rPr lang="ro-RO" sz="1400" b="1" dirty="0" err="1">
                <a:solidFill>
                  <a:schemeClr val="accent1">
                    <a:lumMod val="75000"/>
                  </a:schemeClr>
                </a:solidFill>
                <a:latin typeface="Comic Sans MS" panose="030F0702030302020204" pitchFamily="66" charset="0"/>
              </a:rPr>
              <a:t>chiel</a:t>
            </a:r>
            <a:r>
              <a:rPr lang="es-ES" sz="1400" b="1"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s-ES" sz="2000" b="1" dirty="0"/>
              <a:t>Din cauza neascultării lor, Israelul a fost dezrădăcinat din țara sa și aruncat în Babilon. Dar Dumnezeu nu i-a abandonat.</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062452" y="4546932"/>
            <a:ext cx="4043822" cy="2040681"/>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323439"/>
          </a:xfrm>
          <a:prstGeom prst="rect">
            <a:avLst/>
          </a:prstGeom>
          <a:noFill/>
        </p:spPr>
        <p:txBody>
          <a:bodyPr wrap="square">
            <a:spAutoFit/>
          </a:bodyPr>
          <a:lstStyle/>
          <a:p>
            <a:pPr>
              <a:spcBef>
                <a:spcPts val="600"/>
              </a:spcBef>
            </a:pPr>
            <a:r>
              <a:rPr lang="es-ES" sz="2000" b="1" dirty="0"/>
              <a:t>El a promis că îi va aduce înapoi, că le va da țara pe vecie și că îl va pune peste ei pe regele David (Ezechiel 37:25). Dar Israel nu a stăpânit acea țara pentru totdeauna, iar David murise de mult. Ce înseamnă, așadar, această profeție?</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7" y="4546932"/>
            <a:ext cx="4829755" cy="1938992"/>
          </a:xfrm>
          <a:prstGeom prst="rect">
            <a:avLst/>
          </a:prstGeom>
          <a:noFill/>
        </p:spPr>
        <p:txBody>
          <a:bodyPr wrap="square">
            <a:spAutoFit/>
          </a:bodyPr>
          <a:lstStyle/>
          <a:p>
            <a:pPr>
              <a:spcBef>
                <a:spcPts val="600"/>
              </a:spcBef>
            </a:pPr>
            <a:r>
              <a:rPr lang="es-ES" sz="2000" b="1" dirty="0"/>
              <a:t>El este împlinirea tuturor făgăduințelor (Romani 15:8; 2 Corinteni 1:20). În El primim binecuvântări acum și, în viitor, moștenirea promisă (1 Petru 1:3-4). În curând, picioarele noastre vor sta în Țara Făgăduită.</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s-ES" sz="2000" b="1" dirty="0"/>
              <a:t>Aici este proclamat Isus, adevăratul Rege care domnește veșnic. El, prin sângele său, ne asigură o moștenire veșnică.</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241254" y="686789"/>
            <a:ext cx="7467600" cy="5632311"/>
          </a:xfrm>
          <a:prstGeom prst="rect">
            <a:avLst/>
          </a:prstGeom>
          <a:noFill/>
        </p:spPr>
        <p:txBody>
          <a:bodyPr wrap="square">
            <a:spAutoFit/>
          </a:bodyPr>
          <a:lstStyle/>
          <a:p>
            <a:pPr>
              <a:spcBef>
                <a:spcPts val="600"/>
              </a:spcBef>
            </a:pPr>
            <a:r>
              <a:rPr lang="es-ES" sz="2400" b="1" dirty="0">
                <a:latin typeface="Constantia" panose="02030602050306030303" pitchFamily="18" charset="0"/>
              </a:rPr>
              <a:t>“Adam și Eva pierduseră Edenul prin neascultare și, din cauza păcatului, întregul pământ a fost blestemat. Dar, dacă poporul lui Dumnezeu ar fi urmat învățătura Sa, pământului lor i-ar fi fost redată fertilitatea și frumusețea. Dumnezeu Însuși le-a dat evreilor îndrumări cu privire la cultivarea pământului, iar ei trebuiau să coopereze cu El pentru refacerea solului. În felul acesta, întreaga țară, aflată sub conducerea lui Dumnezeu, ar fi devenit o pildă a adevărului spiritual. După cum pământul avea să producă recolte bogate prin respectarea legilor naturii date de Dumnezeu, tot astfel inima oamenilor urma să reflecte atributele caracterului lui Dumnezeu prin ascultarea de Legea Sa morală. ”</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5606348" y="6063461"/>
            <a:ext cx="4385688" cy="338554"/>
          </a:xfrm>
          <a:prstGeom prst="rect">
            <a:avLst/>
          </a:prstGeom>
          <a:noFill/>
        </p:spPr>
        <p:txBody>
          <a:bodyPr wrap="none" rtlCol="0">
            <a:spAutoFit/>
          </a:bodyPr>
          <a:lstStyle/>
          <a:p>
            <a:pPr algn="r"/>
            <a:r>
              <a:rPr lang="es-ES" sz="1600" b="1" dirty="0"/>
              <a:t>E. G. W. (Parabolele Domnului Hristos,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TotalTime>
  <Words>1228</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62</cp:revision>
  <dcterms:created xsi:type="dcterms:W3CDTF">2025-10-25T14:24:07Z</dcterms:created>
  <dcterms:modified xsi:type="dcterms:W3CDTF">2025-11-15T19:36:30Z</dcterms:modified>
</cp:coreProperties>
</file>