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1" r:id="rId3"/>
    <p:sldId id="308" r:id="rId4"/>
    <p:sldId id="257" r:id="rId5"/>
    <p:sldId id="258" r:id="rId6"/>
    <p:sldId id="313" r:id="rId7"/>
    <p:sldId id="260" r:id="rId8"/>
    <p:sldId id="261" r:id="rId9"/>
    <p:sldId id="262" r:id="rId10"/>
    <p:sldId id="309"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0"/>
    <a:srgbClr val="FBF162"/>
    <a:srgbClr val="FFFF99"/>
    <a:srgbClr val="FF9729"/>
    <a:srgbClr val="8E0025"/>
    <a:srgbClr val="C90035"/>
    <a:srgbClr val="F1E2B9"/>
    <a:srgbClr val="6BA630"/>
    <a:srgbClr val="BCB98F"/>
    <a:srgbClr val="805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94660"/>
  </p:normalViewPr>
  <p:slideViewPr>
    <p:cSldViewPr snapToGrid="0">
      <p:cViewPr varScale="1">
        <p:scale>
          <a:sx n="24" d="100"/>
          <a:sy n="24" d="100"/>
        </p:scale>
        <p:origin x="36" y="14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56751-A05E-43B9-9BBC-17E5CA4CD5DD}" type="doc">
      <dgm:prSet loTypeId="urn:microsoft.com/office/officeart/2005/8/layout/process4" loCatId="process" qsTypeId="urn:microsoft.com/office/officeart/2005/8/quickstyle/simple3" qsCatId="simple" csTypeId="urn:microsoft.com/office/officeart/2005/8/colors/colorful1" csCatId="colorful" phldr="1"/>
      <dgm:spPr/>
      <dgm:t>
        <a:bodyPr/>
        <a:lstStyle/>
        <a:p>
          <a:endParaRPr lang="es-ES"/>
        </a:p>
      </dgm:t>
    </dgm:pt>
    <dgm:pt modelId="{73FAFAFE-4E03-42DD-9C7E-2B207587F0FF}">
      <dgm:prSet custT="1"/>
      <dgm:spPr>
        <a:effectLst>
          <a:outerShdw blurRad="50800" dist="38100" dir="5400000" algn="t" rotWithShape="0">
            <a:prstClr val="black">
              <a:alpha val="40000"/>
            </a:prstClr>
          </a:outerShdw>
        </a:effectLst>
      </dgm:spPr>
      <dgm:t>
        <a:bodyPr/>
        <a:lstStyle/>
        <a:p>
          <a:r>
            <a:rPr lang="ro-RO" sz="2000" b="1" dirty="0"/>
            <a:t>Să nu te căsătorești cu locuitorii țării. (</a:t>
          </a:r>
          <a:r>
            <a:rPr lang="ro-RO" sz="2000" b="1" dirty="0" err="1"/>
            <a:t>Iosua</a:t>
          </a:r>
          <a:r>
            <a:rPr lang="ro-RO" sz="2000" b="1" dirty="0"/>
            <a:t> 23:7a)</a:t>
          </a:r>
          <a:endParaRPr lang="es-ES" sz="2000" b="1" dirty="0"/>
        </a:p>
      </dgm:t>
    </dgm:pt>
    <dgm:pt modelId="{5BA85A58-277E-4094-B21B-83A9A1E17FD7}" type="parTrans" cxnId="{FF2B0B08-B13E-4F7F-8C10-EC705C4274E7}">
      <dgm:prSet/>
      <dgm:spPr/>
      <dgm:t>
        <a:bodyPr/>
        <a:lstStyle/>
        <a:p>
          <a:endParaRPr lang="es-ES" sz="2000" b="1">
            <a:solidFill>
              <a:schemeClr val="tx1"/>
            </a:solidFill>
          </a:endParaRPr>
        </a:p>
      </dgm:t>
    </dgm:pt>
    <dgm:pt modelId="{81DB2993-86FF-4F5E-9AEE-5252505D4749}" type="sibTrans" cxnId="{FF2B0B08-B13E-4F7F-8C10-EC705C4274E7}">
      <dgm:prSet/>
      <dgm:spPr/>
      <dgm:t>
        <a:bodyPr/>
        <a:lstStyle/>
        <a:p>
          <a:endParaRPr lang="es-ES" sz="2000" b="1">
            <a:solidFill>
              <a:schemeClr val="tx1"/>
            </a:solidFill>
          </a:endParaRPr>
        </a:p>
      </dgm:t>
    </dgm:pt>
    <dgm:pt modelId="{58A81E62-E51B-4E64-AE64-7FB210871931}">
      <dgm:prSet custT="1"/>
      <dgm:spPr>
        <a:effectLst>
          <a:outerShdw blurRad="50800" dist="38100" dir="5400000" algn="t" rotWithShape="0">
            <a:prstClr val="black">
              <a:alpha val="40000"/>
            </a:prstClr>
          </a:outerShdw>
        </a:effectLst>
      </dgm:spPr>
      <dgm:t>
        <a:bodyPr/>
        <a:lstStyle/>
        <a:p>
          <a:r>
            <a:rPr lang="ro-RO" sz="2000" b="1" dirty="0"/>
            <a:t>Să nu pomeniți numele zeilor lor. (</a:t>
          </a:r>
          <a:r>
            <a:rPr lang="ro-RO" sz="2000" b="1" dirty="0" err="1"/>
            <a:t>Iosua</a:t>
          </a:r>
          <a:r>
            <a:rPr lang="ro-RO" sz="2000" b="1" dirty="0"/>
            <a:t> 23:7b)</a:t>
          </a:r>
          <a:endParaRPr lang="es-ES" sz="2000" b="1" dirty="0"/>
        </a:p>
      </dgm:t>
    </dgm:pt>
    <dgm:pt modelId="{D72DBB42-CA18-48C8-83E8-3F3788514FD0}" type="parTrans" cxnId="{0C833FDB-DA3D-4D4F-8DD4-DB4F2AC069BF}">
      <dgm:prSet/>
      <dgm:spPr/>
      <dgm:t>
        <a:bodyPr/>
        <a:lstStyle/>
        <a:p>
          <a:endParaRPr lang="es-ES" sz="2000" b="1">
            <a:solidFill>
              <a:schemeClr val="tx1"/>
            </a:solidFill>
          </a:endParaRPr>
        </a:p>
      </dgm:t>
    </dgm:pt>
    <dgm:pt modelId="{8823EC6C-164B-4F8F-9A6C-4CB4AC0C78B8}" type="sibTrans" cxnId="{0C833FDB-DA3D-4D4F-8DD4-DB4F2AC069BF}">
      <dgm:prSet/>
      <dgm:spPr/>
      <dgm:t>
        <a:bodyPr/>
        <a:lstStyle/>
        <a:p>
          <a:endParaRPr lang="es-ES" sz="2000" b="1">
            <a:solidFill>
              <a:schemeClr val="tx1"/>
            </a:solidFill>
          </a:endParaRPr>
        </a:p>
      </dgm:t>
    </dgm:pt>
    <dgm:pt modelId="{D7CE262A-F5CC-40C9-AE8F-0D3A8B7245F8}">
      <dgm:prSet custT="1"/>
      <dgm:spPr>
        <a:effectLst>
          <a:outerShdw blurRad="50800" dist="38100" dir="5400000" algn="t" rotWithShape="0">
            <a:prstClr val="black">
              <a:alpha val="40000"/>
            </a:prstClr>
          </a:outerShdw>
        </a:effectLst>
      </dgm:spPr>
      <dgm:t>
        <a:bodyPr/>
        <a:lstStyle/>
        <a:p>
          <a:r>
            <a:rPr lang="ro-RO" sz="2000" b="1" dirty="0"/>
            <a:t>Să nu se închine zeilor lor (</a:t>
          </a:r>
          <a:r>
            <a:rPr lang="ro-RO" sz="2000" b="1" dirty="0" err="1"/>
            <a:t>Iosua</a:t>
          </a:r>
          <a:r>
            <a:rPr lang="ro-RO" sz="2000" b="1" dirty="0"/>
            <a:t> 23:7c)</a:t>
          </a:r>
          <a:endParaRPr lang="es-ES" sz="2000" b="1" dirty="0"/>
        </a:p>
      </dgm:t>
    </dgm:pt>
    <dgm:pt modelId="{BC42AEC9-3F96-4C98-A316-6296567E6F9E}" type="parTrans" cxnId="{12308833-423D-428B-832B-70F7B62CCD4E}">
      <dgm:prSet/>
      <dgm:spPr/>
      <dgm:t>
        <a:bodyPr/>
        <a:lstStyle/>
        <a:p>
          <a:endParaRPr lang="es-ES" sz="2000" b="1">
            <a:solidFill>
              <a:schemeClr val="tx1"/>
            </a:solidFill>
          </a:endParaRPr>
        </a:p>
      </dgm:t>
    </dgm:pt>
    <dgm:pt modelId="{05D52511-7A71-439F-908E-F4CA6F3C6667}" type="sibTrans" cxnId="{12308833-423D-428B-832B-70F7B62CCD4E}">
      <dgm:prSet/>
      <dgm:spPr/>
      <dgm:t>
        <a:bodyPr/>
        <a:lstStyle/>
        <a:p>
          <a:endParaRPr lang="es-ES" sz="2000" b="1">
            <a:solidFill>
              <a:schemeClr val="tx1"/>
            </a:solidFill>
          </a:endParaRPr>
        </a:p>
      </dgm:t>
    </dgm:pt>
    <dgm:pt modelId="{1C5B342D-0B96-4483-8D04-58C8633E2F8B}" type="pres">
      <dgm:prSet presAssocID="{62D56751-A05E-43B9-9BBC-17E5CA4CD5DD}" presName="Name0" presStyleCnt="0">
        <dgm:presLayoutVars>
          <dgm:dir/>
          <dgm:animLvl val="lvl"/>
          <dgm:resizeHandles val="exact"/>
        </dgm:presLayoutVars>
      </dgm:prSet>
      <dgm:spPr/>
    </dgm:pt>
    <dgm:pt modelId="{AF2B4297-4210-418E-8BF4-27B37287B4AB}" type="pres">
      <dgm:prSet presAssocID="{D7CE262A-F5CC-40C9-AE8F-0D3A8B7245F8}" presName="boxAndChildren" presStyleCnt="0"/>
      <dgm:spPr/>
    </dgm:pt>
    <dgm:pt modelId="{DE78BB78-5502-475E-AEAA-5E57266ABC73}" type="pres">
      <dgm:prSet presAssocID="{D7CE262A-F5CC-40C9-AE8F-0D3A8B7245F8}" presName="parentTextBox" presStyleLbl="node1" presStyleIdx="0" presStyleCnt="3"/>
      <dgm:spPr/>
    </dgm:pt>
    <dgm:pt modelId="{9B3ECD91-0935-4A8F-A760-6E5463658C0B}" type="pres">
      <dgm:prSet presAssocID="{8823EC6C-164B-4F8F-9A6C-4CB4AC0C78B8}" presName="sp" presStyleCnt="0"/>
      <dgm:spPr/>
    </dgm:pt>
    <dgm:pt modelId="{9AB3FB90-21C6-48F8-90B9-838B53E23AC2}" type="pres">
      <dgm:prSet presAssocID="{58A81E62-E51B-4E64-AE64-7FB210871931}" presName="arrowAndChildren" presStyleCnt="0"/>
      <dgm:spPr/>
    </dgm:pt>
    <dgm:pt modelId="{4A2981D8-ED82-4DD0-9931-C7C413BEB15C}" type="pres">
      <dgm:prSet presAssocID="{58A81E62-E51B-4E64-AE64-7FB210871931}" presName="parentTextArrow" presStyleLbl="node1" presStyleIdx="1" presStyleCnt="3"/>
      <dgm:spPr/>
    </dgm:pt>
    <dgm:pt modelId="{C9E0EF5C-7D06-4C01-B4FB-17C5CEAF22A3}" type="pres">
      <dgm:prSet presAssocID="{81DB2993-86FF-4F5E-9AEE-5252505D4749}" presName="sp" presStyleCnt="0"/>
      <dgm:spPr/>
    </dgm:pt>
    <dgm:pt modelId="{F3950873-AF0B-44C6-B017-7A74A66B0E66}" type="pres">
      <dgm:prSet presAssocID="{73FAFAFE-4E03-42DD-9C7E-2B207587F0FF}" presName="arrowAndChildren" presStyleCnt="0"/>
      <dgm:spPr/>
    </dgm:pt>
    <dgm:pt modelId="{04504CCF-E609-403F-BDD7-9DC328702048}" type="pres">
      <dgm:prSet presAssocID="{73FAFAFE-4E03-42DD-9C7E-2B207587F0FF}" presName="parentTextArrow" presStyleLbl="node1" presStyleIdx="2" presStyleCnt="3"/>
      <dgm:spPr/>
    </dgm:pt>
  </dgm:ptLst>
  <dgm:cxnLst>
    <dgm:cxn modelId="{FF2B0B08-B13E-4F7F-8C10-EC705C4274E7}" srcId="{62D56751-A05E-43B9-9BBC-17E5CA4CD5DD}" destId="{73FAFAFE-4E03-42DD-9C7E-2B207587F0FF}" srcOrd="0" destOrd="0" parTransId="{5BA85A58-277E-4094-B21B-83A9A1E17FD7}" sibTransId="{81DB2993-86FF-4F5E-9AEE-5252505D4749}"/>
    <dgm:cxn modelId="{4CB3F910-D8CE-4F92-9EA3-7BFCAD2B2D15}" type="presOf" srcId="{58A81E62-E51B-4E64-AE64-7FB210871931}" destId="{4A2981D8-ED82-4DD0-9931-C7C413BEB15C}" srcOrd="0" destOrd="0" presId="urn:microsoft.com/office/officeart/2005/8/layout/process4"/>
    <dgm:cxn modelId="{12308833-423D-428B-832B-70F7B62CCD4E}" srcId="{62D56751-A05E-43B9-9BBC-17E5CA4CD5DD}" destId="{D7CE262A-F5CC-40C9-AE8F-0D3A8B7245F8}" srcOrd="2" destOrd="0" parTransId="{BC42AEC9-3F96-4C98-A316-6296567E6F9E}" sibTransId="{05D52511-7A71-439F-908E-F4CA6F3C6667}"/>
    <dgm:cxn modelId="{1D3C903C-E65F-4EA7-9420-E12477326323}" type="presOf" srcId="{62D56751-A05E-43B9-9BBC-17E5CA4CD5DD}" destId="{1C5B342D-0B96-4483-8D04-58C8633E2F8B}" srcOrd="0" destOrd="0" presId="urn:microsoft.com/office/officeart/2005/8/layout/process4"/>
    <dgm:cxn modelId="{0F108656-E7CF-4299-B7F1-826464EC288F}" type="presOf" srcId="{D7CE262A-F5CC-40C9-AE8F-0D3A8B7245F8}" destId="{DE78BB78-5502-475E-AEAA-5E57266ABC73}" srcOrd="0" destOrd="0" presId="urn:microsoft.com/office/officeart/2005/8/layout/process4"/>
    <dgm:cxn modelId="{3936E3D8-1C74-4369-9816-21EDF0509809}" type="presOf" srcId="{73FAFAFE-4E03-42DD-9C7E-2B207587F0FF}" destId="{04504CCF-E609-403F-BDD7-9DC328702048}" srcOrd="0" destOrd="0" presId="urn:microsoft.com/office/officeart/2005/8/layout/process4"/>
    <dgm:cxn modelId="{0C833FDB-DA3D-4D4F-8DD4-DB4F2AC069BF}" srcId="{62D56751-A05E-43B9-9BBC-17E5CA4CD5DD}" destId="{58A81E62-E51B-4E64-AE64-7FB210871931}" srcOrd="1" destOrd="0" parTransId="{D72DBB42-CA18-48C8-83E8-3F3788514FD0}" sibTransId="{8823EC6C-164B-4F8F-9A6C-4CB4AC0C78B8}"/>
    <dgm:cxn modelId="{477919A7-6696-4F2A-9C7D-F3B91344CE60}" type="presParOf" srcId="{1C5B342D-0B96-4483-8D04-58C8633E2F8B}" destId="{AF2B4297-4210-418E-8BF4-27B37287B4AB}" srcOrd="0" destOrd="0" presId="urn:microsoft.com/office/officeart/2005/8/layout/process4"/>
    <dgm:cxn modelId="{514F3482-BA55-4E99-A590-CA2935C8E7DD}" type="presParOf" srcId="{AF2B4297-4210-418E-8BF4-27B37287B4AB}" destId="{DE78BB78-5502-475E-AEAA-5E57266ABC73}" srcOrd="0" destOrd="0" presId="urn:microsoft.com/office/officeart/2005/8/layout/process4"/>
    <dgm:cxn modelId="{9AE767FC-2632-4387-927D-BB10AFF7D30B}" type="presParOf" srcId="{1C5B342D-0B96-4483-8D04-58C8633E2F8B}" destId="{9B3ECD91-0935-4A8F-A760-6E5463658C0B}" srcOrd="1" destOrd="0" presId="urn:microsoft.com/office/officeart/2005/8/layout/process4"/>
    <dgm:cxn modelId="{A0198B25-231C-40E2-908C-9B14C393BA73}" type="presParOf" srcId="{1C5B342D-0B96-4483-8D04-58C8633E2F8B}" destId="{9AB3FB90-21C6-48F8-90B9-838B53E23AC2}" srcOrd="2" destOrd="0" presId="urn:microsoft.com/office/officeart/2005/8/layout/process4"/>
    <dgm:cxn modelId="{40214C37-6191-451D-8541-4DF23C8819D5}" type="presParOf" srcId="{9AB3FB90-21C6-48F8-90B9-838B53E23AC2}" destId="{4A2981D8-ED82-4DD0-9931-C7C413BEB15C}" srcOrd="0" destOrd="0" presId="urn:microsoft.com/office/officeart/2005/8/layout/process4"/>
    <dgm:cxn modelId="{2F9DE99F-6591-4BCA-BE0A-204B921EFB30}" type="presParOf" srcId="{1C5B342D-0B96-4483-8D04-58C8633E2F8B}" destId="{C9E0EF5C-7D06-4C01-B4FB-17C5CEAF22A3}" srcOrd="3" destOrd="0" presId="urn:microsoft.com/office/officeart/2005/8/layout/process4"/>
    <dgm:cxn modelId="{0B76B49C-B18D-4160-8819-BD5DB83E4393}" type="presParOf" srcId="{1C5B342D-0B96-4483-8D04-58C8633E2F8B}" destId="{F3950873-AF0B-44C6-B017-7A74A66B0E66}" srcOrd="4" destOrd="0" presId="urn:microsoft.com/office/officeart/2005/8/layout/process4"/>
    <dgm:cxn modelId="{C815F6F9-728B-458F-9670-0BA587B27522}" type="presParOf" srcId="{F3950873-AF0B-44C6-B017-7A74A66B0E66}" destId="{04504CCF-E609-403F-BDD7-9DC3287020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8BB78-5502-475E-AEAA-5E57266ABC73}">
      <dsp:nvSpPr>
        <dsp:cNvPr id="0" name=""/>
        <dsp:cNvSpPr/>
      </dsp:nvSpPr>
      <dsp:spPr>
        <a:xfrm>
          <a:off x="0" y="1777304"/>
          <a:ext cx="5582463" cy="583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t>Să nu se închine zeilor lor (</a:t>
          </a:r>
          <a:r>
            <a:rPr lang="ro-RO" sz="2000" b="1" kern="1200" dirty="0" err="1"/>
            <a:t>Iosua</a:t>
          </a:r>
          <a:r>
            <a:rPr lang="ro-RO" sz="2000" b="1" kern="1200" dirty="0"/>
            <a:t> 23:7c)</a:t>
          </a:r>
          <a:endParaRPr lang="es-ES" sz="2000" b="1" kern="1200" dirty="0"/>
        </a:p>
      </dsp:txBody>
      <dsp:txXfrm>
        <a:off x="0" y="1777304"/>
        <a:ext cx="5582463" cy="583351"/>
      </dsp:txXfrm>
    </dsp:sp>
    <dsp:sp modelId="{4A2981D8-ED82-4DD0-9931-C7C413BEB15C}">
      <dsp:nvSpPr>
        <dsp:cNvPr id="0" name=""/>
        <dsp:cNvSpPr/>
      </dsp:nvSpPr>
      <dsp:spPr>
        <a:xfrm rot="10800000">
          <a:off x="0" y="888860"/>
          <a:ext cx="5582463" cy="897193"/>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t>Să nu pomeniți numele zeilor lor. (</a:t>
          </a:r>
          <a:r>
            <a:rPr lang="ro-RO" sz="2000" b="1" kern="1200" dirty="0" err="1"/>
            <a:t>Iosua</a:t>
          </a:r>
          <a:r>
            <a:rPr lang="ro-RO" sz="2000" b="1" kern="1200" dirty="0"/>
            <a:t> 23:7b)</a:t>
          </a:r>
          <a:endParaRPr lang="es-ES" sz="2000" b="1" kern="1200" dirty="0"/>
        </a:p>
      </dsp:txBody>
      <dsp:txXfrm rot="10800000">
        <a:off x="0" y="888860"/>
        <a:ext cx="5582463" cy="582969"/>
      </dsp:txXfrm>
    </dsp:sp>
    <dsp:sp modelId="{04504CCF-E609-403F-BDD7-9DC328702048}">
      <dsp:nvSpPr>
        <dsp:cNvPr id="0" name=""/>
        <dsp:cNvSpPr/>
      </dsp:nvSpPr>
      <dsp:spPr>
        <a:xfrm rot="10800000">
          <a:off x="0" y="417"/>
          <a:ext cx="5582463" cy="897193"/>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t>Să nu te căsătorești cu locuitorii țării. (</a:t>
          </a:r>
          <a:r>
            <a:rPr lang="ro-RO" sz="2000" b="1" kern="1200" dirty="0" err="1"/>
            <a:t>Iosua</a:t>
          </a:r>
          <a:r>
            <a:rPr lang="ro-RO" sz="2000" b="1" kern="1200" dirty="0"/>
            <a:t> 23:7a)</a:t>
          </a:r>
          <a:endParaRPr lang="es-ES" sz="2000" b="1" kern="1200" dirty="0"/>
        </a:p>
      </dsp:txBody>
      <dsp:txXfrm rot="10800000">
        <a:off x="0" y="417"/>
        <a:ext cx="5582463" cy="5829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F418-AF4C-0712-9F1C-498830D3DAC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CE245F-A3FD-2DA7-8772-2C45252BC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F5AFC2-A60F-063F-4926-6089FEAA3E40}"/>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5" name="Marcador de pie de página 4">
            <a:extLst>
              <a:ext uri="{FF2B5EF4-FFF2-40B4-BE49-F238E27FC236}">
                <a16:creationId xmlns:a16="http://schemas.microsoft.com/office/drawing/2014/main" id="{FD44935E-9E64-97E9-4601-2174D0249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3AC8A-C003-6DE9-DBE3-C09CDBFACAE8}"/>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5847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2CE78-89F8-C7C9-958A-F6F7D480B40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32C2A5-D1E1-69D5-5B33-31A8FBE2679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772538-1F54-DE25-2D57-FF025D53A1BE}"/>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5" name="Marcador de pie de página 4">
            <a:extLst>
              <a:ext uri="{FF2B5EF4-FFF2-40B4-BE49-F238E27FC236}">
                <a16:creationId xmlns:a16="http://schemas.microsoft.com/office/drawing/2014/main" id="{EC952CB8-8031-1BF1-A420-452891037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E5F1DA-43CD-7B26-3145-2F5CFA94B2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6275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A7BDA2-48E6-6B50-2BBF-61C7F603BE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E93184-D641-6BBB-CB05-8A51688909F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CB9D91-C505-76F7-AF8F-61168891247C}"/>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5" name="Marcador de pie de página 4">
            <a:extLst>
              <a:ext uri="{FF2B5EF4-FFF2-40B4-BE49-F238E27FC236}">
                <a16:creationId xmlns:a16="http://schemas.microsoft.com/office/drawing/2014/main" id="{785D58B3-AABD-B043-B363-A435E29211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C0D6B3-D093-3141-5DBF-01044CD435D9}"/>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330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27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815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6564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546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321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461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780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04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9FA853-6215-827F-BE67-7AAFC195BB7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B4C21F-D3AD-377D-96F7-F4416717DC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542115-54F0-A0B8-7421-35E42AD9B275}"/>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5" name="Marcador de pie de página 4">
            <a:extLst>
              <a:ext uri="{FF2B5EF4-FFF2-40B4-BE49-F238E27FC236}">
                <a16:creationId xmlns:a16="http://schemas.microsoft.com/office/drawing/2014/main" id="{1225C268-FDE5-6654-2E67-A1FCD94A1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0445F-5122-5A95-BD1E-EF86DBBE751F}"/>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29560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036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363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16/12/2025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348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E95FD-A3D7-08C4-FD98-C778E5B4D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D27FA4-9671-C94D-F1B2-1803F87C30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8B07AB-51FD-265D-4F89-EB6A484418E5}"/>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5" name="Marcador de pie de página 4">
            <a:extLst>
              <a:ext uri="{FF2B5EF4-FFF2-40B4-BE49-F238E27FC236}">
                <a16:creationId xmlns:a16="http://schemas.microsoft.com/office/drawing/2014/main" id="{86F3EEB6-1363-035D-2855-A61FE23905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28707C9-3B38-361E-BDD7-32ED86C0E4A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69675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A16D0-6305-EA04-C700-5AD9EED848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B28F93-0989-2F46-3A59-AF6AE7C8F3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C85D05-7E51-4D2A-2B5A-84DB2C5FEFB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1F872BA-6A37-B5DA-4C8C-DEF4050CFE13}"/>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6" name="Marcador de pie de página 5">
            <a:extLst>
              <a:ext uri="{FF2B5EF4-FFF2-40B4-BE49-F238E27FC236}">
                <a16:creationId xmlns:a16="http://schemas.microsoft.com/office/drawing/2014/main" id="{E0ECD6F4-1344-F53C-5CAE-3E9E06811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0B5EA5-269E-31C5-1438-664A4E4B4BD3}"/>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72798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8A900-56F1-FA71-5C4A-96163401EA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B3525B-C080-900F-D5EB-7F2472E16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4C35FB9-444A-4130-B098-E21EDB697C3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85C02C-3DD3-6759-69A7-0B5931BCF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E5A8EBD-6E28-E52F-2183-117FBEA322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73CCAB-E14B-6518-7946-39F51ECB3732}"/>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8" name="Marcador de pie de página 7">
            <a:extLst>
              <a:ext uri="{FF2B5EF4-FFF2-40B4-BE49-F238E27FC236}">
                <a16:creationId xmlns:a16="http://schemas.microsoft.com/office/drawing/2014/main" id="{9AB138A8-9105-1152-0602-5A4C1C7141F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5F34430-7496-258A-F5AA-64090A468D45}"/>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837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E1F40-4783-C6CB-0BC0-621F264C507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D5B025E-DD73-065D-C9CB-F27C5072F210}"/>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4" name="Marcador de pie de página 3">
            <a:extLst>
              <a:ext uri="{FF2B5EF4-FFF2-40B4-BE49-F238E27FC236}">
                <a16:creationId xmlns:a16="http://schemas.microsoft.com/office/drawing/2014/main" id="{0FFC63A9-C6CB-EA06-C6BC-71D858EA7F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1A56BD-B03C-79C4-AC4E-D06EBE2689F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0807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017716-E63B-0EDB-E748-3B30F497E8D1}"/>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3" name="Marcador de pie de página 2">
            <a:extLst>
              <a:ext uri="{FF2B5EF4-FFF2-40B4-BE49-F238E27FC236}">
                <a16:creationId xmlns:a16="http://schemas.microsoft.com/office/drawing/2014/main" id="{5D9839EE-ACA4-DF30-650C-25E44C66C2C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4B5014C-0922-A5B6-ECCB-3FE77340B9F2}"/>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43118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F162E-3577-7031-7CD9-CF2FB2F3B9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DE684E8-9AE6-F992-0910-A5CA91D99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EFE8BF-A3A1-64A2-4E7B-8F32E2727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964610-0749-0134-9332-568B706624B2}"/>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6" name="Marcador de pie de página 5">
            <a:extLst>
              <a:ext uri="{FF2B5EF4-FFF2-40B4-BE49-F238E27FC236}">
                <a16:creationId xmlns:a16="http://schemas.microsoft.com/office/drawing/2014/main" id="{CF2EDBAE-2E96-CCE2-10C4-5D340FAEAC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1CB4F88-C64A-B56B-B560-BD3911043D4B}"/>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593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8FF0E-5511-2A77-7526-6888DC3FB0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8F22448-0DEC-82BF-76C2-99C20D7AA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E245D2-4377-A21F-62AA-4F3DB8E68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A54E30-7316-D47D-A259-70ADB8BCEB9C}"/>
              </a:ext>
            </a:extLst>
          </p:cNvPr>
          <p:cNvSpPr>
            <a:spLocks noGrp="1"/>
          </p:cNvSpPr>
          <p:nvPr>
            <p:ph type="dt" sz="half" idx="10"/>
          </p:nvPr>
        </p:nvSpPr>
        <p:spPr/>
        <p:txBody>
          <a:bodyPr/>
          <a:lstStyle/>
          <a:p>
            <a:fld id="{280A0018-C1CA-441B-A57E-FC0F27DCE037}" type="datetimeFigureOut">
              <a:rPr lang="es-ES" smtClean="0"/>
              <a:t>16/12/2025</a:t>
            </a:fld>
            <a:endParaRPr lang="es-ES"/>
          </a:p>
        </p:txBody>
      </p:sp>
      <p:sp>
        <p:nvSpPr>
          <p:cNvPr id="6" name="Marcador de pie de página 5">
            <a:extLst>
              <a:ext uri="{FF2B5EF4-FFF2-40B4-BE49-F238E27FC236}">
                <a16:creationId xmlns:a16="http://schemas.microsoft.com/office/drawing/2014/main" id="{AE6B90DA-A06E-2658-2C9A-BEBFDFB3BE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18EA83C-A4F2-EE78-D975-277EE1A854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41184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E93D95-C4BB-4F10-CD31-16508908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67E036-A2A3-A94C-7E5E-FE8DB16F0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9141A3-2215-E7DF-C124-F15D10B20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0A0018-C1CA-441B-A57E-FC0F27DCE037}" type="datetimeFigureOut">
              <a:rPr lang="es-ES" smtClean="0"/>
              <a:t>16/12/2025</a:t>
            </a:fld>
            <a:endParaRPr lang="es-ES"/>
          </a:p>
        </p:txBody>
      </p:sp>
      <p:sp>
        <p:nvSpPr>
          <p:cNvPr id="5" name="Marcador de pie de página 4">
            <a:extLst>
              <a:ext uri="{FF2B5EF4-FFF2-40B4-BE49-F238E27FC236}">
                <a16:creationId xmlns:a16="http://schemas.microsoft.com/office/drawing/2014/main" id="{7277A16E-258C-0373-4599-7D110D250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4085E3C-03D6-5793-8C37-820D97ED3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E1BC6E-5B9A-43A5-A66B-EDF66BBAB276}" type="slidenum">
              <a:rPr lang="es-ES" smtClean="0"/>
              <a:t>‹Nº›</a:t>
            </a:fld>
            <a:endParaRPr lang="es-ES"/>
          </a:p>
        </p:txBody>
      </p:sp>
    </p:spTree>
    <p:extLst>
      <p:ext uri="{BB962C8B-B14F-4D97-AF65-F5344CB8AC3E}">
        <p14:creationId xmlns:p14="http://schemas.microsoft.com/office/powerpoint/2010/main" val="347419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16/12/2025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1417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7.jpeg"/><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7FB71D-7FEF-59B2-187C-1D31DD35743C}"/>
            </a:ext>
          </a:extLst>
        </p:cNvPr>
        <p:cNvGrpSpPr/>
        <p:nvPr/>
      </p:nvGrpSpPr>
      <p:grpSpPr>
        <a:xfrm>
          <a:off x="0" y="0"/>
          <a:ext cx="0" cy="0"/>
          <a:chOff x="0" y="0"/>
          <a:chExt cx="0" cy="0"/>
        </a:xfrm>
      </p:grpSpPr>
      <p:pic>
        <p:nvPicPr>
          <p:cNvPr id="13" name="Imagen 12" descr="Un grupo de personas en una montaña con pasto verde&#10;&#10;El contenido generado por IA puede ser incorrecto.">
            <a:extLst>
              <a:ext uri="{FF2B5EF4-FFF2-40B4-BE49-F238E27FC236}">
                <a16:creationId xmlns:a16="http://schemas.microsoft.com/office/drawing/2014/main" id="{23CB5878-9B29-372D-6574-2C82341B93F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b="-1"/>
          <a:stretch>
            <a:fillRect/>
          </a:stretch>
        </p:blipFill>
        <p:spPr>
          <a:xfrm>
            <a:off x="5162052" y="3272588"/>
            <a:ext cx="6105382" cy="3585411"/>
          </a:xfrm>
          <a:prstGeom prst="rect">
            <a:avLst/>
          </a:prstGeom>
        </p:spPr>
      </p:pic>
      <p:pic>
        <p:nvPicPr>
          <p:cNvPr id="5" name="Imagen 4" descr="Un dibujo de una montaña&#10;&#10;El contenido generado por IA puede ser incorrecto.">
            <a:extLst>
              <a:ext uri="{FF2B5EF4-FFF2-40B4-BE49-F238E27FC236}">
                <a16:creationId xmlns:a16="http://schemas.microsoft.com/office/drawing/2014/main" id="{E6541356-1F04-F763-C456-F7D6F955686D}"/>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0" name="Rectangle 19">
            <a:extLst>
              <a:ext uri="{FF2B5EF4-FFF2-40B4-BE49-F238E27FC236}">
                <a16:creationId xmlns:a16="http://schemas.microsoft.com/office/drawing/2014/main" id="{9C63E52B-F616-9A93-65B9-9C072F544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gradFill flip="none" rotWithShape="1">
            <a:gsLst>
              <a:gs pos="0">
                <a:srgbClr val="3A5036"/>
              </a:gs>
              <a:gs pos="79000">
                <a:srgbClr val="4C6A47"/>
              </a:gs>
              <a:gs pos="79000">
                <a:srgbClr val="88A084"/>
              </a:gs>
              <a:gs pos="100000">
                <a:srgbClr val="C4D5C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D58A28-1F7C-1687-1CA4-93D8D6BDD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A503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a:extLst>
              <a:ext uri="{FF2B5EF4-FFF2-40B4-BE49-F238E27FC236}">
                <a16:creationId xmlns:a16="http://schemas.microsoft.com/office/drawing/2014/main" id="{EA521542-AFE8-CCE0-7CDB-E12C8912C813}"/>
              </a:ext>
            </a:extLst>
          </p:cNvPr>
          <p:cNvPicPr>
            <a:picLocks noGrp="1" noRot="1" noChangeAspect="1" noMove="1" noResize="1" noEditPoints="1" noAdjustHandles="1" noChangeArrowheads="1" noChangeShapeType="1" noCrop="1"/>
          </p:cNvPicPr>
          <p:nvPr/>
        </p:nvPicPr>
        <p:blipFill>
          <a:blip r:embed="rId4"/>
          <a:stretch>
            <a:fillRect/>
          </a:stretch>
        </p:blipFill>
        <p:spPr>
          <a:xfrm>
            <a:off x="7436383" y="1"/>
            <a:ext cx="3831051" cy="3116984"/>
          </a:xfrm>
          <a:prstGeom prst="rect">
            <a:avLst/>
          </a:prstGeom>
        </p:spPr>
      </p:pic>
      <p:sp>
        <p:nvSpPr>
          <p:cNvPr id="21" name="CuadroTexto 20">
            <a:extLst>
              <a:ext uri="{FF2B5EF4-FFF2-40B4-BE49-F238E27FC236}">
                <a16:creationId xmlns:a16="http://schemas.microsoft.com/office/drawing/2014/main" id="{53569004-05EF-E7A5-9FAA-8D476D24A7CD}"/>
              </a:ext>
            </a:extLst>
          </p:cNvPr>
          <p:cNvSpPr txBox="1"/>
          <p:nvPr/>
        </p:nvSpPr>
        <p:spPr>
          <a:xfrm>
            <a:off x="107913" y="4069422"/>
            <a:ext cx="4785360" cy="1957752"/>
          </a:xfrm>
          <a:prstGeom prst="rect">
            <a:avLst/>
          </a:prstGeom>
          <a:noFill/>
        </p:spPr>
        <p:txBody>
          <a:bodyPr wrap="square" rtlCol="0">
            <a:prstTxWarp prst="textDeflate">
              <a:avLst/>
            </a:prstTxWarp>
            <a:spAutoFit/>
            <a:scene3d>
              <a:camera prst="orthographicFront"/>
              <a:lightRig rig="threePt" dir="t"/>
            </a:scene3d>
            <a:sp3d extrusionH="57150">
              <a:bevelT h="25400" prst="softRound"/>
            </a:sp3d>
          </a:bodyPr>
          <a:lstStyle/>
          <a:p>
            <a:pPr algn="ctr"/>
            <a:r>
              <a:rPr lang="ro-RO"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DUMNEZEU</a:t>
            </a:r>
          </a:p>
          <a:p>
            <a:pPr algn="ctr"/>
            <a:r>
              <a:rPr lang="ro-RO"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ESTE CREDINCIOS</a:t>
            </a:r>
            <a:endParaRPr lang="es-E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96A891E4-5778-4919-B9E8-E133B5E97DF5}"/>
              </a:ext>
            </a:extLst>
          </p:cNvPr>
          <p:cNvSpPr txBox="1"/>
          <p:nvPr/>
        </p:nvSpPr>
        <p:spPr>
          <a:xfrm>
            <a:off x="0" y="6409415"/>
            <a:ext cx="5001186" cy="338554"/>
          </a:xfrm>
          <a:prstGeom prst="rect">
            <a:avLst/>
          </a:prstGeom>
          <a:noFill/>
        </p:spPr>
        <p:txBody>
          <a:bodyPr wrap="square" rtlCol="0">
            <a:spAutoFit/>
          </a:bodyPr>
          <a:lstStyle/>
          <a:p>
            <a:pPr algn="ctr"/>
            <a:r>
              <a:rPr lang="ro-RO" sz="1600" b="1" dirty="0">
                <a:solidFill>
                  <a:srgbClr val="3A5036"/>
                </a:solidFill>
              </a:rPr>
              <a:t>Studiul </a:t>
            </a:r>
            <a:r>
              <a:rPr lang="es-ES" sz="1600" b="1" dirty="0">
                <a:solidFill>
                  <a:srgbClr val="3A5036"/>
                </a:solidFill>
              </a:rPr>
              <a:t>12 </a:t>
            </a:r>
            <a:r>
              <a:rPr lang="ro-RO" sz="1600" b="1" dirty="0">
                <a:solidFill>
                  <a:srgbClr val="3A5036"/>
                </a:solidFill>
              </a:rPr>
              <a:t>pentru </a:t>
            </a:r>
            <a:r>
              <a:rPr lang="es-ES" sz="1600" b="1" dirty="0">
                <a:solidFill>
                  <a:srgbClr val="3A5036"/>
                </a:solidFill>
              </a:rPr>
              <a:t>20 de</a:t>
            </a:r>
            <a:r>
              <a:rPr lang="ro-RO" sz="1600" b="1" dirty="0" err="1">
                <a:solidFill>
                  <a:srgbClr val="3A5036"/>
                </a:solidFill>
              </a:rPr>
              <a:t>cembrie</a:t>
            </a:r>
            <a:r>
              <a:rPr lang="ro-RO" sz="1600" b="1" dirty="0">
                <a:solidFill>
                  <a:srgbClr val="3A5036"/>
                </a:solidFill>
              </a:rPr>
              <a:t> </a:t>
            </a:r>
            <a:r>
              <a:rPr lang="es-ES" sz="1600" b="1" dirty="0">
                <a:solidFill>
                  <a:srgbClr val="3A5036"/>
                </a:solidFill>
              </a:rPr>
              <a:t>2025</a:t>
            </a:r>
          </a:p>
        </p:txBody>
      </p:sp>
    </p:spTree>
    <p:extLst>
      <p:ext uri="{BB962C8B-B14F-4D97-AF65-F5344CB8AC3E}">
        <p14:creationId xmlns:p14="http://schemas.microsoft.com/office/powerpoint/2010/main" val="335930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“Din toate vorbele bune pe care le spusese casei lui Israel, Domnul, niciuna n-a rămas neîmplinită: toate s-au împlinit.” </a:t>
            </a:r>
            <a:r>
              <a:rPr kumimoji="0" lang="es-ES" sz="28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a:t>
            </a:r>
            <a:r>
              <a:rPr kumimoji="0" lang="ro-RO" sz="2800" b="1" i="0" u="none" strike="noStrike" kern="1200" cap="none" spc="0" normalizeH="0" baseline="0" noProof="0" dirty="0" err="1">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Iosua</a:t>
            </a:r>
            <a:r>
              <a:rPr kumimoji="0" lang="es-ES" sz="28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 21:45)</a:t>
            </a:r>
          </a:p>
        </p:txBody>
      </p:sp>
    </p:spTree>
    <p:extLst>
      <p:ext uri="{BB962C8B-B14F-4D97-AF65-F5344CB8AC3E}">
        <p14:creationId xmlns:p14="http://schemas.microsoft.com/office/powerpoint/2010/main" val="18995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5F0EFE-40FF-8B9D-F83E-C92197276819}"/>
              </a:ext>
            </a:extLst>
          </p:cNvPr>
          <p:cNvSpPr txBox="1"/>
          <p:nvPr/>
        </p:nvSpPr>
        <p:spPr>
          <a:xfrm>
            <a:off x="6021422" y="4445861"/>
            <a:ext cx="6170578"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ro-RO" sz="2000" b="1" dirty="0">
                <a:solidFill>
                  <a:srgbClr val="DE785F"/>
                </a:solidFill>
              </a:rPr>
              <a:t>Credincioșia lui Dumnezeu </a:t>
            </a:r>
            <a:r>
              <a:rPr lang="es-ES" sz="2000" b="1" dirty="0"/>
              <a:t>(</a:t>
            </a:r>
            <a:r>
              <a:rPr lang="ro-RO" sz="2000" b="1" dirty="0" err="1"/>
              <a:t>Iosua</a:t>
            </a:r>
            <a:r>
              <a:rPr lang="es-ES" sz="2000" b="1" dirty="0"/>
              <a:t> 21:43-45)</a:t>
            </a:r>
          </a:p>
          <a:p>
            <a:pPr>
              <a:spcBef>
                <a:spcPts val="1200"/>
              </a:spcBef>
            </a:pPr>
            <a:r>
              <a:rPr lang="ro-RO" sz="2000" b="1" dirty="0">
                <a:solidFill>
                  <a:srgbClr val="579D65"/>
                </a:solidFill>
              </a:rPr>
              <a:t>Ce a făcut Dumnezeu și ce va mai face</a:t>
            </a:r>
            <a:r>
              <a:rPr lang="es-ES" sz="2000" b="1" dirty="0"/>
              <a:t>(</a:t>
            </a:r>
            <a:r>
              <a:rPr lang="ro-RO" sz="2000" b="1" dirty="0" err="1"/>
              <a:t>Iosua</a:t>
            </a:r>
            <a:r>
              <a:rPr lang="es-ES" sz="2000" b="1" dirty="0"/>
              <a:t> 23:1-5)</a:t>
            </a:r>
          </a:p>
          <a:p>
            <a:pPr>
              <a:spcBef>
                <a:spcPts val="1200"/>
              </a:spcBef>
            </a:pPr>
            <a:r>
              <a:rPr lang="ro-RO" sz="2000" b="1" dirty="0">
                <a:solidFill>
                  <a:srgbClr val="5F69DE"/>
                </a:solidFill>
              </a:rPr>
              <a:t>Răsplata credincioșiei </a:t>
            </a:r>
            <a:r>
              <a:rPr lang="es-ES" sz="2000" b="1" dirty="0"/>
              <a:t>(</a:t>
            </a:r>
            <a:r>
              <a:rPr lang="ro-RO" sz="2000" b="1" dirty="0" err="1"/>
              <a:t>Iosua</a:t>
            </a:r>
            <a:r>
              <a:rPr lang="es-ES" sz="2000" b="1" dirty="0"/>
              <a:t> 23:6-10)</a:t>
            </a:r>
          </a:p>
          <a:p>
            <a:pPr>
              <a:spcBef>
                <a:spcPts val="1200"/>
              </a:spcBef>
            </a:pPr>
            <a:r>
              <a:rPr lang="ro-RO" sz="2000" b="1" dirty="0">
                <a:solidFill>
                  <a:srgbClr val="DE5F8B"/>
                </a:solidFill>
              </a:rPr>
              <a:t>Ce trebuie să facem noi </a:t>
            </a:r>
            <a:r>
              <a:rPr lang="es-ES" sz="2000" b="1" dirty="0"/>
              <a:t>(</a:t>
            </a:r>
            <a:r>
              <a:rPr lang="ro-RO" sz="2000" b="1" dirty="0" err="1"/>
              <a:t>Iosua</a:t>
            </a:r>
            <a:r>
              <a:rPr lang="es-ES" sz="2000" b="1" dirty="0"/>
              <a:t> 23:11-14)</a:t>
            </a:r>
          </a:p>
          <a:p>
            <a:pPr>
              <a:spcBef>
                <a:spcPts val="1200"/>
              </a:spcBef>
            </a:pPr>
            <a:r>
              <a:rPr lang="ro-RO" sz="2000" b="1" dirty="0">
                <a:solidFill>
                  <a:srgbClr val="A25FDE"/>
                </a:solidFill>
              </a:rPr>
              <a:t>Pedeapsa </a:t>
            </a:r>
            <a:r>
              <a:rPr lang="ro-RO" sz="2000" b="1" dirty="0" err="1">
                <a:solidFill>
                  <a:srgbClr val="A25FDE"/>
                </a:solidFill>
              </a:rPr>
              <a:t>necredincioșiei</a:t>
            </a:r>
            <a:r>
              <a:rPr lang="ro-RO" sz="2000" b="1" dirty="0">
                <a:solidFill>
                  <a:srgbClr val="A25FDE"/>
                </a:solidFill>
              </a:rPr>
              <a:t> </a:t>
            </a:r>
            <a:r>
              <a:rPr lang="es-ES" sz="2000" b="1" dirty="0"/>
              <a:t>(</a:t>
            </a:r>
            <a:r>
              <a:rPr lang="ro-RO" sz="2000" b="1" dirty="0" err="1"/>
              <a:t>Iosua</a:t>
            </a:r>
            <a:r>
              <a:rPr lang="es-ES" sz="2000" b="1" dirty="0"/>
              <a:t> 23:15-16)</a:t>
            </a:r>
          </a:p>
        </p:txBody>
      </p:sp>
      <p:sp>
        <p:nvSpPr>
          <p:cNvPr id="3" name="CuadroTexto 2">
            <a:extLst>
              <a:ext uri="{FF2B5EF4-FFF2-40B4-BE49-F238E27FC236}">
                <a16:creationId xmlns:a16="http://schemas.microsoft.com/office/drawing/2014/main" id="{154A4286-461D-3307-51D5-C7DC5E6BF076}"/>
              </a:ext>
            </a:extLst>
          </p:cNvPr>
          <p:cNvSpPr txBox="1"/>
          <p:nvPr/>
        </p:nvSpPr>
        <p:spPr>
          <a:xfrm>
            <a:off x="281891" y="191702"/>
            <a:ext cx="7353300" cy="1015663"/>
          </a:xfrm>
          <a:prstGeom prst="rect">
            <a:avLst/>
          </a:prstGeom>
          <a:noFill/>
        </p:spPr>
        <p:txBody>
          <a:bodyPr wrap="square" rtlCol="0">
            <a:spAutoFit/>
          </a:bodyPr>
          <a:lstStyle/>
          <a:p>
            <a:pPr>
              <a:spcBef>
                <a:spcPts val="600"/>
              </a:spcBef>
            </a:pPr>
            <a:r>
              <a:rPr lang="es-ES" sz="2000" b="1" dirty="0"/>
              <a:t>Iosua era deja bătrân și mai erau teritorii de cucerit. El i-a adunat pe noii conducători pentru a-i încuraja să continue cucerirea.</a:t>
            </a:r>
          </a:p>
        </p:txBody>
      </p:sp>
      <p:pic>
        <p:nvPicPr>
          <p:cNvPr id="4" name="Imagen 3" descr="Multitud de personas en una montaña&#10;&#10;El contenido generado por IA puede ser incorrecto.">
            <a:extLst>
              <a:ext uri="{FF2B5EF4-FFF2-40B4-BE49-F238E27FC236}">
                <a16:creationId xmlns:a16="http://schemas.microsoft.com/office/drawing/2014/main" id="{D9F38C55-1A7C-96FE-164C-D12C4D1DC9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6700" y="172335"/>
            <a:ext cx="4113029" cy="4113029"/>
          </a:xfrm>
          <a:prstGeom prst="roundRect">
            <a:avLst>
              <a:gd name="adj" fmla="val 4167"/>
            </a:avLst>
          </a:prstGeom>
          <a:solidFill>
            <a:srgbClr val="FFFFFF"/>
          </a:solidFill>
          <a:ln w="76200" cap="sq">
            <a:solidFill>
              <a:schemeClr val="accent2">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5B8D0D39-B6D2-1DC4-1E3A-095C9E7A79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9"/>
          <a:stretch>
            <a:fillRect/>
          </a:stretch>
        </p:blipFill>
        <p:spPr>
          <a:xfrm>
            <a:off x="166280" y="3771662"/>
            <a:ext cx="4877223" cy="2920968"/>
          </a:xfrm>
          <a:prstGeom prst="roundRect">
            <a:avLst>
              <a:gd name="adj" fmla="val 4167"/>
            </a:avLst>
          </a:prstGeom>
          <a:solidFill>
            <a:srgbClr val="FFFFFF"/>
          </a:solidFill>
          <a:ln w="76200" cap="sq">
            <a:solidFill>
              <a:srgbClr val="668C83"/>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 conjunto de letras blancas en un fondo blanco&#10;&#10;El contenido generado por IA puede ser incorrecto.">
            <a:extLst>
              <a:ext uri="{FF2B5EF4-FFF2-40B4-BE49-F238E27FC236}">
                <a16:creationId xmlns:a16="http://schemas.microsoft.com/office/drawing/2014/main" id="{49051D15-965B-E4BB-3E08-0AA6FC3E8C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89892" y="4530537"/>
            <a:ext cx="595522" cy="179780"/>
          </a:xfrm>
          <a:prstGeom prst="rect">
            <a:avLst/>
          </a:prstGeom>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CB843678-713F-DE26-9121-445F64F3F51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89892" y="4990484"/>
            <a:ext cx="593460" cy="179780"/>
          </a:xfrm>
          <a:prstGeom prst="rect">
            <a:avLst/>
          </a:prstGeom>
          <a:effectLst>
            <a:outerShdw blurRad="50800" dist="38100" dir="8100000" algn="tr" rotWithShape="0">
              <a:prstClr val="black">
                <a:alpha val="40000"/>
              </a:prstClr>
            </a:outerShdw>
          </a:effectLst>
        </p:spPr>
      </p:pic>
      <p:pic>
        <p:nvPicPr>
          <p:cNvPr id="16" name="Imagen 15" descr="Un conjunto de letras blancas en un fondo blanco&#10;&#10;El contenido generado por IA puede ser incorrecto.">
            <a:extLst>
              <a:ext uri="{FF2B5EF4-FFF2-40B4-BE49-F238E27FC236}">
                <a16:creationId xmlns:a16="http://schemas.microsoft.com/office/drawing/2014/main" id="{A47F5FFA-68B1-6B8E-60AB-6B3A97ADC7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89892" y="5450431"/>
            <a:ext cx="595522" cy="179780"/>
          </a:xfrm>
          <a:prstGeom prst="rect">
            <a:avLst/>
          </a:prstGeom>
          <a:effectLst>
            <a:outerShdw blurRad="50800" dist="38100" dir="8100000" algn="tr" rotWithShape="0">
              <a:prstClr val="black">
                <a:alpha val="40000"/>
              </a:prstClr>
            </a:outerShdw>
          </a:effectLst>
        </p:spPr>
      </p:pic>
      <p:pic>
        <p:nvPicPr>
          <p:cNvPr id="18" name="Imagen 17" descr="Imagen que contiene morado, tabla, computer, computadora&#10;&#10;El contenido generado por IA puede ser incorrecto.">
            <a:extLst>
              <a:ext uri="{FF2B5EF4-FFF2-40B4-BE49-F238E27FC236}">
                <a16:creationId xmlns:a16="http://schemas.microsoft.com/office/drawing/2014/main" id="{B9754986-BF8E-B8B4-B9CC-0B0ACED545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89892" y="6370324"/>
            <a:ext cx="595522" cy="179780"/>
          </a:xfrm>
          <a:prstGeom prst="rect">
            <a:avLst/>
          </a:prstGeom>
          <a:effectLst>
            <a:outerShdw blurRad="50800" dist="38100" dir="8100000" algn="tr" rotWithShape="0">
              <a:prstClr val="black">
                <a:alpha val="40000"/>
              </a:prstClr>
            </a:outerShdw>
          </a:effectLst>
        </p:spPr>
      </p:pic>
      <p:pic>
        <p:nvPicPr>
          <p:cNvPr id="21" name="Imagen 20" descr="Una caja blanca&#10;&#10;El contenido generado por IA puede ser incorrecto.">
            <a:extLst>
              <a:ext uri="{FF2B5EF4-FFF2-40B4-BE49-F238E27FC236}">
                <a16:creationId xmlns:a16="http://schemas.microsoft.com/office/drawing/2014/main" id="{0FDABA94-0220-3BCC-E25C-5BC5247908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89892" y="5910378"/>
            <a:ext cx="595522" cy="179780"/>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363A11CB-CEFF-8976-F401-62AA6350FB5A}"/>
              </a:ext>
            </a:extLst>
          </p:cNvPr>
          <p:cNvSpPr txBox="1"/>
          <p:nvPr/>
        </p:nvSpPr>
        <p:spPr>
          <a:xfrm>
            <a:off x="281889" y="2334222"/>
            <a:ext cx="7353299" cy="1323439"/>
          </a:xfrm>
          <a:prstGeom prst="rect">
            <a:avLst/>
          </a:prstGeom>
          <a:noFill/>
        </p:spPr>
        <p:txBody>
          <a:bodyPr wrap="square">
            <a:spAutoFit/>
          </a:bodyPr>
          <a:lstStyle/>
          <a:p>
            <a:pPr>
              <a:spcBef>
                <a:spcPts val="600"/>
              </a:spcBef>
            </a:pPr>
            <a:r>
              <a:rPr lang="es-ES" sz="2000" b="1" dirty="0"/>
              <a:t>Dar le-a prezentat și pericolele. În realitate, exista un singur pericol, același pe care trebuie să-l înfruntăm și noi astăzi: să încetăm să fim credincioși lui Dumnezeu; să răspundem fidelității lui Dumnezeu cu infidelitate din partea noastră.</a:t>
            </a:r>
          </a:p>
        </p:txBody>
      </p:sp>
      <p:sp>
        <p:nvSpPr>
          <p:cNvPr id="10" name="CuadroTexto 9">
            <a:extLst>
              <a:ext uri="{FF2B5EF4-FFF2-40B4-BE49-F238E27FC236}">
                <a16:creationId xmlns:a16="http://schemas.microsoft.com/office/drawing/2014/main" id="{A5080EC1-0D66-56DD-6902-B3A6865C3E1C}"/>
              </a:ext>
            </a:extLst>
          </p:cNvPr>
          <p:cNvSpPr txBox="1"/>
          <p:nvPr/>
        </p:nvSpPr>
        <p:spPr>
          <a:xfrm>
            <a:off x="281889" y="1109074"/>
            <a:ext cx="7353299" cy="1323439"/>
          </a:xfrm>
          <a:prstGeom prst="rect">
            <a:avLst/>
          </a:prstGeom>
          <a:noFill/>
        </p:spPr>
        <p:txBody>
          <a:bodyPr wrap="square">
            <a:spAutoFit/>
          </a:bodyPr>
          <a:lstStyle/>
          <a:p>
            <a:pPr>
              <a:spcBef>
                <a:spcPts val="600"/>
              </a:spcBef>
            </a:pPr>
            <a:r>
              <a:rPr lang="es-ES" sz="2000" b="1" dirty="0"/>
              <a:t>Capacitatea de a obține victoria nu era în ei, ci în Dumnezeu. Așadar, le-a amintit de credincioșia pe care Dumnezeu o demonstrase deja și i-a asigurat că va continua să fie credincios.</a:t>
            </a:r>
          </a:p>
        </p:txBody>
      </p:sp>
    </p:spTree>
    <p:extLst>
      <p:ext uri="{BB962C8B-B14F-4D97-AF65-F5344CB8AC3E}">
        <p14:creationId xmlns:p14="http://schemas.microsoft.com/office/powerpoint/2010/main" val="23576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ppt_w/2"/>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ppt_w/2"/>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ppt_x</p:attrName>
                                        </p:attrNameLst>
                                      </p:cBhvr>
                                      <p:tavLst>
                                        <p:tav tm="0">
                                          <p:val>
                                            <p:strVal val="#ppt_x-#ppt_w/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8"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ppt_w/2"/>
                                          </p:val>
                                        </p:tav>
                                        <p:tav tm="100000">
                                          <p:val>
                                            <p:strVal val="#ppt_x"/>
                                          </p:val>
                                        </p:tav>
                                      </p:tavLst>
                                    </p:anim>
                                    <p:anim calcmode="lin" valueType="num">
                                      <p:cBhvr>
                                        <p:cTn id="83" dur="500" fill="hold"/>
                                        <p:tgtEl>
                                          <p:spTgt spid="18"/>
                                        </p:tgtEl>
                                        <p:attrNameLst>
                                          <p:attrName>ppt_y</p:attrName>
                                        </p:attrNameLst>
                                      </p:cBhvr>
                                      <p:tavLst>
                                        <p:tav tm="0">
                                          <p:val>
                                            <p:strVal val="#ppt_y"/>
                                          </p:val>
                                        </p:tav>
                                        <p:tav tm="100000">
                                          <p:val>
                                            <p:strVal val="#ppt_y"/>
                                          </p:val>
                                        </p:tav>
                                      </p:tavLst>
                                    </p:anim>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strVal val="#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9CE928C-9EB9-E8AD-59E2-C31A0B52B1AE}"/>
              </a:ext>
            </a:extLst>
          </p:cNvPr>
          <p:cNvSpPr>
            <a:spLocks noGrp="1" noRot="1" noMove="1" noResize="1" noEditPoints="1" noAdjustHandles="1" noChangeArrowheads="1" noChangeShapeType="1"/>
          </p:cNvSpPr>
          <p:nvPr/>
        </p:nvSpPr>
        <p:spPr>
          <a:xfrm>
            <a:off x="0" y="0"/>
            <a:ext cx="12191999" cy="1273308"/>
          </a:xfrm>
          <a:prstGeom prst="rect">
            <a:avLst/>
          </a:prstGeom>
          <a:blipFill dpi="0"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D07290-EF68-C9EF-5EE9-C6697885A4A3}"/>
              </a:ext>
            </a:extLst>
          </p:cNvPr>
          <p:cNvSpPr txBox="1"/>
          <p:nvPr/>
        </p:nvSpPr>
        <p:spPr>
          <a:xfrm>
            <a:off x="0" y="0"/>
            <a:ext cx="12192000" cy="769441"/>
          </a:xfrm>
          <a:prstGeom prst="rect">
            <a:avLst/>
          </a:prstGeom>
          <a:noFill/>
        </p:spPr>
        <p:txBody>
          <a:bodyPr wrap="square">
            <a:spAutoFit/>
          </a:bodyPr>
          <a:lstStyle/>
          <a:p>
            <a:pPr algn="ctr"/>
            <a:r>
              <a:rPr lang="ro-RO" sz="4400" b="1" spc="600" dirty="0">
                <a:ln w="6600">
                  <a:solidFill>
                    <a:schemeClr val="accent2"/>
                  </a:solidFill>
                  <a:prstDash val="solid"/>
                </a:ln>
                <a:solidFill>
                  <a:srgbClr val="FFFFFF"/>
                </a:solidFill>
                <a:effectLst>
                  <a:outerShdw dist="38100" dir="2700000" algn="tl" rotWithShape="0">
                    <a:schemeClr val="accent2"/>
                  </a:outerShdw>
                </a:effectLst>
              </a:rPr>
              <a:t>CREDINCIOȘIA LUI DUMNEZEU</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908BDDB-D0E8-3300-418B-2F05E3F672AF}"/>
              </a:ext>
            </a:extLst>
          </p:cNvPr>
          <p:cNvSpPr txBox="1"/>
          <p:nvPr/>
        </p:nvSpPr>
        <p:spPr>
          <a:xfrm>
            <a:off x="733425" y="647997"/>
            <a:ext cx="10725150" cy="646331"/>
          </a:xfrm>
          <a:prstGeom prst="rect">
            <a:avLst/>
          </a:prstGeom>
          <a:noFill/>
        </p:spPr>
        <p:txBody>
          <a:bodyPr wrap="square">
            <a:spAutoFit/>
          </a:bodyPr>
          <a:lstStyle/>
          <a:p>
            <a:pPr algn="ctr"/>
            <a:r>
              <a:rPr lang="es-ES" b="1" dirty="0">
                <a:solidFill>
                  <a:srgbClr val="FADFBE"/>
                </a:solidFill>
                <a:effectLst>
                  <a:outerShdw blurRad="38100" dist="38100" dir="2700000" algn="tl">
                    <a:srgbClr val="000000">
                      <a:alpha val="43137"/>
                    </a:srgbClr>
                  </a:outerShdw>
                </a:effectLst>
                <a:latin typeface="Comic Sans MS" panose="030F0702030302020204" pitchFamily="66" charset="0"/>
              </a:rPr>
              <a:t>“Din toate vorbele bune pe care le spusese casei lui Israel, Domnul, niciuna n-a rămas neîmplinită: toate s-au împlinit.” </a:t>
            </a:r>
            <a:r>
              <a:rPr lang="es-ES" sz="1400" b="1" dirty="0">
                <a:solidFill>
                  <a:srgbClr val="FADFBE"/>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rgbClr val="FADFBE"/>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rgbClr val="FADFBE"/>
                </a:solidFill>
                <a:effectLst>
                  <a:outerShdw blurRad="38100" dist="38100" dir="2700000" algn="tl">
                    <a:srgbClr val="000000">
                      <a:alpha val="43137"/>
                    </a:srgbClr>
                  </a:outerShdw>
                </a:effectLst>
                <a:latin typeface="Comic Sans MS" panose="030F0702030302020204" pitchFamily="66" charset="0"/>
              </a:rPr>
              <a:t> 21:45)</a:t>
            </a:r>
          </a:p>
        </p:txBody>
      </p:sp>
      <p:sp>
        <p:nvSpPr>
          <p:cNvPr id="6" name="CuadroTexto 5">
            <a:extLst>
              <a:ext uri="{FF2B5EF4-FFF2-40B4-BE49-F238E27FC236}">
                <a16:creationId xmlns:a16="http://schemas.microsoft.com/office/drawing/2014/main" id="{C9E225F0-C299-60A6-B7AE-4C8F11772913}"/>
              </a:ext>
            </a:extLst>
          </p:cNvPr>
          <p:cNvSpPr txBox="1"/>
          <p:nvPr/>
        </p:nvSpPr>
        <p:spPr>
          <a:xfrm>
            <a:off x="126311" y="1301826"/>
            <a:ext cx="12065688" cy="707886"/>
          </a:xfrm>
          <a:prstGeom prst="rect">
            <a:avLst/>
          </a:prstGeom>
          <a:noFill/>
        </p:spPr>
        <p:txBody>
          <a:bodyPr wrap="square" rtlCol="0">
            <a:spAutoFit/>
          </a:bodyPr>
          <a:lstStyle/>
          <a:p>
            <a:pPr>
              <a:spcBef>
                <a:spcPts val="600"/>
              </a:spcBef>
            </a:pPr>
            <a:r>
              <a:rPr lang="es-ES" sz="2000" b="1" dirty="0"/>
              <a:t>Dumnezeu îi dăduse lui Israel „</a:t>
            </a:r>
            <a:r>
              <a:rPr lang="es-ES" sz="2000" b="1" i="1" dirty="0"/>
              <a:t>toată</a:t>
            </a:r>
            <a:r>
              <a:rPr lang="es-ES" sz="2000" b="1" dirty="0"/>
              <a:t> țara” (Iosua 21:43) și îi dăduse în mâinile lor „pe </a:t>
            </a:r>
            <a:r>
              <a:rPr lang="es-ES" sz="2000" b="1" i="1" dirty="0"/>
              <a:t>toți</a:t>
            </a:r>
            <a:r>
              <a:rPr lang="es-ES" sz="2000" b="1" dirty="0"/>
              <a:t> vrăjmașii lor” (Iosua 21:44), astfel că „</a:t>
            </a:r>
            <a:r>
              <a:rPr lang="es-ES" sz="2000" b="1" i="1" dirty="0"/>
              <a:t>totul</a:t>
            </a:r>
            <a:r>
              <a:rPr lang="es-ES" sz="2000" b="1" dirty="0"/>
              <a:t> s-a împlinit” (Iosua 21:45).</a:t>
            </a:r>
          </a:p>
        </p:txBody>
      </p:sp>
      <p:pic>
        <p:nvPicPr>
          <p:cNvPr id="4" name="Imagen 3" descr="Una manada de vacas en el campo&#10;&#10;El contenido generado por IA puede ser incorrecto.">
            <a:extLst>
              <a:ext uri="{FF2B5EF4-FFF2-40B4-BE49-F238E27FC236}">
                <a16:creationId xmlns:a16="http://schemas.microsoft.com/office/drawing/2014/main" id="{BB96CE4E-9044-EFC7-38EE-32F85472A7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1977" y="2038231"/>
            <a:ext cx="6416408" cy="3005718"/>
          </a:xfrm>
          <a:prstGeom prst="rect">
            <a:avLst/>
          </a:prstGeom>
          <a:solidFill>
            <a:srgbClr val="FFFFFF">
              <a:shade val="85000"/>
            </a:srgbClr>
          </a:solidFill>
          <a:ln w="88900" cap="sq">
            <a:solidFill>
              <a:srgbClr val="F8CF9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738BE8E6-65F5-759E-CB4F-0CEAEE5740A7}"/>
              </a:ext>
            </a:extLst>
          </p:cNvPr>
          <p:cNvSpPr txBox="1"/>
          <p:nvPr/>
        </p:nvSpPr>
        <p:spPr>
          <a:xfrm>
            <a:off x="126311" y="2009712"/>
            <a:ext cx="5175518" cy="3170099"/>
          </a:xfrm>
          <a:prstGeom prst="rect">
            <a:avLst/>
          </a:prstGeom>
          <a:noFill/>
        </p:spPr>
        <p:txBody>
          <a:bodyPr wrap="square">
            <a:spAutoFit/>
          </a:bodyPr>
          <a:lstStyle/>
          <a:p>
            <a:pPr>
              <a:spcBef>
                <a:spcPts val="600"/>
              </a:spcBef>
            </a:pPr>
            <a:r>
              <a:rPr lang="es-ES" sz="2000" b="1" dirty="0"/>
              <a:t>Folosirea repetată a cuvântului „toți” subliniază credincioșia lui Dumnezeu în îndeplinirea promisiunilor Sale. Dușmanii Săi fuseseră învinși de Dumnezeu. Ei puteau locui în țară pentru că Dumnezeu </a:t>
            </a:r>
            <a:r>
              <a:rPr lang="ro-RO" sz="2000" b="1" dirty="0"/>
              <a:t>era Stăpânul de drept</a:t>
            </a:r>
            <a:r>
              <a:rPr lang="es-ES" sz="2000" b="1" dirty="0"/>
              <a:t>. Puteau fi siguri că îi vor alunga pe canaaniții care încă locuiau în țară pentru că Dumnezeu își ținuse promisiunile până atunci și va continua să le țină și în viitor.</a:t>
            </a:r>
          </a:p>
        </p:txBody>
      </p:sp>
      <p:sp>
        <p:nvSpPr>
          <p:cNvPr id="10" name="CuadroTexto 9">
            <a:extLst>
              <a:ext uri="{FF2B5EF4-FFF2-40B4-BE49-F238E27FC236}">
                <a16:creationId xmlns:a16="http://schemas.microsoft.com/office/drawing/2014/main" id="{159BA1D1-2B58-25CF-FBEF-903E84580D57}"/>
              </a:ext>
            </a:extLst>
          </p:cNvPr>
          <p:cNvSpPr txBox="1"/>
          <p:nvPr/>
        </p:nvSpPr>
        <p:spPr>
          <a:xfrm>
            <a:off x="5485169" y="5128861"/>
            <a:ext cx="6610023" cy="1631216"/>
          </a:xfrm>
          <a:prstGeom prst="rect">
            <a:avLst/>
          </a:prstGeom>
          <a:noFill/>
        </p:spPr>
        <p:txBody>
          <a:bodyPr wrap="square">
            <a:spAutoFit/>
          </a:bodyPr>
          <a:lstStyle/>
          <a:p>
            <a:pPr>
              <a:spcBef>
                <a:spcPts val="600"/>
              </a:spcBef>
            </a:pPr>
            <a:r>
              <a:rPr lang="es-ES" sz="2000" b="1" dirty="0"/>
              <a:t>Toate acestea lucrează spre binele nostru. Dumnezeu rămâne credincios (Deuteronom 7:9; Ps. 117:2; Pl. 3:22-23). ​​El a promis că ne va mântui și ne va da Pământul ca moștenire și își va împlini această promisiune (Filipeni 1:6; 1 Petru 1:5; Ps. 37:29).</a:t>
            </a:r>
          </a:p>
        </p:txBody>
      </p:sp>
      <p:pic>
        <p:nvPicPr>
          <p:cNvPr id="12" name="Imagen 11" descr="Un grupo de personas en medio de varios árboles&#10;&#10;El contenido generado por IA puede ser incorrecto.">
            <a:extLst>
              <a:ext uri="{FF2B5EF4-FFF2-40B4-BE49-F238E27FC236}">
                <a16:creationId xmlns:a16="http://schemas.microsoft.com/office/drawing/2014/main" id="{ECB243C1-F030-D0E7-B7CB-AC0490FB088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84089" y="5179812"/>
            <a:ext cx="5175518" cy="1504768"/>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439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F0D3213-80EB-CAA2-F9B0-7CB7B88183B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C130B37-8B02-79D2-C7AE-A9C676BF0501}"/>
              </a:ext>
            </a:extLst>
          </p:cNvPr>
          <p:cNvSpPr txBox="1"/>
          <p:nvPr/>
        </p:nvSpPr>
        <p:spPr>
          <a:xfrm>
            <a:off x="0" y="-31530"/>
            <a:ext cx="12192000" cy="769441"/>
          </a:xfrm>
          <a:prstGeom prst="rect">
            <a:avLst/>
          </a:prstGeom>
          <a:noFill/>
        </p:spPr>
        <p:txBody>
          <a:bodyPr wrap="square">
            <a:spAutoFit/>
          </a:bodyPr>
          <a:lstStyle/>
          <a:p>
            <a:pPr algn="ctr"/>
            <a:r>
              <a:rPr lang="ro-RO"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CE A FĂCUT DUMNEZEU ȘI CE VA MAI FACE</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0ECC794A-128B-FD1F-AAAB-D4C588B0305D}"/>
              </a:ext>
            </a:extLst>
          </p:cNvPr>
          <p:cNvSpPr txBox="1"/>
          <p:nvPr/>
        </p:nvSpPr>
        <p:spPr>
          <a:xfrm>
            <a:off x="0" y="704736"/>
            <a:ext cx="12192000" cy="646331"/>
          </a:xfrm>
          <a:prstGeom prst="rect">
            <a:avLst/>
          </a:prstGeom>
          <a:solidFill>
            <a:schemeClr val="accent1">
              <a:lumMod val="20000"/>
              <a:lumOff val="80000"/>
            </a:schemeClr>
          </a:solid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“Ați văzut tot ce a făcut Domnul Dumnezeul vostru tuturor neamurilor acelora dinaintea voastră; căci Domnul Dumnezeul vostru a luptat pentru voi. ” </a:t>
            </a:r>
            <a:r>
              <a:rPr lang="es-ES" sz="1400" b="1" dirty="0">
                <a:solidFill>
                  <a:schemeClr val="accent1">
                    <a:lumMod val="50000"/>
                  </a:schemeClr>
                </a:solidFill>
                <a:latin typeface="Comic Sans MS" panose="030F0702030302020204" pitchFamily="66" charset="0"/>
              </a:rPr>
              <a:t>(</a:t>
            </a:r>
            <a:r>
              <a:rPr lang="ro-RO" sz="1400" b="1" dirty="0" err="1">
                <a:solidFill>
                  <a:schemeClr val="accent1">
                    <a:lumMod val="50000"/>
                  </a:schemeClr>
                </a:solidFill>
                <a:latin typeface="Comic Sans MS" panose="030F0702030302020204" pitchFamily="66" charset="0"/>
              </a:rPr>
              <a:t>Iosua</a:t>
            </a:r>
            <a:r>
              <a:rPr lang="es-ES" sz="1400" b="1" dirty="0">
                <a:solidFill>
                  <a:schemeClr val="accent1">
                    <a:lumMod val="50000"/>
                  </a:schemeClr>
                </a:solidFill>
                <a:latin typeface="Comic Sans MS" panose="030F0702030302020204" pitchFamily="66" charset="0"/>
              </a:rPr>
              <a:t> 23:3)</a:t>
            </a:r>
          </a:p>
        </p:txBody>
      </p:sp>
      <p:sp>
        <p:nvSpPr>
          <p:cNvPr id="5" name="CuadroTexto 4">
            <a:extLst>
              <a:ext uri="{FF2B5EF4-FFF2-40B4-BE49-F238E27FC236}">
                <a16:creationId xmlns:a16="http://schemas.microsoft.com/office/drawing/2014/main" id="{0E846D96-FE68-AE4C-6A71-1C86F2994B4A}"/>
              </a:ext>
            </a:extLst>
          </p:cNvPr>
          <p:cNvSpPr txBox="1"/>
          <p:nvPr/>
        </p:nvSpPr>
        <p:spPr>
          <a:xfrm>
            <a:off x="153726" y="1511026"/>
            <a:ext cx="3095602" cy="1938992"/>
          </a:xfrm>
          <a:prstGeom prst="rect">
            <a:avLst/>
          </a:prstGeom>
          <a:noFill/>
        </p:spPr>
        <p:txBody>
          <a:bodyPr wrap="square" rtlCol="0">
            <a:spAutoFit/>
          </a:bodyPr>
          <a:lstStyle/>
          <a:p>
            <a:pPr>
              <a:spcBef>
                <a:spcPts val="600"/>
              </a:spcBef>
            </a:pPr>
            <a:r>
              <a:rPr lang="es-ES" sz="2000" b="1" dirty="0"/>
              <a:t>În discursul său adresat bătrânilor, Iosua începe prin a le spune ce făcuse deja Dumnezeu și ce avea de gând să facă în continuare:</a:t>
            </a:r>
          </a:p>
        </p:txBody>
      </p:sp>
      <p:sp>
        <p:nvSpPr>
          <p:cNvPr id="8" name="Rectángulo: esquinas redondeadas 7">
            <a:extLst>
              <a:ext uri="{FF2B5EF4-FFF2-40B4-BE49-F238E27FC236}">
                <a16:creationId xmlns:a16="http://schemas.microsoft.com/office/drawing/2014/main" id="{77A09CBC-F59F-6FB7-7BBB-184644D50600}"/>
              </a:ext>
            </a:extLst>
          </p:cNvPr>
          <p:cNvSpPr/>
          <p:nvPr/>
        </p:nvSpPr>
        <p:spPr>
          <a:xfrm>
            <a:off x="3506472" y="1497395"/>
            <a:ext cx="1825937" cy="1220390"/>
          </a:xfrm>
          <a:prstGeom prst="roundRect">
            <a:avLst>
              <a:gd name="adj" fmla="val 10000"/>
            </a:avLst>
          </a:prstGeom>
          <a: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6000" b="-6000"/>
            </a:stretch>
          </a:blipFill>
          <a:scene3d>
            <a:camera prst="orthographicFront"/>
            <a:lightRig rig="threePt" dir="t">
              <a:rot lat="0" lon="0" rev="7500000"/>
            </a:lightRig>
          </a:scene3d>
          <a:sp3d z="-152400" extrusionH="63500" contourW="25400" prstMaterial="matte">
            <a:bevelT w="152400" h="50800" prst="softRound"/>
            <a:contourClr>
              <a:schemeClr val="accent6"/>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ES" dirty="0"/>
          </a:p>
        </p:txBody>
      </p:sp>
      <p:sp>
        <p:nvSpPr>
          <p:cNvPr id="10" name="Forma libre: forma 9">
            <a:extLst>
              <a:ext uri="{FF2B5EF4-FFF2-40B4-BE49-F238E27FC236}">
                <a16:creationId xmlns:a16="http://schemas.microsoft.com/office/drawing/2014/main" id="{2A4BB6D0-6B06-C3A2-1A49-8A18E9A69F58}"/>
              </a:ext>
            </a:extLst>
          </p:cNvPr>
          <p:cNvSpPr/>
          <p:nvPr/>
        </p:nvSpPr>
        <p:spPr>
          <a:xfrm>
            <a:off x="3603157" y="2680020"/>
            <a:ext cx="2335465"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es-ES" b="1" dirty="0">
                <a:effectLst>
                  <a:outerShdw blurRad="38100" dist="38100" dir="2700000" algn="tl">
                    <a:srgbClr val="000000">
                      <a:alpha val="43137"/>
                    </a:srgbClr>
                  </a:outerShdw>
                </a:effectLst>
              </a:rPr>
              <a:t>El a luptat împotriva neamurilor (Iosua 23:3)</a:t>
            </a:r>
            <a:endParaRPr lang="es-ES" sz="1800" kern="1200" dirty="0">
              <a:effectLst>
                <a:outerShdw blurRad="38100" dist="38100" dir="2700000" algn="tl">
                  <a:srgbClr val="000000">
                    <a:alpha val="43137"/>
                  </a:srgbClr>
                </a:outerShdw>
              </a:effectLst>
            </a:endParaRPr>
          </a:p>
        </p:txBody>
      </p:sp>
      <p:sp>
        <p:nvSpPr>
          <p:cNvPr id="12" name="Forma libre: forma 11">
            <a:extLst>
              <a:ext uri="{FF2B5EF4-FFF2-40B4-BE49-F238E27FC236}">
                <a16:creationId xmlns:a16="http://schemas.microsoft.com/office/drawing/2014/main" id="{69F8A6A2-C920-425D-D1D1-DA4FDE7283BD}"/>
              </a:ext>
            </a:extLst>
          </p:cNvPr>
          <p:cNvSpPr/>
          <p:nvPr/>
        </p:nvSpPr>
        <p:spPr>
          <a:xfrm>
            <a:off x="5754322" y="1915887"/>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6"/>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3" name="Rectángulo: esquinas redondeadas 12">
            <a:extLst>
              <a:ext uri="{FF2B5EF4-FFF2-40B4-BE49-F238E27FC236}">
                <a16:creationId xmlns:a16="http://schemas.microsoft.com/office/drawing/2014/main" id="{FEBC1F79-A66F-BA83-2E60-E1C1824B847B}"/>
              </a:ext>
            </a:extLst>
          </p:cNvPr>
          <p:cNvSpPr/>
          <p:nvPr/>
        </p:nvSpPr>
        <p:spPr>
          <a:xfrm>
            <a:off x="6537874" y="1497395"/>
            <a:ext cx="1825937" cy="1220390"/>
          </a:xfrm>
          <a:prstGeom prst="roundRect">
            <a:avLst>
              <a:gd name="adj" fmla="val 10000"/>
            </a:avLst>
          </a:prstGeom>
          <a:blipFill dpi="0" rotWithShape="1">
            <a:blip r:embed="rId5" cstate="hqprint">
              <a:extLst>
                <a:ext uri="{28A0092B-C50C-407E-A947-70E740481C1C}">
                  <a14:useLocalDpi xmlns:a14="http://schemas.microsoft.com/office/drawing/2010/main"/>
                </a:ext>
              </a:extLst>
            </a:blip>
            <a:srcRect/>
            <a:stretch>
              <a:fillRect b="789"/>
            </a:stretch>
          </a:blipFill>
          <a:scene3d>
            <a:camera prst="orthographicFront"/>
            <a:lightRig rig="threePt" dir="t">
              <a:rot lat="0" lon="0" rev="7500000"/>
            </a:lightRig>
          </a:scene3d>
          <a:sp3d z="-152400" extrusionH="63500" contourW="25400" prstMaterial="matte">
            <a:bevelT w="152400" h="50800" prst="softRound"/>
            <a:contourClr>
              <a:schemeClr val="accent1">
                <a:lumMod val="75000"/>
              </a:schemeClr>
            </a:contourClr>
          </a:sp3d>
        </p:spPr>
        <p:style>
          <a:lnRef idx="0">
            <a:schemeClr val="lt1">
              <a:hueOff val="0"/>
              <a:satOff val="0"/>
              <a:lumOff val="0"/>
              <a:alphaOff val="0"/>
            </a:schemeClr>
          </a:lnRef>
          <a:fillRef idx="1">
            <a:scrgbClr r="0" g="0" b="0"/>
          </a:fillRef>
          <a:effectRef idx="0">
            <a:schemeClr val="accent3">
              <a:tint val="50000"/>
              <a:hueOff val="-6150115"/>
              <a:satOff val="-27578"/>
              <a:lumOff val="2329"/>
              <a:alphaOff val="0"/>
            </a:schemeClr>
          </a:effectRef>
          <a:fontRef idx="minor">
            <a:schemeClr val="lt1">
              <a:hueOff val="0"/>
              <a:satOff val="0"/>
              <a:lumOff val="0"/>
              <a:alphaOff val="0"/>
            </a:schemeClr>
          </a:fontRef>
        </p:style>
        <p:txBody>
          <a:bodyPr/>
          <a:lstStyle/>
          <a:p>
            <a:endParaRPr lang="es-ES"/>
          </a:p>
        </p:txBody>
      </p:sp>
      <p:sp>
        <p:nvSpPr>
          <p:cNvPr id="14" name="Forma libre: forma 13">
            <a:extLst>
              <a:ext uri="{FF2B5EF4-FFF2-40B4-BE49-F238E27FC236}">
                <a16:creationId xmlns:a16="http://schemas.microsoft.com/office/drawing/2014/main" id="{E6F515DC-C6C0-9C7D-F33F-DC947BBED5CD}"/>
              </a:ext>
            </a:extLst>
          </p:cNvPr>
          <p:cNvSpPr/>
          <p:nvPr/>
        </p:nvSpPr>
        <p:spPr>
          <a:xfrm>
            <a:off x="6634558"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5999998"/>
              <a:satOff val="0"/>
              <a:lumOff val="-15000"/>
              <a:alphaOff val="0"/>
            </a:schemeClr>
          </a:fillRef>
          <a:effectRef idx="2">
            <a:schemeClr val="accent3">
              <a:hueOff val="-5999998"/>
              <a:satOff val="0"/>
              <a:lumOff val="-15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es-ES" b="1" dirty="0">
                <a:effectLst>
                  <a:outerShdw blurRad="38100" dist="38100" dir="2700000" algn="tl">
                    <a:srgbClr val="000000">
                      <a:alpha val="43137"/>
                    </a:srgbClr>
                  </a:outerShdw>
                </a:effectLst>
              </a:rPr>
              <a:t>El a împărțit țara între seminții (Iosua 23:4)</a:t>
            </a:r>
            <a:endParaRPr lang="es-ES" sz="1800" kern="1200" dirty="0">
              <a:effectLst>
                <a:outerShdw blurRad="38100" dist="38100" dir="2700000" algn="tl">
                  <a:srgbClr val="000000">
                    <a:alpha val="43137"/>
                  </a:srgbClr>
                </a:outerShdw>
              </a:effectLst>
            </a:endParaRPr>
          </a:p>
        </p:txBody>
      </p:sp>
      <p:sp>
        <p:nvSpPr>
          <p:cNvPr id="15" name="Forma libre: forma 14">
            <a:extLst>
              <a:ext uri="{FF2B5EF4-FFF2-40B4-BE49-F238E27FC236}">
                <a16:creationId xmlns:a16="http://schemas.microsoft.com/office/drawing/2014/main" id="{280289D4-B437-281D-CB36-D2ED148344FB}"/>
              </a:ext>
            </a:extLst>
          </p:cNvPr>
          <p:cNvSpPr/>
          <p:nvPr/>
        </p:nvSpPr>
        <p:spPr>
          <a:xfrm>
            <a:off x="8785724"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1">
              <a:lumMod val="75000"/>
            </a:schemeClr>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es-ES" sz="1400" kern="1200"/>
          </a:p>
        </p:txBody>
      </p:sp>
      <p:sp>
        <p:nvSpPr>
          <p:cNvPr id="16" name="Rectángulo: esquinas redondeadas 15">
            <a:extLst>
              <a:ext uri="{FF2B5EF4-FFF2-40B4-BE49-F238E27FC236}">
                <a16:creationId xmlns:a16="http://schemas.microsoft.com/office/drawing/2014/main" id="{9B6031A6-7D32-AE0D-48ED-972CD83669D6}"/>
              </a:ext>
            </a:extLst>
          </p:cNvPr>
          <p:cNvSpPr/>
          <p:nvPr/>
        </p:nvSpPr>
        <p:spPr>
          <a:xfrm>
            <a:off x="9569275" y="1497395"/>
            <a:ext cx="1825937" cy="1220390"/>
          </a:xfrm>
          <a:prstGeom prst="roundRect">
            <a:avLst>
              <a:gd name="adj" fmla="val 10000"/>
            </a:avLst>
          </a:prstGeom>
          <a:blipFill rotWithShape="1">
            <a:blip r:embed="rId6" cstate="hqprint">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z="-152400" extrusionH="63500" contourW="25400" prstMaterial="matte">
            <a:bevelT w="152400" h="50800" prst="softRound"/>
            <a:contourClr>
              <a:schemeClr val="accent4">
                <a:lumMod val="75000"/>
              </a:schemeClr>
            </a:contourClr>
          </a:sp3d>
        </p:spPr>
        <p:style>
          <a:lnRef idx="0">
            <a:schemeClr val="lt1">
              <a:hueOff val="0"/>
              <a:satOff val="0"/>
              <a:lumOff val="0"/>
              <a:alphaOff val="0"/>
            </a:schemeClr>
          </a:lnRef>
          <a:fillRef idx="1">
            <a:scrgbClr r="0" g="0" b="0"/>
          </a:fillRef>
          <a:effectRef idx="0">
            <a:schemeClr val="accent3">
              <a:tint val="50000"/>
              <a:hueOff val="-12300231"/>
              <a:satOff val="-55156"/>
              <a:lumOff val="4657"/>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3B321278-62A8-2545-C34C-4625EBEA2C46}"/>
              </a:ext>
            </a:extLst>
          </p:cNvPr>
          <p:cNvSpPr/>
          <p:nvPr/>
        </p:nvSpPr>
        <p:spPr>
          <a:xfrm>
            <a:off x="9429136" y="2620451"/>
            <a:ext cx="2463884"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it-IT" b="1" dirty="0">
                <a:effectLst>
                  <a:outerShdw blurRad="38100" dist="38100" dir="2700000" algn="tl">
                    <a:srgbClr val="000000">
                      <a:alpha val="43137"/>
                    </a:srgbClr>
                  </a:outerShdw>
                </a:effectLst>
              </a:rPr>
              <a:t>El va izgoni neamurile care au mai rămas (Iosua 23:5)</a:t>
            </a:r>
            <a:endParaRPr lang="es-ES" sz="1800" kern="1200" dirty="0">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AF9ED16B-1F3C-B54C-8152-A82EB2D68D4C}"/>
              </a:ext>
            </a:extLst>
          </p:cNvPr>
          <p:cNvSpPr txBox="1"/>
          <p:nvPr/>
        </p:nvSpPr>
        <p:spPr>
          <a:xfrm>
            <a:off x="5838826" y="3534013"/>
            <a:ext cx="6096000" cy="1015663"/>
          </a:xfrm>
          <a:prstGeom prst="rect">
            <a:avLst/>
          </a:prstGeom>
          <a:noFill/>
        </p:spPr>
        <p:txBody>
          <a:bodyPr wrap="square" rtlCol="0">
            <a:spAutoFit/>
          </a:bodyPr>
          <a:lstStyle/>
          <a:p>
            <a:pPr>
              <a:spcBef>
                <a:spcPts val="600"/>
              </a:spcBef>
            </a:pPr>
            <a:r>
              <a:rPr lang="es-ES" sz="2000" b="1" dirty="0"/>
              <a:t>Toate acestea (ceea ce fusese deja făcut și ce urma să fie făcut) erau supuse unei singure condiții din partea lui Israel: ascultarea (Iosua 23:6).</a:t>
            </a:r>
          </a:p>
        </p:txBody>
      </p:sp>
      <p:pic>
        <p:nvPicPr>
          <p:cNvPr id="9" name="Imagen 8">
            <a:extLst>
              <a:ext uri="{FF2B5EF4-FFF2-40B4-BE49-F238E27FC236}">
                <a16:creationId xmlns:a16="http://schemas.microsoft.com/office/drawing/2014/main" id="{83A9E87D-E475-B43C-87D4-6DE3E196A4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45915" y="3575328"/>
            <a:ext cx="2431915" cy="3200399"/>
          </a:xfrm>
          <a:prstGeom prst="rect">
            <a:avLst/>
          </a:prstGeom>
          <a:ln w="38100" cap="sq">
            <a:solidFill>
              <a:srgbClr val="805824"/>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803805E7-ACF3-C453-82D7-6FBAEC4B743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738223" y="3575328"/>
            <a:ext cx="3016099" cy="3200399"/>
          </a:xfrm>
          <a:prstGeom prst="roundRect">
            <a:avLst>
              <a:gd name="adj" fmla="val 55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8D7C1793-564E-EF0F-F470-FD2AB84D8F22}"/>
              </a:ext>
            </a:extLst>
          </p:cNvPr>
          <p:cNvSpPr txBox="1"/>
          <p:nvPr/>
        </p:nvSpPr>
        <p:spPr>
          <a:xfrm>
            <a:off x="5938622" y="5817816"/>
            <a:ext cx="6253378" cy="1015663"/>
          </a:xfrm>
          <a:prstGeom prst="rect">
            <a:avLst/>
          </a:prstGeom>
          <a:noFill/>
        </p:spPr>
        <p:txBody>
          <a:bodyPr wrap="square">
            <a:spAutoFit/>
          </a:bodyPr>
          <a:lstStyle/>
          <a:p>
            <a:pPr>
              <a:spcBef>
                <a:spcPts val="600"/>
              </a:spcBef>
            </a:pPr>
            <a:r>
              <a:rPr lang="es-ES" sz="2000" b="1" dirty="0"/>
              <a:t>Depinde de noi să continuăm lupta și să ne încredem în Duhul Sfânt pentru a trăi o viață triumfătoare (2 Corinteni 10:3-5; Efeseni 6:11-18).</a:t>
            </a:r>
          </a:p>
        </p:txBody>
      </p:sp>
      <p:sp>
        <p:nvSpPr>
          <p:cNvPr id="21" name="CuadroTexto 20">
            <a:extLst>
              <a:ext uri="{FF2B5EF4-FFF2-40B4-BE49-F238E27FC236}">
                <a16:creationId xmlns:a16="http://schemas.microsoft.com/office/drawing/2014/main" id="{D0F7B93B-23B9-F12A-3AA9-8F678E8B3FE1}"/>
              </a:ext>
            </a:extLst>
          </p:cNvPr>
          <p:cNvSpPr txBox="1"/>
          <p:nvPr/>
        </p:nvSpPr>
        <p:spPr>
          <a:xfrm>
            <a:off x="5914716" y="4522026"/>
            <a:ext cx="6289046" cy="1323439"/>
          </a:xfrm>
          <a:prstGeom prst="rect">
            <a:avLst/>
          </a:prstGeom>
          <a:noFill/>
        </p:spPr>
        <p:txBody>
          <a:bodyPr wrap="square">
            <a:spAutoFit/>
          </a:bodyPr>
          <a:lstStyle/>
          <a:p>
            <a:pPr>
              <a:spcBef>
                <a:spcPts val="600"/>
              </a:spcBef>
            </a:pPr>
            <a:r>
              <a:rPr lang="es-ES" sz="2000" b="1" dirty="0"/>
              <a:t>Istoria lui Israel este o lecție pentru noi astăzi. Dumnezeu a triumfat deja asupra păcatului și ne-a dat asigurarea mântuirii prin jertfa lui Isus (Coloseni 2:15).</a:t>
            </a:r>
          </a:p>
        </p:txBody>
      </p:sp>
    </p:spTree>
    <p:extLst>
      <p:ext uri="{BB962C8B-B14F-4D97-AF65-F5344CB8AC3E}">
        <p14:creationId xmlns:p14="http://schemas.microsoft.com/office/powerpoint/2010/main" val="26995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800" decel="100000"/>
                                        <p:tgtEl>
                                          <p:spTgt spid="8"/>
                                        </p:tgtEl>
                                      </p:cBhvr>
                                    </p:animEffect>
                                    <p:anim calcmode="lin" valueType="num">
                                      <p:cBhvr>
                                        <p:cTn id="27" dur="800" decel="100000" fill="hold"/>
                                        <p:tgtEl>
                                          <p:spTgt spid="8"/>
                                        </p:tgtEl>
                                        <p:attrNameLst>
                                          <p:attrName>style.rotation</p:attrName>
                                        </p:attrNameLst>
                                      </p:cBhvr>
                                      <p:tavLst>
                                        <p:tav tm="0">
                                          <p:val>
                                            <p:fltVal val="-90"/>
                                          </p:val>
                                        </p:tav>
                                        <p:tav tm="100000">
                                          <p:val>
                                            <p:fltVal val="0"/>
                                          </p:val>
                                        </p:tav>
                                      </p:tavLst>
                                    </p:anim>
                                    <p:anim calcmode="lin" valueType="num">
                                      <p:cBhvr>
                                        <p:cTn id="28" dur="800" decel="100000" fill="hold"/>
                                        <p:tgtEl>
                                          <p:spTgt spid="8"/>
                                        </p:tgtEl>
                                        <p:attrNameLst>
                                          <p:attrName>ppt_x</p:attrName>
                                        </p:attrNameLst>
                                      </p:cBhvr>
                                      <p:tavLst>
                                        <p:tav tm="0">
                                          <p:val>
                                            <p:strVal val="#ppt_x+0.4"/>
                                          </p:val>
                                        </p:tav>
                                        <p:tav tm="100000">
                                          <p:val>
                                            <p:strVal val="#ppt_x-0.05"/>
                                          </p:val>
                                        </p:tav>
                                      </p:tavLst>
                                    </p:anim>
                                    <p:anim calcmode="lin" valueType="num">
                                      <p:cBhvr>
                                        <p:cTn id="29" dur="800" decel="100000" fill="hold"/>
                                        <p:tgtEl>
                                          <p:spTgt spid="8"/>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2" presetID="3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800" decel="100000"/>
                                        <p:tgtEl>
                                          <p:spTgt spid="10"/>
                                        </p:tgtEl>
                                      </p:cBhvr>
                                    </p:animEffect>
                                    <p:anim calcmode="lin" valueType="num">
                                      <p:cBhvr>
                                        <p:cTn id="35" dur="800" decel="100000" fill="hold"/>
                                        <p:tgtEl>
                                          <p:spTgt spid="10"/>
                                        </p:tgtEl>
                                        <p:attrNameLst>
                                          <p:attrName>style.rotation</p:attrName>
                                        </p:attrNameLst>
                                      </p:cBhvr>
                                      <p:tavLst>
                                        <p:tav tm="0">
                                          <p:val>
                                            <p:fltVal val="-90"/>
                                          </p:val>
                                        </p:tav>
                                        <p:tav tm="100000">
                                          <p:val>
                                            <p:fltVal val="0"/>
                                          </p:val>
                                        </p:tav>
                                      </p:tavLst>
                                    </p:anim>
                                    <p:anim calcmode="lin" valueType="num">
                                      <p:cBhvr>
                                        <p:cTn id="36" dur="800" decel="100000" fill="hold"/>
                                        <p:tgtEl>
                                          <p:spTgt spid="10"/>
                                        </p:tgtEl>
                                        <p:attrNameLst>
                                          <p:attrName>ppt_x</p:attrName>
                                        </p:attrNameLst>
                                      </p:cBhvr>
                                      <p:tavLst>
                                        <p:tav tm="0">
                                          <p:val>
                                            <p:strVal val="#ppt_x+0.4"/>
                                          </p:val>
                                        </p:tav>
                                        <p:tav tm="100000">
                                          <p:val>
                                            <p:strVal val="#ppt_x-0.05"/>
                                          </p:val>
                                        </p:tav>
                                      </p:tavLst>
                                    </p:anim>
                                    <p:anim calcmode="lin" valueType="num">
                                      <p:cBhvr>
                                        <p:cTn id="37" dur="800" decel="100000" fill="hold"/>
                                        <p:tgtEl>
                                          <p:spTgt spid="1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500"/>
                            </p:stCondLst>
                            <p:childTnLst>
                              <p:par>
                                <p:cTn id="46" presetID="3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800" decel="100000"/>
                                        <p:tgtEl>
                                          <p:spTgt spid="13"/>
                                        </p:tgtEl>
                                      </p:cBhvr>
                                    </p:animEffect>
                                    <p:anim calcmode="lin" valueType="num">
                                      <p:cBhvr>
                                        <p:cTn id="49" dur="800" decel="100000" fill="hold"/>
                                        <p:tgtEl>
                                          <p:spTgt spid="13"/>
                                        </p:tgtEl>
                                        <p:attrNameLst>
                                          <p:attrName>style.rotation</p:attrName>
                                        </p:attrNameLst>
                                      </p:cBhvr>
                                      <p:tavLst>
                                        <p:tav tm="0">
                                          <p:val>
                                            <p:fltVal val="-90"/>
                                          </p:val>
                                        </p:tav>
                                        <p:tav tm="100000">
                                          <p:val>
                                            <p:fltVal val="0"/>
                                          </p:val>
                                        </p:tav>
                                      </p:tavLst>
                                    </p:anim>
                                    <p:anim calcmode="lin" valueType="num">
                                      <p:cBhvr>
                                        <p:cTn id="50" dur="800" decel="100000" fill="hold"/>
                                        <p:tgtEl>
                                          <p:spTgt spid="13"/>
                                        </p:tgtEl>
                                        <p:attrNameLst>
                                          <p:attrName>ppt_x</p:attrName>
                                        </p:attrNameLst>
                                      </p:cBhvr>
                                      <p:tavLst>
                                        <p:tav tm="0">
                                          <p:val>
                                            <p:strVal val="#ppt_x+0.4"/>
                                          </p:val>
                                        </p:tav>
                                        <p:tav tm="100000">
                                          <p:val>
                                            <p:strVal val="#ppt_x-0.05"/>
                                          </p:val>
                                        </p:tav>
                                      </p:tavLst>
                                    </p:anim>
                                    <p:anim calcmode="lin" valueType="num">
                                      <p:cBhvr>
                                        <p:cTn id="51" dur="800" decel="100000" fill="hold"/>
                                        <p:tgtEl>
                                          <p:spTgt spid="13"/>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800" decel="100000"/>
                                        <p:tgtEl>
                                          <p:spTgt spid="14"/>
                                        </p:tgtEl>
                                      </p:cBhvr>
                                    </p:animEffect>
                                    <p:anim calcmode="lin" valueType="num">
                                      <p:cBhvr>
                                        <p:cTn id="57" dur="800" decel="100000" fill="hold"/>
                                        <p:tgtEl>
                                          <p:spTgt spid="14"/>
                                        </p:tgtEl>
                                        <p:attrNameLst>
                                          <p:attrName>style.rotation</p:attrName>
                                        </p:attrNameLst>
                                      </p:cBhvr>
                                      <p:tavLst>
                                        <p:tav tm="0">
                                          <p:val>
                                            <p:fltVal val="-90"/>
                                          </p:val>
                                        </p:tav>
                                        <p:tav tm="100000">
                                          <p:val>
                                            <p:fltVal val="0"/>
                                          </p:val>
                                        </p:tav>
                                      </p:tavLst>
                                    </p:anim>
                                    <p:anim calcmode="lin" valueType="num">
                                      <p:cBhvr>
                                        <p:cTn id="58" dur="800" decel="100000" fill="hold"/>
                                        <p:tgtEl>
                                          <p:spTgt spid="14"/>
                                        </p:tgtEl>
                                        <p:attrNameLst>
                                          <p:attrName>ppt_x</p:attrName>
                                        </p:attrNameLst>
                                      </p:cBhvr>
                                      <p:tavLst>
                                        <p:tav tm="0">
                                          <p:val>
                                            <p:strVal val="#ppt_x+0.4"/>
                                          </p:val>
                                        </p:tav>
                                        <p:tav tm="100000">
                                          <p:val>
                                            <p:strVal val="#ppt_x-0.05"/>
                                          </p:val>
                                        </p:tav>
                                      </p:tavLst>
                                    </p:anim>
                                    <p:anim calcmode="lin" valueType="num">
                                      <p:cBhvr>
                                        <p:cTn id="59" dur="800" decel="100000" fill="hold"/>
                                        <p:tgtEl>
                                          <p:spTgt spid="14"/>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par>
                          <p:cTn id="67" fill="hold">
                            <p:stCondLst>
                              <p:cond delay="500"/>
                            </p:stCondLst>
                            <p:childTnLst>
                              <p:par>
                                <p:cTn id="68" presetID="3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800" decel="100000"/>
                                        <p:tgtEl>
                                          <p:spTgt spid="16"/>
                                        </p:tgtEl>
                                      </p:cBhvr>
                                    </p:animEffect>
                                    <p:anim calcmode="lin" valueType="num">
                                      <p:cBhvr>
                                        <p:cTn id="71" dur="800" decel="100000" fill="hold"/>
                                        <p:tgtEl>
                                          <p:spTgt spid="16"/>
                                        </p:tgtEl>
                                        <p:attrNameLst>
                                          <p:attrName>style.rotation</p:attrName>
                                        </p:attrNameLst>
                                      </p:cBhvr>
                                      <p:tavLst>
                                        <p:tav tm="0">
                                          <p:val>
                                            <p:fltVal val="-90"/>
                                          </p:val>
                                        </p:tav>
                                        <p:tav tm="100000">
                                          <p:val>
                                            <p:fltVal val="0"/>
                                          </p:val>
                                        </p:tav>
                                      </p:tavLst>
                                    </p:anim>
                                    <p:anim calcmode="lin" valueType="num">
                                      <p:cBhvr>
                                        <p:cTn id="72" dur="800" decel="100000" fill="hold"/>
                                        <p:tgtEl>
                                          <p:spTgt spid="16"/>
                                        </p:tgtEl>
                                        <p:attrNameLst>
                                          <p:attrName>ppt_x</p:attrName>
                                        </p:attrNameLst>
                                      </p:cBhvr>
                                      <p:tavLst>
                                        <p:tav tm="0">
                                          <p:val>
                                            <p:strVal val="#ppt_x+0.4"/>
                                          </p:val>
                                        </p:tav>
                                        <p:tav tm="100000">
                                          <p:val>
                                            <p:strVal val="#ppt_x-0.05"/>
                                          </p:val>
                                        </p:tav>
                                      </p:tavLst>
                                    </p:anim>
                                    <p:anim calcmode="lin" valueType="num">
                                      <p:cBhvr>
                                        <p:cTn id="73" dur="800" decel="100000" fill="hold"/>
                                        <p:tgtEl>
                                          <p:spTgt spid="16"/>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76" presetID="3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800" decel="100000"/>
                                        <p:tgtEl>
                                          <p:spTgt spid="17"/>
                                        </p:tgtEl>
                                      </p:cBhvr>
                                    </p:animEffect>
                                    <p:anim calcmode="lin" valueType="num">
                                      <p:cBhvr>
                                        <p:cTn id="79" dur="800" decel="100000" fill="hold"/>
                                        <p:tgtEl>
                                          <p:spTgt spid="17"/>
                                        </p:tgtEl>
                                        <p:attrNameLst>
                                          <p:attrName>style.rotation</p:attrName>
                                        </p:attrNameLst>
                                      </p:cBhvr>
                                      <p:tavLst>
                                        <p:tav tm="0">
                                          <p:val>
                                            <p:fltVal val="-90"/>
                                          </p:val>
                                        </p:tav>
                                        <p:tav tm="100000">
                                          <p:val>
                                            <p:fltVal val="0"/>
                                          </p:val>
                                        </p:tav>
                                      </p:tavLst>
                                    </p:anim>
                                    <p:anim calcmode="lin" valueType="num">
                                      <p:cBhvr>
                                        <p:cTn id="80" dur="800" decel="100000" fill="hold"/>
                                        <p:tgtEl>
                                          <p:spTgt spid="17"/>
                                        </p:tgtEl>
                                        <p:attrNameLst>
                                          <p:attrName>ppt_x</p:attrName>
                                        </p:attrNameLst>
                                      </p:cBhvr>
                                      <p:tavLst>
                                        <p:tav tm="0">
                                          <p:val>
                                            <p:strVal val="#ppt_x+0.4"/>
                                          </p:val>
                                        </p:tav>
                                        <p:tav tm="100000">
                                          <p:val>
                                            <p:strVal val="#ppt_x-0.05"/>
                                          </p:val>
                                        </p:tav>
                                      </p:tavLst>
                                    </p:anim>
                                    <p:anim calcmode="lin" valueType="num">
                                      <p:cBhvr>
                                        <p:cTn id="81" dur="800" decel="100000" fill="hold"/>
                                        <p:tgtEl>
                                          <p:spTgt spid="17"/>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presetSubtype="0" decel="10000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strVal val="#ppt_w+.3"/>
                                          </p:val>
                                        </p:tav>
                                        <p:tav tm="100000">
                                          <p:val>
                                            <p:strVal val="#ppt_w"/>
                                          </p:val>
                                        </p:tav>
                                      </p:tavLst>
                                    </p:anim>
                                    <p:anim calcmode="lin" valueType="num">
                                      <p:cBhvr>
                                        <p:cTn id="94" dur="1000" fill="hold"/>
                                        <p:tgtEl>
                                          <p:spTgt spid="9"/>
                                        </p:tgtEl>
                                        <p:attrNameLst>
                                          <p:attrName>ppt_h</p:attrName>
                                        </p:attrNameLst>
                                      </p:cBhvr>
                                      <p:tavLst>
                                        <p:tav tm="0">
                                          <p:val>
                                            <p:strVal val="#ppt_h"/>
                                          </p:val>
                                        </p:tav>
                                        <p:tav tm="100000">
                                          <p:val>
                                            <p:strVal val="#ppt_h"/>
                                          </p:val>
                                        </p:tav>
                                      </p:tavLst>
                                    </p:anim>
                                    <p:animEffect transition="in" filter="fade">
                                      <p:cBhvr>
                                        <p:cTn id="95" dur="1000"/>
                                        <p:tgtEl>
                                          <p:spTgt spid="9"/>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heel(1)">
                                      <p:cBhvr>
                                        <p:cTn id="104" dur="750"/>
                                        <p:tgtEl>
                                          <p:spTgt spid="11"/>
                                        </p:tgtEl>
                                      </p:cBhvr>
                                    </p:animEffect>
                                  </p:childTnLst>
                                </p:cTn>
                              </p:par>
                            </p:childTnLst>
                          </p:cTn>
                        </p:par>
                        <p:par>
                          <p:cTn id="105" fill="hold">
                            <p:stCondLst>
                              <p:cond delay="750"/>
                            </p:stCondLst>
                            <p:childTnLst>
                              <p:par>
                                <p:cTn id="106" presetID="22" presetClass="entr" presetSubtype="8" fill="hold" grpId="0"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left)">
                                      <p:cBhvr>
                                        <p:cTn id="10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animBg="1"/>
      <p:bldP spid="10" grpId="0" animBg="1"/>
      <p:bldP spid="12" grpId="0" animBg="1"/>
      <p:bldP spid="13" grpId="0" animBg="1"/>
      <p:bldP spid="14" grpId="0" animBg="1"/>
      <p:bldP spid="15" grpId="0" animBg="1"/>
      <p:bldP spid="16" grpId="0" animBg="1"/>
      <p:bldP spid="17" grpId="0" animBg="1"/>
      <p:bldP spid="7" grpId="0"/>
      <p:bldP spid="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231021-8DDC-739E-9F35-14E0487705FA}"/>
              </a:ext>
            </a:extLst>
          </p:cNvPr>
          <p:cNvSpPr txBox="1"/>
          <p:nvPr/>
        </p:nvSpPr>
        <p:spPr>
          <a:xfrm>
            <a:off x="2438291" y="0"/>
            <a:ext cx="7217901" cy="769441"/>
          </a:xfrm>
          <a:prstGeom prst="rect">
            <a:avLst/>
          </a:prstGeom>
          <a:noFill/>
        </p:spPr>
        <p:txBody>
          <a:bodyPr wrap="square">
            <a:spAutoFit/>
          </a:bodyPr>
          <a:lstStyle/>
          <a:p>
            <a:pPr algn="ctr"/>
            <a:r>
              <a:rPr lang="ro-RO"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RĂSPLATA CREDINCIOȘIEI</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E9F49BA-AA94-566F-B478-A9A3044D40E7}"/>
              </a:ext>
            </a:extLst>
          </p:cNvPr>
          <p:cNvSpPr txBox="1"/>
          <p:nvPr/>
        </p:nvSpPr>
        <p:spPr>
          <a:xfrm>
            <a:off x="2419982" y="662285"/>
            <a:ext cx="7217901" cy="646331"/>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“Unul singur dintre voi urmărea o mie din ei, căci Domnul Dumnezeul vostru lupta pentru voi, cum v-a spus.”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23:10)</a:t>
            </a:r>
          </a:p>
        </p:txBody>
      </p:sp>
      <p:sp>
        <p:nvSpPr>
          <p:cNvPr id="5" name="CuadroTexto 4">
            <a:extLst>
              <a:ext uri="{FF2B5EF4-FFF2-40B4-BE49-F238E27FC236}">
                <a16:creationId xmlns:a16="http://schemas.microsoft.com/office/drawing/2014/main" id="{59117FBC-401C-48DF-4AFA-464794D5299A}"/>
              </a:ext>
            </a:extLst>
          </p:cNvPr>
          <p:cNvSpPr txBox="1"/>
          <p:nvPr/>
        </p:nvSpPr>
        <p:spPr>
          <a:xfrm>
            <a:off x="2535806" y="1364461"/>
            <a:ext cx="7611083" cy="707886"/>
          </a:xfrm>
          <a:prstGeom prst="rect">
            <a:avLst/>
          </a:prstGeom>
          <a:noFill/>
        </p:spPr>
        <p:txBody>
          <a:bodyPr wrap="square" rtlCol="0">
            <a:spAutoFit/>
          </a:bodyPr>
          <a:lstStyle/>
          <a:p>
            <a:pPr>
              <a:spcBef>
                <a:spcPts val="600"/>
              </a:spcBef>
            </a:pPr>
            <a:r>
              <a:rPr lang="es-ES" sz="2000" b="1" dirty="0"/>
              <a:t>Răsplata pentru credincioșia lui Israel avea să fie victoria com</a:t>
            </a:r>
            <a:r>
              <a:rPr lang="ro-RO" sz="2000" b="1" dirty="0"/>
              <a:t>-</a:t>
            </a:r>
            <a:r>
              <a:rPr lang="es-ES" sz="2000" b="1" dirty="0"/>
              <a:t>pletă și absolută asupra tuturor dușmanilor săi (Iosua 23:6, 10).</a:t>
            </a:r>
          </a:p>
        </p:txBody>
      </p:sp>
      <p:graphicFrame>
        <p:nvGraphicFramePr>
          <p:cNvPr id="18" name="Diagrama 17">
            <a:extLst>
              <a:ext uri="{FF2B5EF4-FFF2-40B4-BE49-F238E27FC236}">
                <a16:creationId xmlns:a16="http://schemas.microsoft.com/office/drawing/2014/main" id="{1579B0EE-6D4F-B1C3-1CEA-819D0D5E3C02}"/>
              </a:ext>
            </a:extLst>
          </p:cNvPr>
          <p:cNvGraphicFramePr/>
          <p:nvPr>
            <p:extLst>
              <p:ext uri="{D42A27DB-BD31-4B8C-83A1-F6EECF244321}">
                <p14:modId xmlns:p14="http://schemas.microsoft.com/office/powerpoint/2010/main" val="782347880"/>
              </p:ext>
            </p:extLst>
          </p:nvPr>
        </p:nvGraphicFramePr>
        <p:xfrm>
          <a:off x="2505498" y="2764843"/>
          <a:ext cx="5582463" cy="236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C263135-8936-AB4A-C0F8-E8B279AA3968}"/>
              </a:ext>
            </a:extLst>
          </p:cNvPr>
          <p:cNvSpPr txBox="1"/>
          <p:nvPr/>
        </p:nvSpPr>
        <p:spPr>
          <a:xfrm>
            <a:off x="-1" y="6136208"/>
            <a:ext cx="9497961" cy="707886"/>
          </a:xfrm>
          <a:prstGeom prst="rect">
            <a:avLst/>
          </a:prstGeom>
          <a:noFill/>
        </p:spPr>
        <p:txBody>
          <a:bodyPr wrap="square" rtlCol="0">
            <a:spAutoFit/>
          </a:bodyPr>
          <a:lstStyle/>
          <a:p>
            <a:pPr>
              <a:spcBef>
                <a:spcPts val="600"/>
              </a:spcBef>
            </a:pPr>
            <a:r>
              <a:rPr lang="es-ES" sz="2000" b="1" dirty="0"/>
              <a:t>Prin urmare, nouă, creștinilor, ni se recomandă să urmăm aceleași recomandări și să nu ne căsătorim cu persoane necredincioase (2 Corinteni 6:14-16).</a:t>
            </a:r>
          </a:p>
        </p:txBody>
      </p:sp>
      <p:pic>
        <p:nvPicPr>
          <p:cNvPr id="8" name="Imagen 7" descr="Imagen que contiene persona, tabla, mujer, hombre&#10;&#10;El contenido generado por IA puede ser incorrecto.">
            <a:extLst>
              <a:ext uri="{FF2B5EF4-FFF2-40B4-BE49-F238E27FC236}">
                <a16:creationId xmlns:a16="http://schemas.microsoft.com/office/drawing/2014/main" id="{4CA1221C-BBF5-6D01-19AC-330F2A6CC3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039120" y="187447"/>
            <a:ext cx="2011737" cy="2388606"/>
          </a:xfrm>
          <a:prstGeom prst="rect">
            <a:avLst/>
          </a:prstGeom>
          <a:ln w="88900" cap="sq" cmpd="thickThin">
            <a:solidFill>
              <a:schemeClr val="bg2">
                <a:lumMod val="25000"/>
              </a:schemeClr>
            </a:solidFill>
            <a:prstDash val="solid"/>
            <a:miter lim="800000"/>
          </a:ln>
          <a:effectLst>
            <a:innerShdw blurRad="76200">
              <a:srgbClr val="000000"/>
            </a:innerShdw>
          </a:effectLst>
        </p:spPr>
      </p:pic>
      <p:grpSp>
        <p:nvGrpSpPr>
          <p:cNvPr id="15" name="Grupo 14">
            <a:extLst>
              <a:ext uri="{FF2B5EF4-FFF2-40B4-BE49-F238E27FC236}">
                <a16:creationId xmlns:a16="http://schemas.microsoft.com/office/drawing/2014/main" id="{495F626A-65EC-3FE5-09F2-7DBE45F13783}"/>
              </a:ext>
            </a:extLst>
          </p:cNvPr>
          <p:cNvGrpSpPr/>
          <p:nvPr/>
        </p:nvGrpSpPr>
        <p:grpSpPr>
          <a:xfrm>
            <a:off x="8196264" y="2984642"/>
            <a:ext cx="4046412" cy="3586894"/>
            <a:chOff x="8131722" y="3288310"/>
            <a:chExt cx="4046412" cy="3586894"/>
          </a:xfrm>
          <a:effectLst>
            <a:outerShdw blurRad="63500" sx="102000" sy="102000" algn="ctr" rotWithShape="0">
              <a:prstClr val="black">
                <a:alpha val="40000"/>
              </a:prstClr>
            </a:outerShdw>
          </a:effectLst>
        </p:grpSpPr>
        <p:pic>
          <p:nvPicPr>
            <p:cNvPr id="10" name="Imagen 9" descr="Imagen que contiene persona, ropa, parado, mujer&#10;&#10;El contenido generado por IA puede ser incorrecto.">
              <a:extLst>
                <a:ext uri="{FF2B5EF4-FFF2-40B4-BE49-F238E27FC236}">
                  <a16:creationId xmlns:a16="http://schemas.microsoft.com/office/drawing/2014/main" id="{F453269C-7BD4-F17C-72DF-4F661037C70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31722" y="3288310"/>
              <a:ext cx="3888828" cy="2916621"/>
            </a:xfrm>
            <a:prstGeom prst="rect">
              <a:avLst/>
            </a:prstGeom>
          </p:spPr>
        </p:pic>
        <p:pic>
          <p:nvPicPr>
            <p:cNvPr id="14" name="Imagen 13">
              <a:extLst>
                <a:ext uri="{FF2B5EF4-FFF2-40B4-BE49-F238E27FC236}">
                  <a16:creationId xmlns:a16="http://schemas.microsoft.com/office/drawing/2014/main" id="{30F20389-FE6B-7827-5395-FFD7624ADC2C}"/>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224877" y="5429584"/>
              <a:ext cx="2953257" cy="1445620"/>
            </a:xfrm>
            <a:prstGeom prst="rect">
              <a:avLst/>
            </a:prstGeom>
          </p:spPr>
        </p:pic>
      </p:grpSp>
      <p:pic>
        <p:nvPicPr>
          <p:cNvPr id="17" name="Imagen 16" descr="Imagen que contiene exterior, pasto, mujer, hombre&#10;&#10;El contenido generado por IA puede ser incorrecto.">
            <a:extLst>
              <a:ext uri="{FF2B5EF4-FFF2-40B4-BE49-F238E27FC236}">
                <a16:creationId xmlns:a16="http://schemas.microsoft.com/office/drawing/2014/main" id="{908B34CE-B4D6-EF59-5632-03370BDD184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86811" y="122004"/>
            <a:ext cx="2310384" cy="4959128"/>
          </a:xfrm>
          <a:prstGeom prst="rect">
            <a:avLst/>
          </a:prstGeom>
          <a:solidFill>
            <a:srgbClr val="FFFFFF">
              <a:shade val="85000"/>
            </a:srgbClr>
          </a:solidFill>
          <a:ln w="88900" cap="sq">
            <a:solidFill>
              <a:srgbClr val="FFFFFF"/>
            </a:solidFill>
            <a:miter lim="800000"/>
          </a:ln>
          <a:effectLst>
            <a:outerShdw blurRad="63500" sx="102000" sy="102000" algn="ctr" rotWithShape="0">
              <a:schemeClr val="accent1">
                <a:alpha val="40000"/>
              </a:scheme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7A8340F7-4E63-CF13-BFFD-54C1EDAC1E89}"/>
              </a:ext>
            </a:extLst>
          </p:cNvPr>
          <p:cNvSpPr txBox="1"/>
          <p:nvPr/>
        </p:nvSpPr>
        <p:spPr>
          <a:xfrm>
            <a:off x="-1" y="5125917"/>
            <a:ext cx="8038681" cy="1015663"/>
          </a:xfrm>
          <a:prstGeom prst="rect">
            <a:avLst/>
          </a:prstGeom>
          <a:noFill/>
        </p:spPr>
        <p:txBody>
          <a:bodyPr wrap="square">
            <a:spAutoFit/>
          </a:bodyPr>
          <a:lstStyle/>
          <a:p>
            <a:pPr>
              <a:spcBef>
                <a:spcPts val="600"/>
              </a:spcBef>
            </a:pPr>
            <a:r>
              <a:rPr lang="es-ES" sz="2000" b="1" dirty="0"/>
              <a:t>Trebuiau să-și mențină puritatea spirituală. Dacă se căsătoreau cu locuitorii, începeau să vorbească despre zeii lor și ajungeau să li se închine. Așa a început apostazia lui Solomon (1 Regi 11:4).</a:t>
            </a:r>
          </a:p>
        </p:txBody>
      </p:sp>
      <p:sp>
        <p:nvSpPr>
          <p:cNvPr id="6" name="CuadroTexto 5">
            <a:extLst>
              <a:ext uri="{FF2B5EF4-FFF2-40B4-BE49-F238E27FC236}">
                <a16:creationId xmlns:a16="http://schemas.microsoft.com/office/drawing/2014/main" id="{43542E81-8128-4018-EAF7-8BEF33172B9B}"/>
              </a:ext>
            </a:extLst>
          </p:cNvPr>
          <p:cNvSpPr txBox="1"/>
          <p:nvPr/>
        </p:nvSpPr>
        <p:spPr>
          <a:xfrm>
            <a:off x="2535806" y="2058250"/>
            <a:ext cx="7503313" cy="707886"/>
          </a:xfrm>
          <a:prstGeom prst="rect">
            <a:avLst/>
          </a:prstGeom>
          <a:noFill/>
        </p:spPr>
        <p:txBody>
          <a:bodyPr wrap="square">
            <a:spAutoFit/>
          </a:bodyPr>
          <a:lstStyle/>
          <a:p>
            <a:pPr>
              <a:spcBef>
                <a:spcPts val="600"/>
              </a:spcBef>
            </a:pPr>
            <a:r>
              <a:rPr lang="es-ES" sz="2000" b="1" dirty="0"/>
              <a:t>În contextul cuceririi Canaanului, credincioșia față de Dumnezeu trebuia manifestată în trei moduri foarte specifice:</a:t>
            </a:r>
          </a:p>
        </p:txBody>
      </p:sp>
    </p:spTree>
    <p:extLst>
      <p:ext uri="{BB962C8B-B14F-4D97-AF65-F5344CB8AC3E}">
        <p14:creationId xmlns:p14="http://schemas.microsoft.com/office/powerpoint/2010/main" val="329115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graphicEl>
                                              <a:dgm id="{04504CCF-E609-403F-BDD7-9DC328702048}"/>
                                            </p:graphicEl>
                                          </p:spTgt>
                                        </p:tgtEl>
                                        <p:attrNameLst>
                                          <p:attrName>style.visibility</p:attrName>
                                        </p:attrNameLst>
                                      </p:cBhvr>
                                      <p:to>
                                        <p:strVal val="visible"/>
                                      </p:to>
                                    </p:set>
                                    <p:animEffect transition="in" filter="fade">
                                      <p:cBhvr>
                                        <p:cTn id="40" dur="1000"/>
                                        <p:tgtEl>
                                          <p:spTgt spid="18">
                                            <p:graphicEl>
                                              <a:dgm id="{04504CCF-E609-403F-BDD7-9DC328702048}"/>
                                            </p:graphicEl>
                                          </p:spTgt>
                                        </p:tgtEl>
                                      </p:cBhvr>
                                    </p:animEffect>
                                    <p:anim calcmode="lin" valueType="num">
                                      <p:cBhvr>
                                        <p:cTn id="41" dur="1000" fill="hold"/>
                                        <p:tgtEl>
                                          <p:spTgt spid="18">
                                            <p:graphicEl>
                                              <a:dgm id="{04504CCF-E609-403F-BDD7-9DC328702048}"/>
                                            </p:graphicEl>
                                          </p:spTgt>
                                        </p:tgtEl>
                                        <p:attrNameLst>
                                          <p:attrName>ppt_x</p:attrName>
                                        </p:attrNameLst>
                                      </p:cBhvr>
                                      <p:tavLst>
                                        <p:tav tm="0">
                                          <p:val>
                                            <p:strVal val="#ppt_x"/>
                                          </p:val>
                                        </p:tav>
                                        <p:tav tm="100000">
                                          <p:val>
                                            <p:strVal val="#ppt_x"/>
                                          </p:val>
                                        </p:tav>
                                      </p:tavLst>
                                    </p:anim>
                                    <p:anim calcmode="lin" valueType="num">
                                      <p:cBhvr>
                                        <p:cTn id="42" dur="1000" fill="hold"/>
                                        <p:tgtEl>
                                          <p:spTgt spid="18">
                                            <p:graphicEl>
                                              <a:dgm id="{04504CCF-E609-403F-BDD7-9DC32870204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8">
                                            <p:graphicEl>
                                              <a:dgm id="{4A2981D8-ED82-4DD0-9931-C7C413BEB15C}"/>
                                            </p:graphicEl>
                                          </p:spTgt>
                                        </p:tgtEl>
                                        <p:attrNameLst>
                                          <p:attrName>style.visibility</p:attrName>
                                        </p:attrNameLst>
                                      </p:cBhvr>
                                      <p:to>
                                        <p:strVal val="visible"/>
                                      </p:to>
                                    </p:set>
                                    <p:animEffect transition="in" filter="fade">
                                      <p:cBhvr>
                                        <p:cTn id="47" dur="1000"/>
                                        <p:tgtEl>
                                          <p:spTgt spid="18">
                                            <p:graphicEl>
                                              <a:dgm id="{4A2981D8-ED82-4DD0-9931-C7C413BEB15C}"/>
                                            </p:graphicEl>
                                          </p:spTgt>
                                        </p:tgtEl>
                                      </p:cBhvr>
                                    </p:animEffect>
                                    <p:anim calcmode="lin" valueType="num">
                                      <p:cBhvr>
                                        <p:cTn id="48" dur="1000" fill="hold"/>
                                        <p:tgtEl>
                                          <p:spTgt spid="18">
                                            <p:graphicEl>
                                              <a:dgm id="{4A2981D8-ED82-4DD0-9931-C7C413BEB15C}"/>
                                            </p:graphicEl>
                                          </p:spTgt>
                                        </p:tgtEl>
                                        <p:attrNameLst>
                                          <p:attrName>ppt_x</p:attrName>
                                        </p:attrNameLst>
                                      </p:cBhvr>
                                      <p:tavLst>
                                        <p:tav tm="0">
                                          <p:val>
                                            <p:strVal val="#ppt_x"/>
                                          </p:val>
                                        </p:tav>
                                        <p:tav tm="100000">
                                          <p:val>
                                            <p:strVal val="#ppt_x"/>
                                          </p:val>
                                        </p:tav>
                                      </p:tavLst>
                                    </p:anim>
                                    <p:anim calcmode="lin" valueType="num">
                                      <p:cBhvr>
                                        <p:cTn id="49" dur="1000" fill="hold"/>
                                        <p:tgtEl>
                                          <p:spTgt spid="18">
                                            <p:graphicEl>
                                              <a:dgm id="{4A2981D8-ED82-4DD0-9931-C7C413BEB15C}"/>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8">
                                            <p:graphicEl>
                                              <a:dgm id="{DE78BB78-5502-475E-AEAA-5E57266ABC73}"/>
                                            </p:graphicEl>
                                          </p:spTgt>
                                        </p:tgtEl>
                                        <p:attrNameLst>
                                          <p:attrName>style.visibility</p:attrName>
                                        </p:attrNameLst>
                                      </p:cBhvr>
                                      <p:to>
                                        <p:strVal val="visible"/>
                                      </p:to>
                                    </p:set>
                                    <p:animEffect transition="in" filter="fade">
                                      <p:cBhvr>
                                        <p:cTn id="54" dur="1000"/>
                                        <p:tgtEl>
                                          <p:spTgt spid="18">
                                            <p:graphicEl>
                                              <a:dgm id="{DE78BB78-5502-475E-AEAA-5E57266ABC73}"/>
                                            </p:graphicEl>
                                          </p:spTgt>
                                        </p:tgtEl>
                                      </p:cBhvr>
                                    </p:animEffect>
                                    <p:anim calcmode="lin" valueType="num">
                                      <p:cBhvr>
                                        <p:cTn id="55" dur="1000" fill="hold"/>
                                        <p:tgtEl>
                                          <p:spTgt spid="18">
                                            <p:graphicEl>
                                              <a:dgm id="{DE78BB78-5502-475E-AEAA-5E57266ABC73}"/>
                                            </p:graphicEl>
                                          </p:spTgt>
                                        </p:tgtEl>
                                        <p:attrNameLst>
                                          <p:attrName>ppt_x</p:attrName>
                                        </p:attrNameLst>
                                      </p:cBhvr>
                                      <p:tavLst>
                                        <p:tav tm="0">
                                          <p:val>
                                            <p:strVal val="#ppt_x"/>
                                          </p:val>
                                        </p:tav>
                                        <p:tav tm="100000">
                                          <p:val>
                                            <p:strVal val="#ppt_x"/>
                                          </p:val>
                                        </p:tav>
                                      </p:tavLst>
                                    </p:anim>
                                    <p:anim calcmode="lin" valueType="num">
                                      <p:cBhvr>
                                        <p:cTn id="56" dur="1000" fill="hold"/>
                                        <p:tgtEl>
                                          <p:spTgt spid="18">
                                            <p:graphicEl>
                                              <a:dgm id="{DE78BB78-5502-475E-AEAA-5E57266ABC7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vertical)">
                                      <p:cBhvr>
                                        <p:cTn id="71" dur="500"/>
                                        <p:tgtEl>
                                          <p:spTgt spid="15"/>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8" grpId="0">
        <p:bldSub>
          <a:bldDgm bld="one"/>
        </p:bldSub>
      </p:bldGraphic>
      <p:bldP spid="7" grpId="0"/>
      <p:bldP spid="2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F3D2C390-649F-E2B1-C904-A058881F4E8B}"/>
              </a:ext>
            </a:extLst>
          </p:cNvPr>
          <p:cNvSpPr>
            <a:spLocks noGrp="1" noRot="1" noMove="1" noResize="1" noEditPoints="1" noAdjustHandles="1" noChangeArrowheads="1" noChangeShapeType="1"/>
          </p:cNvSpPr>
          <p:nvPr/>
        </p:nvSpPr>
        <p:spPr>
          <a:xfrm>
            <a:off x="0" y="-3868"/>
            <a:ext cx="12192000" cy="126936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9C5EC9-ADC8-3EE0-1B65-E4401BBFC404}"/>
              </a:ext>
            </a:extLst>
          </p:cNvPr>
          <p:cNvSpPr txBox="1"/>
          <p:nvPr/>
        </p:nvSpPr>
        <p:spPr>
          <a:xfrm>
            <a:off x="3668110" y="-56418"/>
            <a:ext cx="8523890" cy="646331"/>
          </a:xfrm>
          <a:prstGeom prst="rect">
            <a:avLst/>
          </a:prstGeom>
          <a:noFill/>
        </p:spPr>
        <p:txBody>
          <a:bodyPr wrap="square">
            <a:spAutoFit/>
          </a:bodyPr>
          <a:lstStyle/>
          <a:p>
            <a:pPr algn="ctr"/>
            <a:r>
              <a:rPr lang="ro-RO" sz="3600" b="1" spc="50" dirty="0">
                <a:ln w="0"/>
                <a:solidFill>
                  <a:schemeClr val="bg2"/>
                </a:solidFill>
                <a:effectLst>
                  <a:innerShdw blurRad="63500" dist="50800" dir="13500000">
                    <a:srgbClr val="000000">
                      <a:alpha val="50000"/>
                    </a:srgbClr>
                  </a:innerShdw>
                </a:effectLst>
              </a:rPr>
              <a:t>CE TREBUIE NOI SĂ FACEM </a:t>
            </a:r>
            <a:endParaRPr lang="es-ES" sz="3600" b="1" spc="50" dirty="0">
              <a:ln w="0"/>
              <a:solidFill>
                <a:schemeClr val="bg2"/>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9493BB83-5FA1-6CF8-161C-AF66AFDA872B}"/>
              </a:ext>
            </a:extLst>
          </p:cNvPr>
          <p:cNvSpPr txBox="1"/>
          <p:nvPr/>
        </p:nvSpPr>
        <p:spPr>
          <a:xfrm>
            <a:off x="4199112" y="580460"/>
            <a:ext cx="7992888" cy="646331"/>
          </a:xfrm>
          <a:prstGeom prst="rect">
            <a:avLst/>
          </a:prstGeom>
          <a:noFill/>
        </p:spPr>
        <p:txBody>
          <a:bodyPr wrap="square">
            <a:spAutoFit/>
          </a:bodyPr>
          <a:lstStyle/>
          <a:p>
            <a:pPr algn="ctr"/>
            <a:r>
              <a:rPr lang="es-ES" b="1" dirty="0">
                <a:solidFill>
                  <a:schemeClr val="accent6">
                    <a:lumMod val="75000"/>
                  </a:schemeClr>
                </a:solidFill>
                <a:latin typeface="Comic Sans MS" panose="030F0702030302020204" pitchFamily="66" charset="0"/>
              </a:rPr>
              <a:t>“Vegheați, dar, cu luare aminte asupra sufletelor voastre, ca să iubiți pe Domnul, Dumnezeul vostru.” </a:t>
            </a:r>
            <a:r>
              <a:rPr lang="es-ES" sz="1400" b="1" dirty="0">
                <a:solidFill>
                  <a:schemeClr val="accent6">
                    <a:lumMod val="75000"/>
                  </a:schemeClr>
                </a:solidFill>
                <a:latin typeface="Comic Sans MS" panose="030F0702030302020204" pitchFamily="66" charset="0"/>
              </a:rPr>
              <a:t>(</a:t>
            </a:r>
            <a:r>
              <a:rPr lang="ro-RO" sz="1400" b="1" dirty="0" err="1">
                <a:solidFill>
                  <a:schemeClr val="accent6">
                    <a:lumMod val="75000"/>
                  </a:schemeClr>
                </a:solidFill>
                <a:latin typeface="Comic Sans MS" panose="030F0702030302020204" pitchFamily="66" charset="0"/>
              </a:rPr>
              <a:t>Iosua</a:t>
            </a:r>
            <a:r>
              <a:rPr lang="ro-RO" sz="1400"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23:11)</a:t>
            </a:r>
            <a:endParaRPr lang="es-ES" b="1" dirty="0">
              <a:solidFill>
                <a:schemeClr val="accent6">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BA646E4D-1D58-007A-E9CE-2C4F6E5453BB}"/>
              </a:ext>
            </a:extLst>
          </p:cNvPr>
          <p:cNvSpPr txBox="1"/>
          <p:nvPr/>
        </p:nvSpPr>
        <p:spPr>
          <a:xfrm>
            <a:off x="4275668" y="1265758"/>
            <a:ext cx="5584153" cy="1015663"/>
          </a:xfrm>
          <a:prstGeom prst="rect">
            <a:avLst/>
          </a:prstGeom>
          <a:noFill/>
        </p:spPr>
        <p:txBody>
          <a:bodyPr wrap="square" rtlCol="0">
            <a:spAutoFit/>
          </a:bodyPr>
          <a:lstStyle/>
          <a:p>
            <a:pPr>
              <a:spcBef>
                <a:spcPts val="600"/>
              </a:spcBef>
            </a:pPr>
            <a:r>
              <a:rPr lang="es-ES" sz="2000" b="1" dirty="0"/>
              <a:t>Putem spune fără îndoială că ideea principală a discursului lui Iosua se găsește în versetul 11: să-L iubim pe Dumnezeu.</a:t>
            </a:r>
          </a:p>
        </p:txBody>
      </p:sp>
      <p:pic>
        <p:nvPicPr>
          <p:cNvPr id="12" name="Imagen 11" descr="Imagen que contiene Interfaz de usuario gráfica&#10;&#10;El contenido generado por IA puede ser incorrecto.">
            <a:extLst>
              <a:ext uri="{FF2B5EF4-FFF2-40B4-BE49-F238E27FC236}">
                <a16:creationId xmlns:a16="http://schemas.microsoft.com/office/drawing/2014/main" id="{C0422705-8083-6622-472D-09D2F06E14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819" y="2961428"/>
            <a:ext cx="2983552" cy="3796840"/>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par de personas de pie sobre pasto&#10;&#10;El contenido generado por IA puede ser incorrecto.">
            <a:extLst>
              <a:ext uri="{FF2B5EF4-FFF2-40B4-BE49-F238E27FC236}">
                <a16:creationId xmlns:a16="http://schemas.microsoft.com/office/drawing/2014/main" id="{EE414ED2-1935-E41F-A7ED-29F11F82CFEB}"/>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819" y="112524"/>
            <a:ext cx="4099796" cy="2694340"/>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90FE6017-1A94-7B77-498D-2EF620E6C7D7}"/>
              </a:ext>
            </a:extLst>
          </p:cNvPr>
          <p:cNvSpPr txBox="1"/>
          <p:nvPr/>
        </p:nvSpPr>
        <p:spPr>
          <a:xfrm>
            <a:off x="3247842" y="3297602"/>
            <a:ext cx="6611979" cy="707886"/>
          </a:xfrm>
          <a:prstGeom prst="rect">
            <a:avLst/>
          </a:prstGeom>
          <a:noFill/>
        </p:spPr>
        <p:txBody>
          <a:bodyPr wrap="square">
            <a:spAutoFit/>
          </a:bodyPr>
          <a:lstStyle/>
          <a:p>
            <a:pPr>
              <a:spcBef>
                <a:spcPts val="600"/>
              </a:spcBef>
            </a:pPr>
            <a:r>
              <a:rPr lang="es-ES" sz="2000" b="1" dirty="0"/>
              <a:t>În plus, Iosua propune un stimulent pentru a cultiva acea iubire: credincioșia lui Dumnezeu (Iosua 23:14).</a:t>
            </a:r>
          </a:p>
        </p:txBody>
      </p:sp>
      <p:sp>
        <p:nvSpPr>
          <p:cNvPr id="18" name="CuadroTexto 17">
            <a:extLst>
              <a:ext uri="{FF2B5EF4-FFF2-40B4-BE49-F238E27FC236}">
                <a16:creationId xmlns:a16="http://schemas.microsoft.com/office/drawing/2014/main" id="{A6787A70-9098-FF32-4880-55E2976E2732}"/>
              </a:ext>
            </a:extLst>
          </p:cNvPr>
          <p:cNvSpPr txBox="1"/>
          <p:nvPr/>
        </p:nvSpPr>
        <p:spPr>
          <a:xfrm>
            <a:off x="3247842" y="4005747"/>
            <a:ext cx="6611979" cy="707886"/>
          </a:xfrm>
          <a:prstGeom prst="rect">
            <a:avLst/>
          </a:prstGeom>
          <a:noFill/>
        </p:spPr>
        <p:txBody>
          <a:bodyPr wrap="square">
            <a:spAutoFit/>
          </a:bodyPr>
          <a:lstStyle/>
          <a:p>
            <a:pPr>
              <a:spcBef>
                <a:spcPts val="600"/>
              </a:spcBef>
            </a:pPr>
            <a:r>
              <a:rPr lang="es-ES" sz="2000" b="1" dirty="0"/>
              <a:t>Astăzi avem un stimulent și mai mare: exemplul lui Isus (Ioan 13:34).</a:t>
            </a:r>
          </a:p>
        </p:txBody>
      </p:sp>
      <p:sp>
        <p:nvSpPr>
          <p:cNvPr id="20" name="CuadroTexto 19">
            <a:extLst>
              <a:ext uri="{FF2B5EF4-FFF2-40B4-BE49-F238E27FC236}">
                <a16:creationId xmlns:a16="http://schemas.microsoft.com/office/drawing/2014/main" id="{8BBD9EB7-2781-53FA-A6C1-5E609C254642}"/>
              </a:ext>
            </a:extLst>
          </p:cNvPr>
          <p:cNvSpPr txBox="1"/>
          <p:nvPr/>
        </p:nvSpPr>
        <p:spPr>
          <a:xfrm>
            <a:off x="3246761" y="4713892"/>
            <a:ext cx="6959123" cy="707886"/>
          </a:xfrm>
          <a:prstGeom prst="rect">
            <a:avLst/>
          </a:prstGeom>
          <a:noFill/>
        </p:spPr>
        <p:txBody>
          <a:bodyPr wrap="square">
            <a:spAutoFit/>
          </a:bodyPr>
          <a:lstStyle/>
          <a:p>
            <a:pPr>
              <a:spcBef>
                <a:spcPts val="600"/>
              </a:spcBef>
            </a:pPr>
            <a:r>
              <a:rPr lang="es-ES" sz="2000" b="1" dirty="0"/>
              <a:t>Dumnezeu dorește să intre într-o relație intimă și personală cu fiecare persoană care răspunde iubirii Sale.</a:t>
            </a:r>
          </a:p>
        </p:txBody>
      </p:sp>
      <p:sp>
        <p:nvSpPr>
          <p:cNvPr id="22" name="CuadroTexto 21">
            <a:extLst>
              <a:ext uri="{FF2B5EF4-FFF2-40B4-BE49-F238E27FC236}">
                <a16:creationId xmlns:a16="http://schemas.microsoft.com/office/drawing/2014/main" id="{F2CC6260-BFE9-59C0-3EE1-90C95AA305D9}"/>
              </a:ext>
            </a:extLst>
          </p:cNvPr>
          <p:cNvSpPr txBox="1"/>
          <p:nvPr/>
        </p:nvSpPr>
        <p:spPr>
          <a:xfrm>
            <a:off x="3313471" y="2281680"/>
            <a:ext cx="6541418" cy="1015663"/>
          </a:xfrm>
          <a:prstGeom prst="rect">
            <a:avLst/>
          </a:prstGeom>
          <a:noFill/>
        </p:spPr>
        <p:txBody>
          <a:bodyPr wrap="square">
            <a:spAutoFit/>
          </a:bodyPr>
          <a:lstStyle/>
          <a:p>
            <a:pPr>
              <a:spcBef>
                <a:spcPts val="600"/>
              </a:spcBef>
            </a:pPr>
            <a:r>
              <a:rPr lang="ro-RO" sz="2000" b="1" dirty="0"/>
              <a:t>       </a:t>
            </a:r>
            <a:r>
              <a:rPr lang="es-ES" sz="2000" b="1" dirty="0"/>
              <a:t>Israel trebuia să-și dovedească dragostea </a:t>
            </a:r>
            <a:r>
              <a:rPr lang="ro-RO" sz="2000" b="1" dirty="0"/>
              <a:t>alegând să nu iubească </a:t>
            </a:r>
            <a:r>
              <a:rPr lang="es-ES" sz="2000" b="1" dirty="0"/>
              <a:t>alți dumnezei, lucru care, altfel, ar fi dus la un prejudiciu grav pentru ei (Iosua 23:12–13).</a:t>
            </a:r>
          </a:p>
        </p:txBody>
      </p:sp>
      <p:pic>
        <p:nvPicPr>
          <p:cNvPr id="24" name="Imagen 23" descr="Un dibujo de una persona&#10;&#10;El contenido generado por IA puede ser incorrecto.">
            <a:extLst>
              <a:ext uri="{FF2B5EF4-FFF2-40B4-BE49-F238E27FC236}">
                <a16:creationId xmlns:a16="http://schemas.microsoft.com/office/drawing/2014/main" id="{69F3C2DD-FC23-EA2D-7DDE-933FCB731C8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923643" y="1407872"/>
            <a:ext cx="2152538" cy="3655741"/>
          </a:xfrm>
          <a:prstGeom prst="round2DiagRect">
            <a:avLst>
              <a:gd name="adj1" fmla="val 16667"/>
              <a:gd name="adj2" fmla="val 0"/>
            </a:avLst>
          </a:prstGeom>
          <a:ln w="38100" cap="sq">
            <a:solidFill>
              <a:srgbClr val="F1E2B9"/>
            </a:solidFill>
            <a:miter lim="800000"/>
          </a:ln>
          <a:effectLst>
            <a:outerShdw blurRad="254000" algn="tl" rotWithShape="0">
              <a:srgbClr val="000000">
                <a:alpha val="43000"/>
              </a:srgbClr>
            </a:outerShdw>
          </a:effectLst>
        </p:spPr>
      </p:pic>
      <p:sp>
        <p:nvSpPr>
          <p:cNvPr id="26" name="CuadroTexto 25">
            <a:extLst>
              <a:ext uri="{FF2B5EF4-FFF2-40B4-BE49-F238E27FC236}">
                <a16:creationId xmlns:a16="http://schemas.microsoft.com/office/drawing/2014/main" id="{55D5C661-8211-E7E4-9717-CC2A6BE39482}"/>
              </a:ext>
            </a:extLst>
          </p:cNvPr>
          <p:cNvSpPr txBox="1"/>
          <p:nvPr/>
        </p:nvSpPr>
        <p:spPr>
          <a:xfrm>
            <a:off x="3246761" y="5422037"/>
            <a:ext cx="4109536" cy="1323439"/>
          </a:xfrm>
          <a:prstGeom prst="rect">
            <a:avLst/>
          </a:prstGeom>
          <a:noFill/>
        </p:spPr>
        <p:txBody>
          <a:bodyPr wrap="square">
            <a:spAutoFit/>
          </a:bodyPr>
          <a:lstStyle/>
          <a:p>
            <a:pPr>
              <a:spcBef>
                <a:spcPts val="600"/>
              </a:spcBef>
            </a:pPr>
            <a:r>
              <a:rPr lang="es-ES" sz="2000" b="1" dirty="0"/>
              <a:t>Prin urmare, dragostea Lui pentru toți constituie cadrul manifestării dragostei noastre voluntare și reciproce.</a:t>
            </a:r>
          </a:p>
        </p:txBody>
      </p:sp>
      <p:pic>
        <p:nvPicPr>
          <p:cNvPr id="28" name="Imagen 27" descr="Dibujo de una persona&#10;&#10;El contenido generado por IA puede ser incorrecto.">
            <a:extLst>
              <a:ext uri="{FF2B5EF4-FFF2-40B4-BE49-F238E27FC236}">
                <a16:creationId xmlns:a16="http://schemas.microsoft.com/office/drawing/2014/main" id="{EF1F7324-C17E-7CBF-C255-B1FA997991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7312326" y="5421778"/>
            <a:ext cx="4763855" cy="1337476"/>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369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8)">
                                      <p:cBhvr>
                                        <p:cTn id="45" dur="750"/>
                                        <p:tgtEl>
                                          <p:spTgt spid="14"/>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outVertical)">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20"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A602458-8FAC-CB1E-66E1-54720F30B421}"/>
              </a:ext>
            </a:extLst>
          </p:cNvPr>
          <p:cNvSpPr>
            <a:spLocks noGrp="1" noRot="1" noMove="1" noResize="1" noEditPoints="1" noAdjustHandles="1" noChangeArrowheads="1" noChangeShapeType="1"/>
          </p:cNvSpPr>
          <p:nvPr/>
        </p:nvSpPr>
        <p:spPr>
          <a:xfrm>
            <a:off x="0" y="0"/>
            <a:ext cx="12191999" cy="1559421"/>
          </a:xfrm>
          <a:prstGeom prst="rect">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27A4B1-F459-0549-6C7E-A05B6765D846}"/>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dirty="0">
                <a:ln/>
                <a:solidFill>
                  <a:schemeClr val="tx2">
                    <a:lumMod val="40000"/>
                    <a:lumOff val="60000"/>
                  </a:schemeClr>
                </a:solidFill>
              </a:rPr>
              <a:t>PEDEAPSA NECREDINCIOȘIEI </a:t>
            </a:r>
            <a:endParaRPr lang="es-ES" sz="4400" b="1" dirty="0">
              <a:ln/>
              <a:solidFill>
                <a:schemeClr val="tx2">
                  <a:lumMod val="40000"/>
                  <a:lumOff val="60000"/>
                </a:schemeClr>
              </a:solidFill>
            </a:endParaRPr>
          </a:p>
        </p:txBody>
      </p:sp>
      <p:sp>
        <p:nvSpPr>
          <p:cNvPr id="4" name="CuadroTexto 3">
            <a:extLst>
              <a:ext uri="{FF2B5EF4-FFF2-40B4-BE49-F238E27FC236}">
                <a16:creationId xmlns:a16="http://schemas.microsoft.com/office/drawing/2014/main" id="{FCBE42F1-6467-5F4A-77D1-8C72DA05E730}"/>
              </a:ext>
            </a:extLst>
          </p:cNvPr>
          <p:cNvSpPr txBox="1"/>
          <p:nvPr/>
        </p:nvSpPr>
        <p:spPr>
          <a:xfrm>
            <a:off x="261936" y="636091"/>
            <a:ext cx="11668125" cy="923330"/>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alpha val="43137"/>
                    </a:srgbClr>
                  </a:outerShdw>
                </a:effectLst>
                <a:latin typeface="Comic Sans MS" panose="030F0702030302020204" pitchFamily="66" charset="0"/>
              </a:rPr>
              <a:t>“Și după cum toate cuvintele bune pe care vi le spusese Domnul Dumnezeul vostru s-au împlinit pentru voi, tot așa Domnul va împlini față de voi toate cuvintele rele, până vă va nimici de pe fața acestei țări bune pe care v-a dat-o Domnul Dumnezeul vostru.” </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rgbClr val="FFFF99"/>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 23:15)</a:t>
            </a:r>
            <a:endParaRPr lang="es-ES" b="1" dirty="0">
              <a:solidFill>
                <a:srgbClr val="FFFF99"/>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055DED-C5FE-8E5D-FC05-794B7B258284}"/>
              </a:ext>
            </a:extLst>
          </p:cNvPr>
          <p:cNvSpPr txBox="1"/>
          <p:nvPr/>
        </p:nvSpPr>
        <p:spPr>
          <a:xfrm>
            <a:off x="114791" y="1651350"/>
            <a:ext cx="9137364"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Iosua își încheie discursul cu cuvinte dure de avertizare despre consecințele neascultării: suferirea mâniei lui Dumnezeu (Iosua 23:15-16).</a:t>
            </a:r>
          </a:p>
        </p:txBody>
      </p:sp>
      <p:pic>
        <p:nvPicPr>
          <p:cNvPr id="6" name="Imagen 5" descr="Imagen que contiene edificio, frente, tabla, fuego&#10;&#10;El contenido generado por IA puede ser incorrecto.">
            <a:extLst>
              <a:ext uri="{FF2B5EF4-FFF2-40B4-BE49-F238E27FC236}">
                <a16:creationId xmlns:a16="http://schemas.microsoft.com/office/drawing/2014/main" id="{2B5177DE-39F8-5B52-9F40-36865FFF1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3138" y="1946787"/>
            <a:ext cx="3386923" cy="4790343"/>
          </a:xfrm>
          <a:prstGeom prst="snip2DiagRect">
            <a:avLst>
              <a:gd name="adj1" fmla="val 17675"/>
              <a:gd name="adj2" fmla="val 0"/>
            </a:avLst>
          </a:prstGeom>
          <a:solidFill>
            <a:srgbClr val="FFFFFF">
              <a:shade val="85000"/>
            </a:srgbClr>
          </a:solidFill>
          <a:ln w="88900" cap="sq">
            <a:solidFill>
              <a:srgbClr val="FFFAB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medio de una multitud de gente&#10;&#10;El contenido generado por IA puede ser incorrecto.">
            <a:extLst>
              <a:ext uri="{FF2B5EF4-FFF2-40B4-BE49-F238E27FC236}">
                <a16:creationId xmlns:a16="http://schemas.microsoft.com/office/drawing/2014/main" id="{66929E24-9591-2C2B-C501-CDEE5E45717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791" y="3770243"/>
            <a:ext cx="3429000" cy="2956063"/>
          </a:xfrm>
          <a:prstGeom prst="snip2DiagRect">
            <a:avLst/>
          </a:prstGeom>
          <a:solidFill>
            <a:srgbClr val="FFFFFF">
              <a:shade val="85000"/>
            </a:srgbClr>
          </a:solidFill>
          <a:ln w="889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D703CC0E-AFA6-3FF3-0D33-ECCF1591699E}"/>
              </a:ext>
            </a:extLst>
          </p:cNvPr>
          <p:cNvSpPr txBox="1"/>
          <p:nvPr/>
        </p:nvSpPr>
        <p:spPr>
          <a:xfrm>
            <a:off x="3669031" y="3309282"/>
            <a:ext cx="4685810" cy="1938992"/>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Aceeași dragoste care L-a determinat pe Dumnezeu să-L dea pe Fiul Său pentru noi este cea care se manifestă </a:t>
            </a:r>
            <a:r>
              <a:rPr lang="ro-RO" sz="2000" b="1" dirty="0">
                <a:solidFill>
                  <a:schemeClr val="bg1"/>
                </a:solidFill>
                <a:effectLst>
                  <a:glow rad="127000">
                    <a:srgbClr val="8E0025"/>
                  </a:glow>
                  <a:outerShdw blurRad="38100" dist="38100" dir="2700000" algn="tl">
                    <a:srgbClr val="000000">
                      <a:alpha val="43137"/>
                    </a:srgbClr>
                  </a:outerShdw>
                </a:effectLst>
              </a:rPr>
              <a:t>cu</a:t>
            </a:r>
            <a:r>
              <a:rPr lang="es-ES" sz="2000" b="1" dirty="0">
                <a:solidFill>
                  <a:schemeClr val="bg1"/>
                </a:solidFill>
                <a:effectLst>
                  <a:glow rad="127000">
                    <a:srgbClr val="8E0025"/>
                  </a:glow>
                  <a:outerShdw blurRad="38100" dist="38100" dir="2700000" algn="tl">
                    <a:srgbClr val="000000">
                      <a:alpha val="43137"/>
                    </a:srgbClr>
                  </a:outerShdw>
                </a:effectLst>
              </a:rPr>
              <a:t> mânie împotriva celor care se încăpățânează să păcătuiască (Ioan 3:16; Romani 2:5).</a:t>
            </a:r>
          </a:p>
        </p:txBody>
      </p:sp>
      <p:sp>
        <p:nvSpPr>
          <p:cNvPr id="7" name="CuadroTexto 6">
            <a:extLst>
              <a:ext uri="{FF2B5EF4-FFF2-40B4-BE49-F238E27FC236}">
                <a16:creationId xmlns:a16="http://schemas.microsoft.com/office/drawing/2014/main" id="{056FAF47-C2B8-BE95-17C1-234D826DC7DE}"/>
              </a:ext>
            </a:extLst>
          </p:cNvPr>
          <p:cNvSpPr txBox="1"/>
          <p:nvPr/>
        </p:nvSpPr>
        <p:spPr>
          <a:xfrm>
            <a:off x="114791" y="2359274"/>
            <a:ext cx="7920203"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Așa cum promisiunile Domnului fuseseră împlinite cu credi</a:t>
            </a:r>
            <a:r>
              <a:rPr lang="ro-RO" sz="2000" b="1" dirty="0" err="1">
                <a:solidFill>
                  <a:schemeClr val="bg1"/>
                </a:solidFill>
                <a:effectLst>
                  <a:glow rad="127000">
                    <a:srgbClr val="8E0025"/>
                  </a:glow>
                  <a:outerShdw blurRad="38100" dist="38100" dir="2700000" algn="tl">
                    <a:srgbClr val="000000">
                      <a:alpha val="43137"/>
                    </a:srgbClr>
                  </a:outerShdw>
                </a:effectLst>
              </a:rPr>
              <a:t>ncioșie</a:t>
            </a:r>
            <a:r>
              <a:rPr lang="es-ES" sz="2000" b="1" dirty="0">
                <a:solidFill>
                  <a:schemeClr val="bg1"/>
                </a:solidFill>
                <a:effectLst>
                  <a:glow rad="127000">
                    <a:srgbClr val="8E0025"/>
                  </a:glow>
                  <a:outerShdw blurRad="38100" dist="38100" dir="2700000" algn="tl">
                    <a:srgbClr val="000000">
                      <a:alpha val="43137"/>
                    </a:srgbClr>
                  </a:outerShdw>
                </a:effectLst>
              </a:rPr>
              <a:t> cu privire la binecuvântarea lui Israel, tot așa blestemele legământului aveau să se adeverească dacă israeliții îl încălcau.</a:t>
            </a:r>
          </a:p>
        </p:txBody>
      </p:sp>
      <p:sp>
        <p:nvSpPr>
          <p:cNvPr id="12" name="CuadroTexto 11">
            <a:extLst>
              <a:ext uri="{FF2B5EF4-FFF2-40B4-BE49-F238E27FC236}">
                <a16:creationId xmlns:a16="http://schemas.microsoft.com/office/drawing/2014/main" id="{A243E693-D30E-B5DE-2E3D-E21539236F42}"/>
              </a:ext>
            </a:extLst>
          </p:cNvPr>
          <p:cNvSpPr txBox="1"/>
          <p:nvPr/>
        </p:nvSpPr>
        <p:spPr>
          <a:xfrm>
            <a:off x="3684795" y="5206650"/>
            <a:ext cx="4717339"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8E0025"/>
                  </a:glow>
                  <a:outerShdw blurRad="38100" dist="38100" dir="2700000" algn="tl">
                    <a:srgbClr val="000000">
                      <a:alpha val="43137"/>
                    </a:srgbClr>
                  </a:outerShdw>
                </a:effectLst>
              </a:rPr>
              <a:t>Israel a eșuat și și-a suferit pedeapsa. Noi avem astăzi ocazia să scriem o poveste diferită: să rămânem credincioși și să rămânem în dragostea Lui (Ioan 15:9).</a:t>
            </a:r>
          </a:p>
        </p:txBody>
      </p:sp>
    </p:spTree>
    <p:extLst>
      <p:ext uri="{BB962C8B-B14F-4D97-AF65-F5344CB8AC3E}">
        <p14:creationId xmlns:p14="http://schemas.microsoft.com/office/powerpoint/2010/main" val="25767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8766F6-9289-FCF3-DB4D-E6009F69DE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D0F3E1-CE06-4E2F-3D7F-0D3DA837F550}"/>
              </a:ext>
            </a:extLst>
          </p:cNvPr>
          <p:cNvSpPr txBox="1"/>
          <p:nvPr/>
        </p:nvSpPr>
        <p:spPr>
          <a:xfrm>
            <a:off x="1367026" y="759038"/>
            <a:ext cx="9033805" cy="5339923"/>
          </a:xfrm>
          <a:prstGeom prst="rect">
            <a:avLst/>
          </a:prstGeom>
          <a:noFill/>
        </p:spPr>
        <p:txBody>
          <a:bodyPr wrap="square">
            <a:spAutoFit/>
          </a:bodyPr>
          <a:lstStyle/>
          <a:p>
            <a:pPr>
              <a:spcBef>
                <a:spcPts val="600"/>
              </a:spcBef>
            </a:pPr>
            <a:r>
              <a:rPr lang="es-ES" sz="2800" b="1" dirty="0">
                <a:latin typeface="Constantia" panose="02030602050306030303" pitchFamily="18" charset="0"/>
              </a:rPr>
              <a:t>“Toată fericirea, pacea, bucuria şi succesul pe care le aveți în viața voastră depind de credinţa sinceră în Dumnezeu. Această credinţă va duce la ascultare de poruncile lui Dumnezeu. Cunoaşterea lui Dumnezeu şi încrederea în El vă vor ajuta să vă ţineţi departe de orice lucru rău şi vă vor motiva pentru toate lucrurile bune.</a:t>
            </a:r>
          </a:p>
          <a:p>
            <a:pPr>
              <a:spcBef>
                <a:spcPts val="600"/>
              </a:spcBef>
            </a:pPr>
            <a:r>
              <a:rPr lang="es-ES" sz="2800" b="1" dirty="0">
                <a:latin typeface="Constantia" panose="02030602050306030303" pitchFamily="18" charset="0"/>
              </a:rPr>
              <a:t>Credeţi în Isus, pentru că El este Cel care vă iartă păcatele, Cel care doreşte să fiţi fericiţi în locaşurile pe care vi le-a pregătit! El doreşte să trăiţi în prezenţa Lui, să aveţi viaţă veşnică şi să primiţi o cunună de slavă. ”</a:t>
            </a:r>
          </a:p>
        </p:txBody>
      </p:sp>
      <p:sp>
        <p:nvSpPr>
          <p:cNvPr id="4" name="CuadroTexto 3">
            <a:extLst>
              <a:ext uri="{FF2B5EF4-FFF2-40B4-BE49-F238E27FC236}">
                <a16:creationId xmlns:a16="http://schemas.microsoft.com/office/drawing/2014/main" id="{A1B01EC7-5340-647C-7D47-F3B0FF52ABB0}"/>
              </a:ext>
            </a:extLst>
          </p:cNvPr>
          <p:cNvSpPr txBox="1"/>
          <p:nvPr/>
        </p:nvSpPr>
        <p:spPr>
          <a:xfrm>
            <a:off x="7194250" y="6059417"/>
            <a:ext cx="3305584" cy="338554"/>
          </a:xfrm>
          <a:prstGeom prst="rect">
            <a:avLst/>
          </a:prstGeom>
          <a:noFill/>
        </p:spPr>
        <p:txBody>
          <a:bodyPr wrap="none" rtlCol="0">
            <a:spAutoFit/>
          </a:bodyPr>
          <a:lstStyle/>
          <a:p>
            <a:pPr algn="r"/>
            <a:r>
              <a:rPr lang="es-ES" sz="1600" b="1" dirty="0"/>
              <a:t>E. G. W. (Solii către tineret, p. 410)</a:t>
            </a:r>
          </a:p>
        </p:txBody>
      </p:sp>
    </p:spTree>
    <p:extLst>
      <p:ext uri="{BB962C8B-B14F-4D97-AF65-F5344CB8AC3E}">
        <p14:creationId xmlns:p14="http://schemas.microsoft.com/office/powerpoint/2010/main" val="10896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451</TotalTime>
  <Words>1172</Words>
  <Application>Microsoft Office PowerPoint</Application>
  <PresentationFormat>Panorámica</PresentationFormat>
  <Paragraphs>52</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Constantia</vt:lpstr>
      <vt:lpstr>Aptos</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62</cp:revision>
  <dcterms:created xsi:type="dcterms:W3CDTF">2025-11-21T08:17:24Z</dcterms:created>
  <dcterms:modified xsi:type="dcterms:W3CDTF">2025-12-16T05:25:51Z</dcterms:modified>
</cp:coreProperties>
</file>