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ro-RO" sz="2000" b="1" dirty="0">
              <a:effectLst>
                <a:outerShdw blurRad="38100" dist="38100" dir="2700000" algn="tl">
                  <a:srgbClr val="000000">
                    <a:alpha val="43137"/>
                  </a:srgbClr>
                </a:outerShdw>
              </a:effectLst>
            </a:rPr>
            <a:t>Toți suntem necesari</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(1Co. 12:15)</a:t>
          </a:r>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ro-RO" sz="2000" b="1" dirty="0">
              <a:effectLst>
                <a:outerShdw blurRad="38100" dist="38100" dir="2700000" algn="tl">
                  <a:srgbClr val="000000">
                    <a:alpha val="43137"/>
                  </a:srgbClr>
                </a:outerShdw>
              </a:effectLst>
            </a:rPr>
            <a:t>Fiecare își are rolul</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(1Co. 12:17)</a:t>
          </a:r>
          <a:endParaRPr lang="es-ES" sz="200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ro-RO" sz="2000" b="1" dirty="0">
              <a:effectLst>
                <a:outerShdw blurRad="38100" dist="38100" dir="2700000" algn="tl">
                  <a:srgbClr val="000000">
                    <a:alpha val="43137"/>
                  </a:srgbClr>
                </a:outerShdw>
              </a:effectLst>
            </a:rPr>
            <a:t>Nu putem disprețui pe nimeni </a:t>
          </a:r>
          <a:r>
            <a:rPr lang="es-ES" sz="2000" b="1" dirty="0">
              <a:effectLst>
                <a:outerShdw blurRad="38100" dist="38100" dir="2700000" algn="tl">
                  <a:srgbClr val="000000">
                    <a:alpha val="43137"/>
                  </a:srgbClr>
                </a:outerShdw>
              </a:effectLst>
            </a:rPr>
            <a:t>(1Co. 12:21)</a:t>
          </a:r>
          <a:endParaRPr lang="es-ES" sz="200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es-ES" sz="2000" b="1" dirty="0">
              <a:effectLst>
                <a:outerShdw blurRad="38100" dist="38100" dir="2700000" algn="tl">
                  <a:srgbClr val="000000">
                    <a:alpha val="43137"/>
                  </a:srgbClr>
                </a:outerShdw>
              </a:effectLst>
            </a:rPr>
            <a:t>N</a:t>
          </a:r>
          <a:r>
            <a:rPr lang="ro-RO" sz="2000" b="1" dirty="0">
              <a:effectLst>
                <a:outerShdw blurRad="38100" dist="38100" dir="2700000" algn="tl">
                  <a:srgbClr val="000000">
                    <a:alpha val="43137"/>
                  </a:srgbClr>
                </a:outerShdw>
              </a:effectLst>
            </a:rPr>
            <a:t>u există credincioși </a:t>
          </a:r>
          <a:r>
            <a:rPr lang="es-ES" sz="2000" b="1" dirty="0">
              <a:effectLst>
                <a:outerShdw blurRad="38100" dist="38100" dir="2700000" algn="tl">
                  <a:srgbClr val="000000">
                    <a:alpha val="43137"/>
                  </a:srgbClr>
                </a:outerShdw>
              </a:effectLst>
            </a:rPr>
            <a:t>“inferio</a:t>
          </a:r>
          <a:r>
            <a:rPr lang="ro-RO" sz="2000" b="1" dirty="0" err="1">
              <a:effectLst>
                <a:outerShdw blurRad="38100" dist="38100" dir="2700000" algn="tl">
                  <a:srgbClr val="000000">
                    <a:alpha val="43137"/>
                  </a:srgbClr>
                </a:outerShdw>
              </a:effectLst>
            </a:rPr>
            <a:t>ri</a:t>
          </a:r>
          <a:r>
            <a:rPr lang="es-ES" sz="2000" b="1" dirty="0">
              <a:effectLst>
                <a:outerShdw blurRad="38100" dist="38100" dir="2700000" algn="tl">
                  <a:srgbClr val="000000">
                    <a:alpha val="43137"/>
                  </a:srgbClr>
                </a:outerShdw>
              </a:effectLst>
            </a:rPr>
            <a:t>” (1Co. 12:22-24)</a:t>
          </a:r>
          <a:endParaRPr lang="es-ES" sz="200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ro-RO" sz="2000" b="1" dirty="0">
              <a:effectLst>
                <a:outerShdw blurRad="38100" dist="38100" dir="2700000" algn="tl">
                  <a:srgbClr val="000000">
                    <a:alpha val="43137"/>
                  </a:srgbClr>
                </a:outerShdw>
              </a:effectLst>
            </a:rPr>
            <a:t>Ne îngrijim unii de alții</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(1Co. 12:25-26)</a:t>
          </a:r>
          <a:endParaRPr lang="es-ES" sz="200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rPr>
            <a:t>Toți suntem necesari</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(1Co. 12:15)</a:t>
          </a: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rPr>
            <a:t>Fiecare își are rolul</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(1Co. 12:17)</a:t>
          </a:r>
          <a:endParaRPr lang="es-ES" sz="2000" kern="120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rPr>
            <a:t>Nu putem disprețui pe nimeni </a:t>
          </a:r>
          <a:r>
            <a:rPr lang="es-ES" sz="2000" b="1" kern="1200" dirty="0">
              <a:effectLst>
                <a:outerShdw blurRad="38100" dist="38100" dir="2700000" algn="tl">
                  <a:srgbClr val="000000">
                    <a:alpha val="43137"/>
                  </a:srgbClr>
                </a:outerShdw>
              </a:effectLst>
            </a:rPr>
            <a:t>(1Co. 12:21)</a:t>
          </a:r>
          <a:endParaRPr lang="es-ES" sz="2000" kern="120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a:t>
          </a:r>
          <a:r>
            <a:rPr lang="ro-RO" sz="2000" b="1" kern="1200" dirty="0">
              <a:effectLst>
                <a:outerShdw blurRad="38100" dist="38100" dir="2700000" algn="tl">
                  <a:srgbClr val="000000">
                    <a:alpha val="43137"/>
                  </a:srgbClr>
                </a:outerShdw>
              </a:effectLst>
            </a:rPr>
            <a:t>u există credincioși </a:t>
          </a:r>
          <a:r>
            <a:rPr lang="es-ES" sz="2000" b="1" kern="1200" dirty="0">
              <a:effectLst>
                <a:outerShdw blurRad="38100" dist="38100" dir="2700000" algn="tl">
                  <a:srgbClr val="000000">
                    <a:alpha val="43137"/>
                  </a:srgbClr>
                </a:outerShdw>
              </a:effectLst>
            </a:rPr>
            <a:t>“inferio</a:t>
          </a:r>
          <a:r>
            <a:rPr lang="ro-RO" sz="2000" b="1" kern="1200" dirty="0" err="1">
              <a:effectLst>
                <a:outerShdw blurRad="38100" dist="38100" dir="2700000" algn="tl">
                  <a:srgbClr val="000000">
                    <a:alpha val="43137"/>
                  </a:srgbClr>
                </a:outerShdw>
              </a:effectLst>
            </a:rPr>
            <a:t>ri</a:t>
          </a:r>
          <a:r>
            <a:rPr lang="es-ES" sz="2000" b="1" kern="1200" dirty="0">
              <a:effectLst>
                <a:outerShdw blurRad="38100" dist="38100" dir="2700000" algn="tl">
                  <a:srgbClr val="000000">
                    <a:alpha val="43137"/>
                  </a:srgbClr>
                </a:outerShdw>
              </a:effectLst>
            </a:rPr>
            <a:t>” (1Co. 12:22-24)</a:t>
          </a:r>
          <a:endParaRPr lang="es-ES" sz="2000" kern="120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rPr>
            <a:t>Ne îngrijim unii de alții</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(1Co. 12:25-26)</a:t>
          </a:r>
          <a:endParaRPr lang="es-ES" sz="2000" kern="120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19/02/2026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19/02/2026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ro-RO"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ÎNTÂIETATEA LUI HRISTOS</a:t>
            </a:r>
            <a:endPar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8892679" y="85522"/>
            <a:ext cx="3299301" cy="338554"/>
          </a:xfrm>
          <a:prstGeom prst="rect">
            <a:avLst/>
          </a:prstGeom>
          <a:noFill/>
        </p:spPr>
        <p:txBody>
          <a:bodyPr wrap="none" rtlCol="0">
            <a:spAutoFit/>
          </a:bodyPr>
          <a:lstStyle/>
          <a:p>
            <a:pPr algn="r"/>
            <a:r>
              <a:rPr lang="ro-RO" sz="1600" b="1" dirty="0">
                <a:solidFill>
                  <a:srgbClr val="2E767C"/>
                </a:solidFill>
              </a:rPr>
              <a:t>Studiul</a:t>
            </a:r>
            <a:r>
              <a:rPr lang="es-ES" sz="1600" b="1" dirty="0">
                <a:solidFill>
                  <a:srgbClr val="2E767C"/>
                </a:solidFill>
              </a:rPr>
              <a:t> 8 </a:t>
            </a:r>
            <a:r>
              <a:rPr lang="ro-RO" sz="1600" b="1" dirty="0">
                <a:solidFill>
                  <a:srgbClr val="2E767C"/>
                </a:solidFill>
              </a:rPr>
              <a:t>pentru </a:t>
            </a:r>
            <a:r>
              <a:rPr lang="es-ES" sz="1600" b="1" dirty="0">
                <a:solidFill>
                  <a:srgbClr val="2E767C"/>
                </a:solidFill>
              </a:rPr>
              <a:t>21 </a:t>
            </a:r>
            <a:r>
              <a:rPr lang="ro-RO" sz="1600" b="1" dirty="0">
                <a:solidFill>
                  <a:srgbClr val="2E767C"/>
                </a:solidFill>
              </a:rPr>
              <a:t>februarie </a:t>
            </a:r>
            <a:r>
              <a:rPr lang="es-ES" sz="1600" b="1" dirty="0">
                <a:solidFill>
                  <a:srgbClr val="2E767C"/>
                </a:solidFill>
              </a:rPr>
              <a:t>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412046"/>
            <a:ext cx="5981700" cy="5447645"/>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“El este chipul Dumnezeului celui nevăzut, Cel întâi născut din toată zidirea. Pentru că prin El au fost făcute toate lucrurile care sunt în ceruri și pe pământ, cele văzute și cele nevăzute: fie scaune de domnii, fie dregătorii, fie domnii, fie stăpâniri. Toate au fost făcute prin El și pentru El. El este mai înainte de toate lucrurile, și toate se țin prin El.”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Colosen</a:t>
            </a:r>
            <a:r>
              <a:rPr kumimoji="0" lang="ro-RO"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i</a:t>
            </a: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ro-RO" sz="2000" b="1" dirty="0">
                <a:solidFill>
                  <a:srgbClr val="D81062"/>
                </a:solidFill>
              </a:rPr>
              <a:t>Chipul lui Dumnezeu </a:t>
            </a:r>
            <a:r>
              <a:rPr lang="es-ES" sz="2000" b="1" dirty="0">
                <a:solidFill>
                  <a:srgbClr val="D81062"/>
                </a:solidFill>
              </a:rPr>
              <a:t>(Colosen</a:t>
            </a:r>
            <a:r>
              <a:rPr lang="ro-RO" sz="2000" b="1" dirty="0">
                <a:solidFill>
                  <a:srgbClr val="D81062"/>
                </a:solidFill>
              </a:rPr>
              <a:t>i</a:t>
            </a:r>
            <a:r>
              <a:rPr lang="es-ES" sz="2000" b="1" dirty="0">
                <a:solidFill>
                  <a:srgbClr val="D81062"/>
                </a:solidFill>
              </a:rPr>
              <a:t> 1:15a)</a:t>
            </a:r>
          </a:p>
          <a:p>
            <a:pPr>
              <a:spcBef>
                <a:spcPts val="1200"/>
              </a:spcBef>
            </a:pPr>
            <a:r>
              <a:rPr lang="ro-RO" sz="2000" b="1" dirty="0">
                <a:solidFill>
                  <a:srgbClr val="9112E3"/>
                </a:solidFill>
              </a:rPr>
              <a:t>Întâiul născut </a:t>
            </a:r>
            <a:r>
              <a:rPr lang="es-ES" sz="2000" b="1" dirty="0">
                <a:solidFill>
                  <a:srgbClr val="9112E3"/>
                </a:solidFill>
              </a:rPr>
              <a:t>(Colosen</a:t>
            </a:r>
            <a:r>
              <a:rPr lang="ro-RO" sz="2000" b="1" dirty="0">
                <a:solidFill>
                  <a:srgbClr val="9112E3"/>
                </a:solidFill>
              </a:rPr>
              <a:t>i</a:t>
            </a:r>
            <a:r>
              <a:rPr lang="es-ES" sz="2000" b="1" dirty="0">
                <a:solidFill>
                  <a:srgbClr val="9112E3"/>
                </a:solidFill>
              </a:rPr>
              <a:t> 1:15b-17)</a:t>
            </a:r>
          </a:p>
          <a:p>
            <a:pPr>
              <a:spcBef>
                <a:spcPts val="1200"/>
              </a:spcBef>
            </a:pPr>
            <a:r>
              <a:rPr lang="ro-RO" sz="2000" b="1" dirty="0">
                <a:solidFill>
                  <a:srgbClr val="173EE5"/>
                </a:solidFill>
              </a:rPr>
              <a:t>Capul bisericii </a:t>
            </a:r>
            <a:r>
              <a:rPr lang="es-ES" sz="2000" b="1" dirty="0">
                <a:solidFill>
                  <a:srgbClr val="173EE5"/>
                </a:solidFill>
              </a:rPr>
              <a:t>(Colosen</a:t>
            </a:r>
            <a:r>
              <a:rPr lang="ro-RO" sz="2000" b="1" dirty="0">
                <a:solidFill>
                  <a:srgbClr val="173EE5"/>
                </a:solidFill>
              </a:rPr>
              <a:t>i</a:t>
            </a:r>
            <a:r>
              <a:rPr lang="es-ES" sz="2000" b="1" dirty="0">
                <a:solidFill>
                  <a:srgbClr val="173EE5"/>
                </a:solidFill>
              </a:rPr>
              <a:t> 1:18a)</a:t>
            </a:r>
          </a:p>
          <a:p>
            <a:pPr>
              <a:spcBef>
                <a:spcPts val="1200"/>
              </a:spcBef>
            </a:pPr>
            <a:r>
              <a:rPr lang="ro-RO" sz="2000" b="1" dirty="0">
                <a:solidFill>
                  <a:srgbClr val="28BA63"/>
                </a:solidFill>
              </a:rPr>
              <a:t>Începutul</a:t>
            </a:r>
            <a:r>
              <a:rPr lang="es-ES" sz="2000" b="1" dirty="0">
                <a:solidFill>
                  <a:srgbClr val="28BA63"/>
                </a:solidFill>
              </a:rPr>
              <a:t> (Colosen</a:t>
            </a:r>
            <a:r>
              <a:rPr lang="ro-RO" sz="2000" b="1" dirty="0">
                <a:solidFill>
                  <a:srgbClr val="28BA63"/>
                </a:solidFill>
              </a:rPr>
              <a:t>i</a:t>
            </a:r>
            <a:r>
              <a:rPr lang="es-ES" sz="2000" b="1" dirty="0">
                <a:solidFill>
                  <a:srgbClr val="28BA63"/>
                </a:solidFill>
              </a:rPr>
              <a:t> 1:18b)</a:t>
            </a:r>
          </a:p>
          <a:p>
            <a:pPr>
              <a:spcBef>
                <a:spcPts val="1200"/>
              </a:spcBef>
            </a:pPr>
            <a:r>
              <a:rPr lang="ro-RO" sz="2000" b="1" dirty="0">
                <a:solidFill>
                  <a:srgbClr val="E35316"/>
                </a:solidFill>
              </a:rPr>
              <a:t>Împăciuitorul </a:t>
            </a:r>
            <a:r>
              <a:rPr lang="es-ES" sz="2000" b="1" dirty="0">
                <a:solidFill>
                  <a:srgbClr val="E35316"/>
                </a:solidFill>
              </a:rPr>
              <a:t>(Colosen</a:t>
            </a:r>
            <a:r>
              <a:rPr lang="ro-RO" sz="2000" b="1" dirty="0">
                <a:solidFill>
                  <a:srgbClr val="E35316"/>
                </a:solidFill>
              </a:rPr>
              <a:t>i</a:t>
            </a:r>
            <a:r>
              <a:rPr lang="es-ES" sz="2000" b="1" dirty="0">
                <a:solidFill>
                  <a:srgbClr val="E35316"/>
                </a:solidFill>
              </a:rPr>
              <a:t>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631216"/>
          </a:xfrm>
          <a:prstGeom prst="rect">
            <a:avLst/>
          </a:prstGeom>
          <a:noFill/>
        </p:spPr>
        <p:txBody>
          <a:bodyPr wrap="square" rtlCol="0">
            <a:spAutoFit/>
          </a:bodyPr>
          <a:lstStyle/>
          <a:p>
            <a:pPr>
              <a:spcBef>
                <a:spcPts val="600"/>
              </a:spcBef>
            </a:pPr>
            <a:r>
              <a:rPr lang="es-ES" sz="2000" b="1" dirty="0"/>
              <a:t>Pavel declară că Isus a adus pace în întregul univers, „atât în ​​lucrurile de pe pământ, cât și în cele din cer” (Coloseni 1:20).</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ro-RO" sz="2000" b="1" dirty="0"/>
              <a:t>Isus Hristos este</a:t>
            </a:r>
            <a:r>
              <a:rPr lang="es-ES" sz="2000" b="1" dirty="0"/>
              <a: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3781425" cy="2246769"/>
          </a:xfrm>
          <a:prstGeom prst="rect">
            <a:avLst/>
          </a:prstGeom>
          <a:noFill/>
        </p:spPr>
        <p:txBody>
          <a:bodyPr wrap="square">
            <a:spAutoFit/>
          </a:bodyPr>
          <a:lstStyle/>
          <a:p>
            <a:pPr>
              <a:spcBef>
                <a:spcPts val="600"/>
              </a:spcBef>
            </a:pPr>
            <a:r>
              <a:rPr lang="es-ES" sz="2000" b="1" dirty="0"/>
              <a:t>Înainte de a ajunge la această afirmație, apostolul ne spune cine este cu adevărat Isus. Nu un mare învățător, nici un filosof, nici un profet, nici un predicator, nici un mesager de vești bune.</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07886"/>
          </a:xfrm>
          <a:prstGeom prst="rect">
            <a:avLst/>
          </a:prstGeom>
          <a:noFill/>
        </p:spPr>
        <p:txBody>
          <a:bodyPr wrap="square">
            <a:spAutoFit/>
          </a:bodyPr>
          <a:lstStyle/>
          <a:p>
            <a:pPr algn="ctr"/>
            <a:r>
              <a:rPr lang="ro-RO"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CHIPUL LUI DUMNEZEU</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859406" y="675499"/>
            <a:ext cx="6473188"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fr-FR" b="1" dirty="0">
                <a:solidFill>
                  <a:schemeClr val="accent1">
                    <a:lumMod val="75000"/>
                  </a:schemeClr>
                </a:solidFill>
                <a:latin typeface="Comic Sans MS" panose="030F0702030302020204" pitchFamily="66" charset="0"/>
              </a:rPr>
              <a:t>El este </a:t>
            </a:r>
            <a:r>
              <a:rPr lang="fr-FR" b="1" dirty="0" err="1">
                <a:solidFill>
                  <a:schemeClr val="accent1">
                    <a:lumMod val="75000"/>
                  </a:schemeClr>
                </a:solidFill>
                <a:latin typeface="Comic Sans MS" panose="030F0702030302020204" pitchFamily="66" charset="0"/>
              </a:rPr>
              <a:t>chipul</a:t>
            </a:r>
            <a:r>
              <a:rPr lang="fr-FR" b="1" dirty="0">
                <a:solidFill>
                  <a:schemeClr val="accent1">
                    <a:lumMod val="75000"/>
                  </a:schemeClr>
                </a:solidFill>
                <a:latin typeface="Comic Sans MS" panose="030F0702030302020204" pitchFamily="66" charset="0"/>
              </a:rPr>
              <a:t> </a:t>
            </a:r>
            <a:r>
              <a:rPr lang="fr-FR" b="1" dirty="0" err="1">
                <a:solidFill>
                  <a:schemeClr val="accent1">
                    <a:lumMod val="75000"/>
                  </a:schemeClr>
                </a:solidFill>
                <a:latin typeface="Comic Sans MS" panose="030F0702030302020204" pitchFamily="66" charset="0"/>
              </a:rPr>
              <a:t>Dumnezeului</a:t>
            </a:r>
            <a:r>
              <a:rPr lang="fr-FR" b="1" dirty="0">
                <a:solidFill>
                  <a:schemeClr val="accent1">
                    <a:lumMod val="75000"/>
                  </a:schemeClr>
                </a:solidFill>
                <a:latin typeface="Comic Sans MS" panose="030F0702030302020204" pitchFamily="66" charset="0"/>
              </a:rPr>
              <a:t> celui </a:t>
            </a:r>
            <a:r>
              <a:rPr lang="fr-FR" b="1" dirty="0" err="1">
                <a:solidFill>
                  <a:schemeClr val="accent1">
                    <a:lumMod val="75000"/>
                  </a:schemeClr>
                </a:solidFill>
                <a:latin typeface="Comic Sans MS" panose="030F0702030302020204" pitchFamily="66" charset="0"/>
              </a:rPr>
              <a:t>nevăzut</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(Colosen</a:t>
            </a:r>
            <a:r>
              <a:rPr lang="ro-RO" sz="1400" b="1" dirty="0">
                <a:solidFill>
                  <a:schemeClr val="accent1">
                    <a:lumMod val="75000"/>
                  </a:schemeClr>
                </a:solidFill>
                <a:latin typeface="Comic Sans MS" panose="030F0702030302020204" pitchFamily="66" charset="0"/>
              </a:rPr>
              <a:t>i</a:t>
            </a:r>
            <a:r>
              <a:rPr lang="es-ES" sz="1400" b="1" dirty="0">
                <a:solidFill>
                  <a:schemeClr val="accent1">
                    <a:lumMod val="75000"/>
                  </a:schemeClr>
                </a:solidFill>
                <a:latin typeface="Comic Sans MS" panose="030F0702030302020204" pitchFamily="66" charset="0"/>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122476" y="1108952"/>
            <a:ext cx="6089516" cy="1323439"/>
          </a:xfrm>
          <a:prstGeom prst="rect">
            <a:avLst/>
          </a:prstGeom>
          <a:noFill/>
        </p:spPr>
        <p:txBody>
          <a:bodyPr wrap="square" rtlCol="0">
            <a:spAutoFit/>
          </a:bodyPr>
          <a:lstStyle/>
          <a:p>
            <a:pPr>
              <a:spcBef>
                <a:spcPts val="600"/>
              </a:spcBef>
            </a:pPr>
            <a:r>
              <a:rPr lang="es-ES" sz="2000" b="1" dirty="0"/>
              <a:t>O imagine poate fi o copie a realității (o fotografie, o hologramă, o statuie) sau chiar ceva fictiv (un desen). Dar conceptul biblic de </a:t>
            </a:r>
            <a:r>
              <a:rPr lang="ro-RO" sz="2000" b="1" dirty="0"/>
              <a:t>„chip”/</a:t>
            </a:r>
            <a:r>
              <a:rPr lang="es-ES" sz="2000" b="1" dirty="0"/>
              <a:t>imagine merge dincolo de asta.</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36621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44307"/>
            <a:ext cx="11833016" cy="1015663"/>
          </a:xfrm>
          <a:prstGeom prst="rect">
            <a:avLst/>
          </a:prstGeom>
          <a:noFill/>
        </p:spPr>
        <p:txBody>
          <a:bodyPr wrap="square">
            <a:spAutoFit/>
          </a:bodyPr>
          <a:lstStyle/>
          <a:p>
            <a:pPr>
              <a:spcBef>
                <a:spcPts val="600"/>
              </a:spcBef>
            </a:pPr>
            <a:r>
              <a:rPr lang="es-ES" sz="2000" b="1" dirty="0"/>
              <a:t>Dumnezeu i-a creat pe Adam și Eva după chipul Său (Geneza 1:27), iar Adam a avut un fiu după chipul Său (Geneza 5:3). Acestea nu sunt copii ale realității, imitații sau născociri ale imaginației noastre. Sunt asemănări fizice, psihologice și sociale…</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312526"/>
            <a:ext cx="4727644" cy="1323439"/>
          </a:xfrm>
          <a:prstGeom prst="rect">
            <a:avLst/>
          </a:prstGeom>
          <a:noFill/>
        </p:spPr>
        <p:txBody>
          <a:bodyPr wrap="square">
            <a:spAutoFit/>
          </a:bodyPr>
          <a:lstStyle/>
          <a:p>
            <a:pPr>
              <a:spcBef>
                <a:spcPts val="600"/>
              </a:spcBef>
            </a:pPr>
            <a:r>
              <a:rPr lang="es-ES" sz="2000" b="1" dirty="0"/>
              <a:t>Pavel spune că legea ceremonială era o umbră, „nu chipul lucrurilor în sine” (Evrei 10:1), ceea ce sugerează că „chipul = realitate”.</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588520"/>
            <a:ext cx="4727644" cy="2246769"/>
          </a:xfrm>
          <a:prstGeom prst="rect">
            <a:avLst/>
          </a:prstGeom>
          <a:noFill/>
        </p:spPr>
        <p:txBody>
          <a:bodyPr wrap="square">
            <a:spAutoFit/>
          </a:bodyPr>
          <a:lstStyle/>
          <a:p>
            <a:pPr>
              <a:spcBef>
                <a:spcPts val="600"/>
              </a:spcBef>
            </a:pPr>
            <a:r>
              <a:rPr lang="es-ES" sz="2000" b="1" dirty="0"/>
              <a:t>Întrebarea este: A fost Isus asemenea lui Dumnezeu sau egal cu Dumnezeu? Pe lângă faptul că și-a atribuit în mod repetat numele divin „Eu sunt”, Isus a spus explicit: „Eu și Tatăl suntem una” (Ioan 10:30); „Cine M-a văzut pe Mine a văzut pe Tatăl” (Ioan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4800" b="1" spc="600" dirty="0">
                <a:ln/>
                <a:solidFill>
                  <a:srgbClr val="C87353"/>
                </a:solidFill>
              </a:rPr>
              <a:t>ÎNTÂIUL NĂSCUT</a:t>
            </a:r>
            <a:endParaRPr lang="es-ES" sz="4800" b="1" spc="600" dirty="0">
              <a:ln/>
              <a:solidFill>
                <a:srgbClr val="C87353"/>
              </a:solidFill>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s-ES" b="1" dirty="0">
                <a:solidFill>
                  <a:schemeClr val="accent2">
                    <a:lumMod val="50000"/>
                  </a:schemeClr>
                </a:solidFill>
                <a:latin typeface="Comic Sans MS" panose="030F0702030302020204" pitchFamily="66" charset="0"/>
              </a:rPr>
              <a:t>“El este mai înainte de toate lucrurile, și toate se țin prin El.” </a:t>
            </a:r>
            <a:r>
              <a:rPr lang="es-ES" sz="1400" b="1" dirty="0">
                <a:solidFill>
                  <a:schemeClr val="accent2">
                    <a:lumMod val="50000"/>
                  </a:schemeClr>
                </a:solidFill>
                <a:latin typeface="Comic Sans MS" panose="030F0702030302020204" pitchFamily="66" charset="0"/>
              </a:rPr>
              <a:t>(Colosen</a:t>
            </a:r>
            <a:r>
              <a:rPr lang="ro-RO" sz="1400" b="1" dirty="0">
                <a:solidFill>
                  <a:schemeClr val="accent2">
                    <a:lumMod val="50000"/>
                  </a:schemeClr>
                </a:solidFill>
                <a:latin typeface="Comic Sans MS" panose="030F0702030302020204" pitchFamily="66" charset="0"/>
              </a:rPr>
              <a:t>i</a:t>
            </a:r>
            <a:r>
              <a:rPr lang="es-ES" sz="1400" b="1" dirty="0">
                <a:solidFill>
                  <a:schemeClr val="accent2">
                    <a:lumMod val="50000"/>
                  </a:schemeClr>
                </a:solidFill>
                <a:latin typeface="Comic Sans MS" panose="030F0702030302020204" pitchFamily="66"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631216"/>
          </a:xfrm>
          <a:prstGeom prst="rect">
            <a:avLst/>
          </a:prstGeom>
          <a:noFill/>
        </p:spPr>
        <p:txBody>
          <a:bodyPr wrap="square" rtlCol="0">
            <a:spAutoFit/>
          </a:bodyPr>
          <a:lstStyle/>
          <a:p>
            <a:pPr>
              <a:spcBef>
                <a:spcPts val="600"/>
              </a:spcBef>
            </a:pPr>
            <a:r>
              <a:rPr lang="es-ES" sz="2000" b="1" dirty="0"/>
              <a:t>„Întîi născut” </a:t>
            </a:r>
            <a:r>
              <a:rPr lang="ro-RO" sz="2000" b="1" dirty="0"/>
              <a:t>face referire la primul </a:t>
            </a:r>
            <a:r>
              <a:rPr lang="es-ES" sz="2000" b="1" dirty="0"/>
              <a:t>născut. Prin urmare, unii învață că Isus a fost prima ființă creată de Dumnezeu (Coloseni 1:15). Dar, la fel ca în cazul termenului „chip”, cuvântul „întâi născut” are un sens biblic mai larg.</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5947693" cy="1631216"/>
          </a:xfrm>
          <a:prstGeom prst="rect">
            <a:avLst/>
          </a:prstGeom>
          <a:noFill/>
        </p:spPr>
        <p:txBody>
          <a:bodyPr wrap="square">
            <a:spAutoFit/>
          </a:bodyPr>
          <a:lstStyle/>
          <a:p>
            <a:pPr>
              <a:spcBef>
                <a:spcPts val="600"/>
              </a:spcBef>
            </a:pPr>
            <a:r>
              <a:rPr lang="es-ES" sz="2000" b="1" dirty="0"/>
              <a:t>Pavel face referire la această preeminență în Coloseni. Pentru a evita orice îndoială cu privire la natura sa, el îi atribuie două calități divine: crearea a tot ce există (Coloseni 1:16; Isaia 45:18); și </a:t>
            </a:r>
            <a:r>
              <a:rPr lang="ro-RO" sz="2000" b="1" dirty="0"/>
              <a:t>sustenabilitatea </a:t>
            </a:r>
            <a:r>
              <a:rPr lang="es-ES" sz="2000" b="1" dirty="0"/>
              <a:t>sa (Coloseni 1:17; Ps.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058325" cy="2246769"/>
          </a:xfrm>
          <a:prstGeom prst="rect">
            <a:avLst/>
          </a:prstGeom>
          <a:noFill/>
        </p:spPr>
        <p:txBody>
          <a:bodyPr wrap="square">
            <a:spAutoFit/>
          </a:bodyPr>
          <a:lstStyle/>
          <a:p>
            <a:pPr>
              <a:spcBef>
                <a:spcPts val="600"/>
              </a:spcBef>
            </a:pPr>
            <a:r>
              <a:rPr lang="es-ES" sz="2000" b="1" dirty="0"/>
              <a:t>Isaac a fost întâiul născut în locul lui Ismael; Iacov a fost întâiul născut în locul lui Esau; Iosif a fost întâiul născut în locul lui Ruben; David a fost întâiul născut în locul lui Eliab (Psalmul 89:27). Toți au fost întâi născuți pentru că dețineau o poziție preeminentă asupra fraților lor, nu pentru că s-au născut primii.</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ro-RO" sz="4400" b="1" spc="300" dirty="0">
                <a:ln w="0"/>
                <a:solidFill>
                  <a:schemeClr val="bg2"/>
                </a:solidFill>
                <a:effectLst>
                  <a:innerShdw blurRad="63500" dist="50800" dir="13500000">
                    <a:srgbClr val="000000">
                      <a:alpha val="50000"/>
                    </a:srgbClr>
                  </a:innerShdw>
                </a:effectLst>
              </a:rPr>
              <a:t>CAPUL BISERICII</a:t>
            </a:r>
            <a:endParaRPr lang="es-ES" sz="4400" b="1" spc="30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“El este Capul trupului, al Bisericii.”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(Colosen</a:t>
            </a:r>
            <a:r>
              <a:rPr lang="ro-RO"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spcBef>
                <a:spcPts val="600"/>
              </a:spcBef>
            </a:pPr>
            <a:r>
              <a:rPr lang="es-ES" sz="2000" b="1" dirty="0"/>
              <a:t>În unele limbi (cum ar fi </a:t>
            </a:r>
            <a:r>
              <a:rPr lang="ro-RO" sz="2000" b="1" dirty="0"/>
              <a:t>româna</a:t>
            </a:r>
            <a:r>
              <a:rPr lang="es-ES" sz="2000" b="1" dirty="0"/>
              <a:t> sau engleza), cuvântul „cap” este tradus și ca „șef” sau „principal”, deoarece acesta este sensul metaforic al cuvântului „cap”. Acesta este și cazul în ebraică. De exemplu, „vor numi un singur conducător” (Osea 1:11) este traducerea cuvântului ebraic „vor numi un singur cap”.</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3523738484"/>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631216"/>
          </a:xfrm>
          <a:prstGeom prst="rect">
            <a:avLst/>
          </a:prstGeom>
          <a:noFill/>
        </p:spPr>
        <p:txBody>
          <a:bodyPr wrap="square">
            <a:spAutoFit/>
          </a:bodyPr>
          <a:lstStyle/>
          <a:p>
            <a:pPr>
              <a:spcBef>
                <a:spcPts val="600"/>
              </a:spcBef>
            </a:pPr>
            <a:r>
              <a:rPr lang="es-ES" sz="2000" b="1" dirty="0"/>
              <a:t>Însă Pavel adaugă și un sens metaforic cuvântului trup. Dacă Hristos este capul, noi – biserica – suntem trupul. Din această idee rezultă că:</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p:spPr>
        <p:txBody>
          <a:bodyPr wrap="square">
            <a:spAutoFit/>
          </a:bodyPr>
          <a:lstStyle/>
          <a:p>
            <a:pPr>
              <a:spcBef>
                <a:spcPts val="600"/>
              </a:spcBef>
            </a:pPr>
            <a:r>
              <a:rPr lang="es-ES" sz="2000" b="1" dirty="0"/>
              <a:t>Acesta este și sensul în care Pavel folosește acest cuvânt când îl aplică la Hristos (Coloseni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ro-RO" sz="4800" b="1" kern="2000" spc="700" dirty="0">
                <a:ln w="13462">
                  <a:noFill/>
                  <a:prstDash val="solid"/>
                </a:ln>
                <a:solidFill>
                  <a:schemeClr val="accent4">
                    <a:lumMod val="75000"/>
                  </a:schemeClr>
                </a:solidFill>
                <a:effectLst>
                  <a:outerShdw dist="38100" dir="2700000" algn="bl" rotWithShape="0">
                    <a:srgbClr val="663300"/>
                  </a:outerShdw>
                </a:effectLst>
              </a:rPr>
              <a:t>ÎNCEPUTUL</a:t>
            </a:r>
            <a:endParaRPr lang="es-ES" sz="4800" b="1" kern="2000" spc="70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A4500"/>
                </a:solidFill>
                <a:latin typeface="Comic Sans MS" panose="030F0702030302020204" pitchFamily="66" charset="0"/>
              </a:rPr>
              <a:t>“El este Începutul, Cel întâi născut dintre cei morți, pentru ca în toate lucrurile să aibă întâietatea.” </a:t>
            </a:r>
            <a:r>
              <a:rPr lang="es-ES" sz="1400" b="1" dirty="0">
                <a:solidFill>
                  <a:srgbClr val="8A4500"/>
                </a:solidFill>
                <a:latin typeface="Comic Sans MS" panose="030F0702030302020204" pitchFamily="66" charset="0"/>
              </a:rPr>
              <a:t>(Colosen</a:t>
            </a:r>
            <a:r>
              <a:rPr lang="ro-RO" sz="1400" b="1" dirty="0">
                <a:solidFill>
                  <a:srgbClr val="8A4500"/>
                </a:solidFill>
                <a:latin typeface="Comic Sans MS" panose="030F0702030302020204" pitchFamily="66" charset="0"/>
              </a:rPr>
              <a:t>i</a:t>
            </a:r>
            <a:r>
              <a:rPr lang="es-ES" sz="1400" b="1" dirty="0">
                <a:solidFill>
                  <a:srgbClr val="8A4500"/>
                </a:solidFill>
                <a:latin typeface="Comic Sans MS" panose="030F0702030302020204" pitchFamily="66" charset="0"/>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es-ES" sz="2000" b="1" dirty="0"/>
              <a:t>Cuvântul tradus prin „</a:t>
            </a:r>
            <a:r>
              <a:rPr lang="ro-RO" sz="2000" b="1" dirty="0"/>
              <a:t>început</a:t>
            </a:r>
            <a:r>
              <a:rPr lang="es-ES" sz="2000" b="1" dirty="0"/>
              <a:t>” este arjē (</a:t>
            </a:r>
            <a:r>
              <a:rPr lang="el-GR" sz="2000" b="1" dirty="0"/>
              <a:t>ἀρχή), </a:t>
            </a:r>
            <a:r>
              <a:rPr lang="es-ES" sz="2000" b="1" dirty="0"/>
              <a:t>un cuvânt grecesc care înseamnă început, origine, primă cauză, dar înseamnă și conducător, putere, autoritate sau principat, în funcție în mare măsură de context.</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es-ES" sz="2000" b="1" dirty="0"/>
              <a:t>Pavel introduce aici titlul de „întâiul născut din morți” (deși Isus nu a fost primul care a înviat, ci Moise). Victoria sa asupra morții implică și victoria sa asupra păcatului și puterea sa de a ne recrea după chipul și asemănarea </a:t>
            </a:r>
            <a:r>
              <a:rPr lang="ro-RO" sz="2000" b="1" dirty="0"/>
              <a:t>S</a:t>
            </a:r>
            <a:r>
              <a:rPr lang="es-ES" sz="2000" b="1" dirty="0"/>
              <a:t>a.</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es-ES" sz="2000" b="1" dirty="0"/>
              <a:t>Putem spune că acest cuvânt, aplicat la Hristos, poate avea toate aceste înțelesuri (Coloseni 1:18). Isus este originea a tot [chipul lui Dumnezeu], motivul pentru care totul a fost creat [întâiul născut al creației], conducătorul suprem [capul]. Toate acestea Îi conferă preeminență.</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ro-RO"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ÎMPĂCIUITORUL</a:t>
            </a:r>
            <a:endPar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s-E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“și să împace totul cu Sine prin El, atât ce este pe pământ, cât și ce este în ceruri, făcând pace prin sângele crucii Lui.” </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(Colosen</a:t>
            </a:r>
            <a:r>
              <a:rPr lang="ro-RO"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593822" y="1498979"/>
            <a:ext cx="8477997" cy="1631216"/>
          </a:xfrm>
          <a:prstGeom prst="rect">
            <a:avLst/>
          </a:prstGeom>
          <a:noFill/>
        </p:spPr>
        <p:txBody>
          <a:bodyPr wrap="square">
            <a:spAutoFit/>
          </a:bodyPr>
          <a:lstStyle/>
          <a:p>
            <a:pPr>
              <a:spcBef>
                <a:spcPts val="600"/>
              </a:spcBef>
            </a:pPr>
            <a:r>
              <a:rPr lang="es-ES" sz="2000" b="1" dirty="0"/>
              <a:t>Ceea ce a făcut Isus a dus la plasarea sa pe primul loc în toate. Potrivit lui Pavel, Hristos este vrednic de toate aceste titluri „Căci Dumnezeu a vrut ca toată plinătatea să locuiască în El” (Coloseni 1:19). Cu alte cuvinte, Isus a fost pe deplin Dumnezeu și pe deplin om. „Am privit slava Lui […] plin de har și de adevăr” (Ioan 1:14).</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18693" y="3936063"/>
            <a:ext cx="4121161" cy="1323439"/>
          </a:xfrm>
          <a:prstGeom prst="rect">
            <a:avLst/>
          </a:prstGeom>
          <a:noFill/>
        </p:spPr>
        <p:txBody>
          <a:bodyPr wrap="square">
            <a:spAutoFit/>
          </a:bodyPr>
          <a:lstStyle/>
          <a:p>
            <a:pPr>
              <a:spcBef>
                <a:spcPts val="600"/>
              </a:spcBef>
            </a:pPr>
            <a:r>
              <a:rPr lang="es-ES" sz="2000" b="1" dirty="0"/>
              <a:t>Putem înțelege că El a împăcat cu Dumnezeu „lucrurile de pe pământ”. Dar cum i-a împăcat cu Sine pe cei </a:t>
            </a:r>
            <a:r>
              <a:rPr lang="ro-RO" sz="2000" b="1" dirty="0"/>
              <a:t>din</a:t>
            </a:r>
            <a:r>
              <a:rPr lang="es-ES" sz="2000" b="1" dirty="0"/>
              <a:t> cer?</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130195"/>
            <a:ext cx="8451654" cy="707886"/>
          </a:xfrm>
          <a:prstGeom prst="rect">
            <a:avLst/>
          </a:prstGeom>
          <a:noFill/>
        </p:spPr>
        <p:txBody>
          <a:bodyPr wrap="square">
            <a:spAutoFit/>
          </a:bodyPr>
          <a:lstStyle/>
          <a:p>
            <a:pPr>
              <a:spcBef>
                <a:spcPts val="600"/>
              </a:spcBef>
            </a:pPr>
            <a:r>
              <a:rPr lang="es-ES" sz="2000" b="1" dirty="0"/>
              <a:t>Prin moartea pe cruce și învierea Sa, Isus a împlinit cerințele necesare pentru împăcarea omenirii cu Dumnezeu (Coloseni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18693" y="5296747"/>
            <a:ext cx="4428049" cy="1323439"/>
          </a:xfrm>
          <a:prstGeom prst="rect">
            <a:avLst/>
          </a:prstGeom>
          <a:noFill/>
        </p:spPr>
        <p:txBody>
          <a:bodyPr wrap="square">
            <a:spAutoFit/>
          </a:bodyPr>
          <a:lstStyle/>
          <a:p>
            <a:pPr>
              <a:spcBef>
                <a:spcPts val="600"/>
              </a:spcBef>
            </a:pPr>
            <a:r>
              <a:rPr lang="es-ES" sz="2000" b="1" dirty="0"/>
              <a:t>Întregul univers a putut vedea clar natura răului. Astfel, caracterul lui Dumnezeu este justificat atât în ​​Cer, cât și pe Pământ.</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spcBef>
                <a:spcPts val="600"/>
              </a:spcBef>
            </a:pPr>
            <a:r>
              <a:rPr lang="es-ES" sz="2600" b="1" dirty="0">
                <a:solidFill>
                  <a:srgbClr val="321547"/>
                </a:solidFill>
                <a:latin typeface="Constantia" panose="02030602050306030303" pitchFamily="18" charset="0"/>
              </a:rPr>
              <a:t>“Isus era măreția cerului, iubitul comandant al îngerilor, care se desfăta în a-I face voia. El era una cu Dumnezeu „în sânul Tatălui” (Ioan 1:18) și totuși nu a considerat că este de dorit să fie egal cu Dumnezeu în timp ce omenirea era pierdută în păcat și rușine. S-a coborât de pe tronul Său, a lăsat deoparte coroana și sceptrul regal și și-a îmbrăcat divinitatea în umanitate. S-a smerit până la moartea pe cruce, pentru ca omenirea să poată fi înălțată la un loc cu Hristos pe tronul Său. [...] În dragoste, El vine să-L descopere pe Tatăl, să împace omenirea cu Dumnezeu.”</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313984" y="5138839"/>
            <a:ext cx="4214616" cy="338554"/>
          </a:xfrm>
          <a:prstGeom prst="rect">
            <a:avLst/>
          </a:prstGeom>
          <a:noFill/>
        </p:spPr>
        <p:txBody>
          <a:bodyPr wrap="none" rtlCol="0">
            <a:spAutoFit/>
          </a:bodyPr>
          <a:lstStyle/>
          <a:p>
            <a:pPr algn="r"/>
            <a:r>
              <a:rPr lang="es-ES" sz="1600" b="1" dirty="0">
                <a:solidFill>
                  <a:srgbClr val="321547"/>
                </a:solidFill>
              </a:rPr>
              <a:t>E. G. W. (Mensajes selectos, </a:t>
            </a:r>
            <a:r>
              <a:rPr lang="ro-RO" sz="1600" b="1" dirty="0">
                <a:solidFill>
                  <a:srgbClr val="321547"/>
                </a:solidFill>
              </a:rPr>
              <a:t>vol.</a:t>
            </a:r>
            <a:r>
              <a:rPr lang="es-ES" sz="1600" b="1" dirty="0">
                <a:solidFill>
                  <a:srgbClr val="321547"/>
                </a:solidFill>
              </a:rPr>
              <a:t>1, p</a:t>
            </a:r>
            <a:r>
              <a:rPr lang="ro-RO" sz="1600" b="1" dirty="0">
                <a:solidFill>
                  <a:srgbClr val="321547"/>
                </a:solidFill>
              </a:rPr>
              <a:t>a</a:t>
            </a:r>
            <a:r>
              <a:rPr lang="es-ES" sz="1600" b="1" dirty="0">
                <a:solidFill>
                  <a:srgbClr val="321547"/>
                </a:solidFill>
              </a:rPr>
              <a:t>g. 377)</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702</TotalTime>
  <Words>1261</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51</cp:revision>
  <dcterms:created xsi:type="dcterms:W3CDTF">2026-01-17T09:06:28Z</dcterms:created>
  <dcterms:modified xsi:type="dcterms:W3CDTF">2026-02-19T09:46:58Z</dcterms:modified>
</cp:coreProperties>
</file>