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3" r:id="rId4"/>
    <p:sldId id="257" r:id="rId5"/>
    <p:sldId id="258" r:id="rId6"/>
    <p:sldId id="325" r:id="rId7"/>
    <p:sldId id="259" r:id="rId8"/>
    <p:sldId id="260"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44"/>
    <a:srgbClr val="FFFF66"/>
    <a:srgbClr val="9DCC9E"/>
    <a:srgbClr val="E8C543"/>
    <a:srgbClr val="FFCA6A"/>
    <a:srgbClr val="FF00FF"/>
    <a:srgbClr val="FF99FF"/>
    <a:srgbClr val="BE1D1A"/>
    <a:srgbClr val="182C82"/>
    <a:srgbClr val="1C3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92736" autoAdjust="0"/>
  </p:normalViewPr>
  <p:slideViewPr>
    <p:cSldViewPr snapToGrid="0">
      <p:cViewPr varScale="1">
        <p:scale>
          <a:sx n="24" d="100"/>
          <a:sy n="24" d="100"/>
        </p:scale>
        <p:origin x="66"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r>
            <a:rPr lang="ro-RO" sz="2000" b="1" dirty="0"/>
            <a:t>Ca să se îmbărbăteze</a:t>
          </a:r>
          <a:endParaRPr lang="es-ES" sz="2000" dirty="0"/>
        </a:p>
      </dgm:t>
    </dgm:pt>
    <dgm:pt modelId="{62228C23-7F1C-4984-8E05-788BCBBAB1B7}" type="parTrans" cxnId="{A0B705FC-E4B1-43CB-B671-6C8036EEF1C0}">
      <dgm:prSet/>
      <dgm:spPr/>
      <dgm:t>
        <a:bodyPr/>
        <a:lstStyle/>
        <a:p>
          <a:endParaRPr lang="es-ES" sz="2000"/>
        </a:p>
      </dgm:t>
    </dgm:pt>
    <dgm:pt modelId="{3EDB10DF-3FEE-4123-98BD-347EA0B5994B}" type="sibTrans" cxnId="{A0B705FC-E4B1-43CB-B671-6C8036EEF1C0}">
      <dgm:prSet/>
      <dgm:spPr/>
      <dgm:t>
        <a:bodyPr/>
        <a:lstStyle/>
        <a:p>
          <a:endParaRPr lang="es-ES" sz="2000"/>
        </a:p>
      </dgm:t>
    </dgm:pt>
    <dgm:pt modelId="{57550FA6-1EE6-47C7-9E78-97485E71593D}">
      <dgm:prSet custT="1"/>
      <dgm:spPr>
        <a:effectLst>
          <a:outerShdw blurRad="50800" dist="38100" dir="8100000" algn="tr" rotWithShape="0">
            <a:prstClr val="black">
              <a:alpha val="40000"/>
            </a:prstClr>
          </a:outerShdw>
        </a:effectLst>
      </dgm:spPr>
      <dgm:t>
        <a:bodyPr/>
        <a:lstStyle/>
        <a:p>
          <a:r>
            <a:rPr lang="ro-RO" sz="2000" b="1" dirty="0"/>
            <a:t>Să rămână uniți în dragoste</a:t>
          </a:r>
          <a:endParaRPr lang="es-ES" sz="2000" dirty="0"/>
        </a:p>
      </dgm:t>
    </dgm:pt>
    <dgm:pt modelId="{8C7FC0CD-B9DF-4F81-820C-88F900E6E64A}" type="parTrans" cxnId="{632EB64E-4578-42A0-87C8-5BF98C6804B4}">
      <dgm:prSet/>
      <dgm:spPr/>
      <dgm:t>
        <a:bodyPr/>
        <a:lstStyle/>
        <a:p>
          <a:endParaRPr lang="es-ES" sz="2000"/>
        </a:p>
      </dgm:t>
    </dgm:pt>
    <dgm:pt modelId="{699C7308-3EDA-4AE9-9ED9-2B0249BA77E8}" type="sibTrans" cxnId="{632EB64E-4578-42A0-87C8-5BF98C6804B4}">
      <dgm:prSet/>
      <dgm:spPr/>
      <dgm:t>
        <a:bodyPr/>
        <a:lstStyle/>
        <a:p>
          <a:endParaRPr lang="es-ES" sz="2000"/>
        </a:p>
      </dgm:t>
    </dgm:pt>
    <dgm:pt modelId="{3D9C8103-CC21-4390-B4AF-A7BDAA307B6B}">
      <dgm:prSet custT="1"/>
      <dgm:spPr>
        <a:effectLst>
          <a:outerShdw blurRad="50800" dist="38100" dir="8100000" algn="tr" rotWithShape="0">
            <a:prstClr val="black">
              <a:alpha val="40000"/>
            </a:prstClr>
          </a:outerShdw>
        </a:effectLst>
      </dgm:spPr>
      <dgm:t>
        <a:bodyPr/>
        <a:lstStyle/>
        <a:p>
          <a:r>
            <a:rPr lang="ro-RO" sz="2000" b="1" dirty="0"/>
            <a:t>Și să aibă toate bogățiile care vin din convingere și înțelegere</a:t>
          </a:r>
          <a:endParaRPr lang="es-ES" sz="2000" dirty="0"/>
        </a:p>
      </dgm:t>
    </dgm:pt>
    <dgm:pt modelId="{D562DCFF-2036-4869-8C8F-68594B5F5CF2}" type="parTrans" cxnId="{95218E0E-633E-44D5-AE82-EA821FB1D92D}">
      <dgm:prSet/>
      <dgm:spPr/>
      <dgm:t>
        <a:bodyPr/>
        <a:lstStyle/>
        <a:p>
          <a:endParaRPr lang="es-ES" sz="2000"/>
        </a:p>
      </dgm:t>
    </dgm:pt>
    <dgm:pt modelId="{9B0BC555-E09F-4A4B-9E4B-32D85A29033D}" type="sibTrans" cxnId="{95218E0E-633E-44D5-AE82-EA821FB1D92D}">
      <dgm:prSet/>
      <dgm:spPr/>
      <dgm:t>
        <a:bodyPr/>
        <a:lstStyle/>
        <a:p>
          <a:endParaRPr lang="es-ES" sz="2000"/>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ro-RO"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Deci</a:t>
          </a:r>
          <a:r>
            <a:rPr lang="pt-B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există două tipuri de doctrine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r>
            <a:rPr lang="ro-RO" sz="2000" b="1" dirty="0">
              <a:effectLst>
                <a:outerShdw blurRad="38100" dist="38100" dir="2700000" algn="tl">
                  <a:srgbClr val="000000">
                    <a:alpha val="43137"/>
                  </a:srgbClr>
                </a:outerShdw>
              </a:effectLst>
            </a:rPr>
            <a:t>Conform lui Hristos și învățăturilor sale consemnate în Biblie</a:t>
          </a:r>
          <a:endParaRPr lang="es-ES" sz="2000" b="1" dirty="0">
            <a:effectLst>
              <a:outerShdw blurRad="38100" dist="38100" dir="2700000" algn="tl">
                <a:srgbClr val="000000">
                  <a:alpha val="43137"/>
                </a:srgbClr>
              </a:outerShdw>
            </a:effectLst>
          </a:endParaRP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ro-RO"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Suntem întăriți în credință și suntem din belșug în mulțumire (</a:t>
          </a:r>
          <a:r>
            <a:rPr lang="ro-RO"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Coloseni</a:t>
          </a:r>
          <a:r>
            <a:rPr lang="ro-RO"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2:7)</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r>
            <a:rPr lang="ro-RO" sz="2000" b="1" dirty="0">
              <a:effectLst>
                <a:outerShdw blurRad="38100" dist="38100" dir="2700000" algn="tl">
                  <a:srgbClr val="000000">
                    <a:alpha val="43137"/>
                  </a:srgbClr>
                </a:outerShdw>
              </a:effectLst>
            </a:rPr>
            <a:t>Conform filozofiilor și subtilităților goale, conform tradițiilor oamenilor</a:t>
          </a:r>
          <a:endParaRPr lang="es-ES" sz="2000" b="1" dirty="0">
            <a:effectLst>
              <a:outerShdw blurRad="38100" dist="38100" dir="2700000" algn="tl">
                <a:srgbClr val="000000">
                  <a:alpha val="43137"/>
                </a:srgbClr>
              </a:outerShdw>
            </a:effectLst>
          </a:endParaRP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r>
            <a:rPr lang="ro-RO" sz="2000" b="1" dirty="0">
              <a:effectLst>
                <a:outerShdw blurRad="38100" dist="38100" dir="2700000" algn="tl">
                  <a:srgbClr val="000000">
                    <a:alpha val="43137"/>
                  </a:srgbClr>
                </a:outerShdw>
              </a:effectLst>
            </a:rPr>
            <a:t>Suntem înșelați, judecați și lipsiți de răsplata noastră.
(</a:t>
          </a:r>
          <a:r>
            <a:rPr lang="ro-RO" sz="2000" b="1" dirty="0" err="1">
              <a:effectLst>
                <a:outerShdw blurRad="38100" dist="38100" dir="2700000" algn="tl">
                  <a:srgbClr val="000000">
                    <a:alpha val="43137"/>
                  </a:srgbClr>
                </a:outerShdw>
              </a:effectLst>
            </a:rPr>
            <a:t>Coloseni</a:t>
          </a:r>
          <a:r>
            <a:rPr lang="ro-RO" sz="2000" b="1" dirty="0">
              <a:effectLst>
                <a:outerShdw blurRad="38100" dist="38100" dir="2700000" algn="tl">
                  <a:srgbClr val="000000">
                    <a:alpha val="43137"/>
                  </a:srgbClr>
                </a:outerShdw>
              </a:effectLst>
            </a:rPr>
            <a:t> 2:8, 16, 18)</a:t>
          </a:r>
          <a:endParaRPr lang="es-ES" sz="2000" b="1" dirty="0">
            <a:effectLst>
              <a:outerShdw blurRad="38100" dist="38100" dir="2700000" algn="tl">
                <a:srgbClr val="000000">
                  <a:alpha val="43137"/>
                </a:srgbClr>
              </a:outerShdw>
            </a:effectLst>
          </a:endParaRP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r>
            <a:rPr lang="ro-RO" sz="2000" b="1" dirty="0"/>
            <a:t>El ne-a dat viață, iertându-ne păcatele (</a:t>
          </a:r>
          <a:r>
            <a:rPr lang="ro-RO" sz="2000" b="1" dirty="0" err="1"/>
            <a:t>Coloseni</a:t>
          </a:r>
          <a:r>
            <a:rPr lang="ro-RO" sz="2000" b="1" dirty="0"/>
            <a:t> 2:13)</a:t>
          </a:r>
          <a:endParaRPr lang="es-ES" sz="2000" b="1" dirty="0"/>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r>
            <a:rPr lang="ro-RO" sz="2000" b="1" dirty="0">
              <a:solidFill>
                <a:schemeClr val="bg1"/>
              </a:solidFill>
            </a:rPr>
            <a:t>El a anulat codul scris, cu poruncile lui, care stătea împotriva noastră (</a:t>
          </a:r>
          <a:r>
            <a:rPr lang="ro-RO" sz="2000" b="1" dirty="0" err="1">
              <a:solidFill>
                <a:schemeClr val="bg1"/>
              </a:solidFill>
            </a:rPr>
            <a:t>Coloseni</a:t>
          </a:r>
          <a:r>
            <a:rPr lang="ro-RO" sz="2000" b="1" dirty="0">
              <a:solidFill>
                <a:schemeClr val="bg1"/>
              </a:solidFill>
            </a:rPr>
            <a:t> 2:14)</a:t>
          </a:r>
          <a:endParaRPr lang="es-ES" sz="2000" b="1" dirty="0">
            <a:solidFill>
              <a:schemeClr val="bg1"/>
            </a:solidFill>
          </a:endParaRP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r>
            <a:rPr lang="es-ES" sz="2000" b="1" dirty="0">
              <a:solidFill>
                <a:schemeClr val="bg1"/>
              </a:solidFill>
            </a:rPr>
            <a:t>Triunfó sobre los principados y las potestades del mal (Col. 2:15)</a:t>
          </a: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301"/>
          <a:ext cx="8857950" cy="42037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Ca să se îmbărbăteze</a:t>
          </a:r>
          <a:endParaRPr lang="es-ES" sz="2000" kern="1200" dirty="0"/>
        </a:p>
      </dsp:txBody>
      <dsp:txXfrm>
        <a:off x="20521" y="20822"/>
        <a:ext cx="8816908" cy="379335"/>
      </dsp:txXfrm>
    </dsp:sp>
    <dsp:sp modelId="{3AC74F1B-8D74-4ECE-829C-7EBFCF5A233D}">
      <dsp:nvSpPr>
        <dsp:cNvPr id="0" name=""/>
        <dsp:cNvSpPr/>
      </dsp:nvSpPr>
      <dsp:spPr>
        <a:xfrm>
          <a:off x="0" y="432997"/>
          <a:ext cx="8857950" cy="420377"/>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Să rămână uniți în dragoste</a:t>
          </a:r>
          <a:endParaRPr lang="es-ES" sz="2000" kern="1200" dirty="0"/>
        </a:p>
      </dsp:txBody>
      <dsp:txXfrm>
        <a:off x="20521" y="453518"/>
        <a:ext cx="8816908" cy="379335"/>
      </dsp:txXfrm>
    </dsp:sp>
    <dsp:sp modelId="{838D3007-E535-4DB8-A0B2-E36AB03A4B57}">
      <dsp:nvSpPr>
        <dsp:cNvPr id="0" name=""/>
        <dsp:cNvSpPr/>
      </dsp:nvSpPr>
      <dsp:spPr>
        <a:xfrm>
          <a:off x="0" y="865693"/>
          <a:ext cx="8857950" cy="42037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Și să aibă toate bogățiile care vin din convingere și înțelegere</a:t>
          </a:r>
          <a:endParaRPr lang="es-ES" sz="2000" kern="1200" dirty="0"/>
        </a:p>
      </dsp:txBody>
      <dsp:txXfrm>
        <a:off x="20521" y="886214"/>
        <a:ext cx="8816908" cy="379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118980"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Deci</a:t>
          </a:r>
          <a:r>
            <a:rPr lang="pt-B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există două tipuri de doctrine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66714" y="238235"/>
        <a:ext cx="1772082" cy="1534286"/>
      </dsp:txXfrm>
    </dsp:sp>
    <dsp:sp modelId="{AB0CBB47-E424-47FF-8AD8-BA5C37AA2D98}">
      <dsp:nvSpPr>
        <dsp:cNvPr id="0" name=""/>
        <dsp:cNvSpPr/>
      </dsp:nvSpPr>
      <dsp:spPr>
        <a:xfrm rot="19457599">
          <a:off x="1900061"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713919"/>
        <a:ext cx="45997" cy="45997"/>
      </dsp:txXfrm>
    </dsp:sp>
    <dsp:sp modelId="{628B03C1-2108-40C1-A7E4-4B0B7D9A765A}">
      <dsp:nvSpPr>
        <dsp:cNvPr id="0" name=""/>
        <dsp:cNvSpPr/>
      </dsp:nvSpPr>
      <dsp:spPr>
        <a:xfrm>
          <a:off x="2733550"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Conform lui Hristos și învățăturilor sale consemnate în Biblie</a:t>
          </a:r>
          <a:endParaRPr lang="es-ES" sz="2000" b="1" kern="1200" dirty="0">
            <a:effectLst>
              <a:outerShdw blurRad="38100" dist="38100" dir="2700000" algn="tl">
                <a:srgbClr val="000000">
                  <a:alpha val="43137"/>
                </a:srgbClr>
              </a:outerShdw>
            </a:effectLst>
          </a:endParaRPr>
        </a:p>
      </dsp:txBody>
      <dsp:txXfrm>
        <a:off x="2760899" y="28919"/>
        <a:ext cx="3785526" cy="879077"/>
      </dsp:txXfrm>
    </dsp:sp>
    <dsp:sp modelId="{C199F4D7-3ABA-4133-A056-BAEF2F3D776A}">
      <dsp:nvSpPr>
        <dsp:cNvPr id="0" name=""/>
        <dsp:cNvSpPr/>
      </dsp:nvSpPr>
      <dsp:spPr>
        <a:xfrm>
          <a:off x="6573775"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449782"/>
        <a:ext cx="37351" cy="37351"/>
      </dsp:txXfrm>
    </dsp:sp>
    <dsp:sp modelId="{3C6B2C48-3092-4773-ACB2-D38B34F145FF}">
      <dsp:nvSpPr>
        <dsp:cNvPr id="0" name=""/>
        <dsp:cNvSpPr/>
      </dsp:nvSpPr>
      <dsp:spPr>
        <a:xfrm>
          <a:off x="7320795"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Suntem întăriți în credință și suntem din belșug în mulțumire (</a:t>
          </a:r>
          <a:r>
            <a:rPr lang="ro-RO"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Coloseni</a:t>
          </a:r>
          <a:r>
            <a:rPr lang="ro-RO"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2:7)</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7348144" y="28919"/>
        <a:ext cx="3935528" cy="879077"/>
      </dsp:txXfrm>
    </dsp:sp>
    <dsp:sp modelId="{80EEE3D0-C2C4-40CE-9E73-DCDA5330CD5E}">
      <dsp:nvSpPr>
        <dsp:cNvPr id="0" name=""/>
        <dsp:cNvSpPr/>
      </dsp:nvSpPr>
      <dsp:spPr>
        <a:xfrm rot="2142401">
          <a:off x="1900061"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1250839"/>
        <a:ext cx="45997" cy="45997"/>
      </dsp:txXfrm>
    </dsp:sp>
    <dsp:sp modelId="{DD8FD213-494A-48EE-8B01-6F55637C1A93}">
      <dsp:nvSpPr>
        <dsp:cNvPr id="0" name=""/>
        <dsp:cNvSpPr/>
      </dsp:nvSpPr>
      <dsp:spPr>
        <a:xfrm>
          <a:off x="2733550"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Conform filozofiilor și subtilităților goale, conform tradițiilor oamenilor</a:t>
          </a:r>
          <a:endParaRPr lang="es-ES" sz="2000" b="1" kern="1200" dirty="0">
            <a:effectLst>
              <a:outerShdw blurRad="38100" dist="38100" dir="2700000" algn="tl">
                <a:srgbClr val="000000">
                  <a:alpha val="43137"/>
                </a:srgbClr>
              </a:outerShdw>
            </a:effectLst>
          </a:endParaRPr>
        </a:p>
      </dsp:txBody>
      <dsp:txXfrm>
        <a:off x="2760899" y="1102760"/>
        <a:ext cx="3785526" cy="879077"/>
      </dsp:txXfrm>
    </dsp:sp>
    <dsp:sp modelId="{BA0379AC-B5CE-4DE2-9563-54FF42A75FD8}">
      <dsp:nvSpPr>
        <dsp:cNvPr id="0" name=""/>
        <dsp:cNvSpPr/>
      </dsp:nvSpPr>
      <dsp:spPr>
        <a:xfrm>
          <a:off x="6573775"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1523623"/>
        <a:ext cx="37351" cy="37351"/>
      </dsp:txXfrm>
    </dsp:sp>
    <dsp:sp modelId="{5EF5C1E4-06C3-494E-AC3C-15D7B9D016A6}">
      <dsp:nvSpPr>
        <dsp:cNvPr id="0" name=""/>
        <dsp:cNvSpPr/>
      </dsp:nvSpPr>
      <dsp:spPr>
        <a:xfrm>
          <a:off x="7320795"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Suntem înșelați, judecați și lipsiți de răsplata noastră.
(</a:t>
          </a:r>
          <a:r>
            <a:rPr lang="ro-RO" sz="2000" b="1" kern="1200" dirty="0" err="1">
              <a:effectLst>
                <a:outerShdw blurRad="38100" dist="38100" dir="2700000" algn="tl">
                  <a:srgbClr val="000000">
                    <a:alpha val="43137"/>
                  </a:srgbClr>
                </a:outerShdw>
              </a:effectLst>
            </a:rPr>
            <a:t>Coloseni</a:t>
          </a:r>
          <a:r>
            <a:rPr lang="ro-RO" sz="2000" b="1" kern="1200" dirty="0">
              <a:effectLst>
                <a:outerShdw blurRad="38100" dist="38100" dir="2700000" algn="tl">
                  <a:srgbClr val="000000">
                    <a:alpha val="43137"/>
                  </a:srgbClr>
                </a:outerShdw>
              </a:effectLst>
            </a:rPr>
            <a:t> 2:8, 16, 18)</a:t>
          </a:r>
          <a:endParaRPr lang="es-ES" sz="2000" b="1" kern="1200" dirty="0">
            <a:effectLst>
              <a:outerShdw blurRad="38100" dist="38100" dir="2700000" algn="tl">
                <a:srgbClr val="000000">
                  <a:alpha val="43137"/>
                </a:srgbClr>
              </a:outerShdw>
            </a:effectLst>
          </a:endParaRPr>
        </a:p>
      </dsp:txBody>
      <dsp:txXfrm>
        <a:off x="7348144"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16200000">
          <a:off x="549543" y="-548450"/>
          <a:ext cx="1743672" cy="2840573"/>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ro-RO" sz="2000" b="1" kern="1200" dirty="0"/>
            <a:t>El ne-a dat viață, iertându-ne păcatele (</a:t>
          </a:r>
          <a:r>
            <a:rPr lang="ro-RO" sz="2000" b="1" kern="1200" dirty="0" err="1"/>
            <a:t>Coloseni</a:t>
          </a:r>
          <a:r>
            <a:rPr lang="ro-RO" sz="2000" b="1" kern="1200" dirty="0"/>
            <a:t> 2:13)</a:t>
          </a:r>
          <a:endParaRPr lang="es-ES" sz="2000" b="1" kern="1200" dirty="0"/>
        </a:p>
      </dsp:txBody>
      <dsp:txXfrm rot="5400000">
        <a:off x="1093" y="348734"/>
        <a:ext cx="2840573" cy="1046204"/>
      </dsp:txXfrm>
    </dsp:sp>
    <dsp:sp modelId="{B885D748-65CB-4770-8E25-553E448535E9}">
      <dsp:nvSpPr>
        <dsp:cNvPr id="0" name=""/>
        <dsp:cNvSpPr/>
      </dsp:nvSpPr>
      <dsp:spPr>
        <a:xfrm rot="16200000">
          <a:off x="3603159" y="-548450"/>
          <a:ext cx="1743672" cy="2840573"/>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rPr>
            <a:t>El a anulat codul scris, cu poruncile lui, care stătea împotriva noastră (</a:t>
          </a:r>
          <a:r>
            <a:rPr lang="ro-RO" sz="2000" b="1" kern="1200" dirty="0" err="1">
              <a:solidFill>
                <a:schemeClr val="bg1"/>
              </a:solidFill>
            </a:rPr>
            <a:t>Coloseni</a:t>
          </a:r>
          <a:r>
            <a:rPr lang="ro-RO" sz="2000" b="1" kern="1200" dirty="0">
              <a:solidFill>
                <a:schemeClr val="bg1"/>
              </a:solidFill>
            </a:rPr>
            <a:t> 2:14)</a:t>
          </a:r>
          <a:endParaRPr lang="es-ES" sz="2000" b="1" kern="1200" dirty="0">
            <a:solidFill>
              <a:schemeClr val="bg1"/>
            </a:solidFill>
          </a:endParaRPr>
        </a:p>
      </dsp:txBody>
      <dsp:txXfrm rot="5400000">
        <a:off x="3054709" y="348734"/>
        <a:ext cx="2840573" cy="1046204"/>
      </dsp:txXfrm>
    </dsp:sp>
    <dsp:sp modelId="{166E1F6B-A796-46A3-907A-6DDF004D0C02}">
      <dsp:nvSpPr>
        <dsp:cNvPr id="0" name=""/>
        <dsp:cNvSpPr/>
      </dsp:nvSpPr>
      <dsp:spPr>
        <a:xfrm rot="16200000">
          <a:off x="6656775" y="-548450"/>
          <a:ext cx="1743672" cy="2840573"/>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Triunfó sobre los principados y las potestades del mal (Col. 2:15)</a:t>
          </a:r>
        </a:p>
      </dsp:txBody>
      <dsp:txXfrm rot="5400000">
        <a:off x="6108325" y="348734"/>
        <a:ext cx="2840573"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04/03/2026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263453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4.xm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4.jpg"/><Relationship Id="rId4" Type="http://schemas.openxmlformats.org/officeDocument/2006/relationships/diagramData" Target="../diagrams/data2.xml"/><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jpg"/><Relationship Id="rId4" Type="http://schemas.openxmlformats.org/officeDocument/2006/relationships/diagramLayout" Target="../diagrams/layout3.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180374" y="1439578"/>
            <a:ext cx="546735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a:r>
              <a:rPr lang="ro-RO"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DESĂVÂRȘIȚI </a:t>
            </a:r>
          </a:p>
          <a:p>
            <a:pPr algn="ctr"/>
            <a:r>
              <a:rPr lang="ro-RO"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ÎN</a:t>
            </a:r>
          </a:p>
          <a:p>
            <a:pPr algn="ctr"/>
            <a:r>
              <a:rPr lang="ro-RO"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HRISTOS</a:t>
            </a:r>
            <a:endPar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419249"/>
            <a:ext cx="5467351" cy="338554"/>
          </a:xfrm>
          <a:prstGeom prst="rect">
            <a:avLst/>
          </a:prstGeom>
          <a:noFill/>
        </p:spPr>
        <p:txBody>
          <a:bodyPr wrap="square" rtlCol="0">
            <a:spAutoFit/>
          </a:bodyPr>
          <a:lstStyle/>
          <a:p>
            <a:pPr algn="ctr"/>
            <a:r>
              <a:rPr lang="ro-RO" sz="1600" b="1" dirty="0">
                <a:solidFill>
                  <a:srgbClr val="93CBDA"/>
                </a:solidFill>
                <a:effectLst>
                  <a:outerShdw blurRad="38100" dist="38100" dir="2700000" algn="tl">
                    <a:srgbClr val="000000">
                      <a:alpha val="43137"/>
                    </a:srgbClr>
                  </a:outerShdw>
                </a:effectLst>
              </a:rPr>
              <a:t>Studiul </a:t>
            </a:r>
            <a:r>
              <a:rPr lang="es-ES" sz="1600" b="1" dirty="0">
                <a:solidFill>
                  <a:srgbClr val="93CBDA"/>
                </a:solidFill>
                <a:effectLst>
                  <a:outerShdw blurRad="38100" dist="38100" dir="2700000" algn="tl">
                    <a:srgbClr val="000000">
                      <a:alpha val="43137"/>
                    </a:srgbClr>
                  </a:outerShdw>
                </a:effectLst>
              </a:rPr>
              <a:t>10 </a:t>
            </a:r>
            <a:r>
              <a:rPr lang="ro-RO" sz="1600" b="1" dirty="0">
                <a:solidFill>
                  <a:srgbClr val="93CBDA"/>
                </a:solidFill>
                <a:effectLst>
                  <a:outerShdw blurRad="38100" dist="38100" dir="2700000" algn="tl">
                    <a:srgbClr val="000000">
                      <a:alpha val="43137"/>
                    </a:srgbClr>
                  </a:outerShdw>
                </a:effectLst>
              </a:rPr>
              <a:t>pentru </a:t>
            </a:r>
            <a:r>
              <a:rPr lang="es-ES" sz="1600" b="1" dirty="0">
                <a:solidFill>
                  <a:srgbClr val="93CBDA"/>
                </a:solidFill>
                <a:effectLst>
                  <a:outerShdw blurRad="38100" dist="38100" dir="2700000" algn="tl">
                    <a:srgbClr val="000000">
                      <a:alpha val="43137"/>
                    </a:srgbClr>
                  </a:outerShdw>
                </a:effectLst>
              </a:rPr>
              <a:t>7 </a:t>
            </a:r>
            <a:r>
              <a:rPr lang="ro-RO" sz="1600" b="1" dirty="0">
                <a:solidFill>
                  <a:srgbClr val="93CBDA"/>
                </a:solidFill>
                <a:effectLst>
                  <a:outerShdw blurRad="38100" dist="38100" dir="2700000" algn="tl">
                    <a:srgbClr val="000000">
                      <a:alpha val="43137"/>
                    </a:srgbClr>
                  </a:outerShdw>
                </a:effectLst>
              </a:rPr>
              <a:t>martie </a:t>
            </a:r>
            <a:r>
              <a:rPr lang="es-ES" sz="1600" b="1" dirty="0">
                <a:solidFill>
                  <a:srgbClr val="93CBDA"/>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a:r>
              <a:rPr lang="ro-RO" sz="4400" b="1" dirty="0">
                <a:ln w="6600">
                  <a:solidFill>
                    <a:schemeClr val="accent2"/>
                  </a:solidFill>
                  <a:prstDash val="solid"/>
                </a:ln>
                <a:solidFill>
                  <a:srgbClr val="FFFFFF"/>
                </a:solidFill>
                <a:effectLst>
                  <a:outerShdw dist="38100" dir="2700000" algn="tl" rotWithShape="0">
                    <a:schemeClr val="accent2"/>
                  </a:outerShdw>
                </a:effectLst>
              </a:rPr>
              <a:t>ZILE DE SĂBĂTOARE, LUNI NOI ȘI SABATE</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8FB28084-C0F0-D1F7-D5C5-9E2C21B6302D}"/>
              </a:ext>
            </a:extLst>
          </p:cNvPr>
          <p:cNvSpPr txBox="1"/>
          <p:nvPr/>
        </p:nvSpPr>
        <p:spPr>
          <a:xfrm>
            <a:off x="1271587" y="711463"/>
            <a:ext cx="10334259" cy="646331"/>
          </a:xfrm>
          <a:prstGeom prst="rect">
            <a:avLst/>
          </a:prstGeom>
          <a:noFill/>
        </p:spPr>
        <p:txBody>
          <a:bodyPr wrap="square">
            <a:spAutoFit/>
          </a:bodyPr>
          <a:lstStyle/>
          <a:p>
            <a:pPr algn="ct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“Nimeni, dar, să nu vă judece cu privire la mâncare sau băutură, sau cu privire la o zi de sărbătoare, cu privire la o lună nouă sau cu privire la o zi de Sabat”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rgbClr val="FFFF66"/>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 2:16)</a:t>
            </a:r>
          </a:p>
        </p:txBody>
      </p:sp>
      <p:sp>
        <p:nvSpPr>
          <p:cNvPr id="5" name="CuadroTexto 4">
            <a:extLst>
              <a:ext uri="{FF2B5EF4-FFF2-40B4-BE49-F238E27FC236}">
                <a16:creationId xmlns:a16="http://schemas.microsoft.com/office/drawing/2014/main" id="{8465C017-0A21-32CB-C486-A75F72F0FC7E}"/>
              </a:ext>
            </a:extLst>
          </p:cNvPr>
          <p:cNvSpPr txBox="1"/>
          <p:nvPr/>
        </p:nvSpPr>
        <p:spPr>
          <a:xfrm>
            <a:off x="323850" y="1500782"/>
            <a:ext cx="6724650" cy="1015663"/>
          </a:xfrm>
          <a:prstGeom prst="rect">
            <a:avLst/>
          </a:prstGeom>
          <a:noFill/>
        </p:spPr>
        <p:txBody>
          <a:bodyPr wrap="square" rtlCol="0">
            <a:spAutoFit/>
          </a:bodyPr>
          <a:lstStyle/>
          <a:p>
            <a:pPr>
              <a:spcBef>
                <a:spcPts val="600"/>
              </a:spcBef>
            </a:pPr>
            <a:r>
              <a:rPr lang="es-ES" sz="2000" b="1" dirty="0"/>
              <a:t>Pe lângă circumcizie, existau și alte aspecte care îi diferențiau pe evrei de neevrei: riturile și festivitățile religioase.</a:t>
            </a: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062AB9A-E21D-F826-80A2-58A2DDA3B2C5}"/>
              </a:ext>
            </a:extLst>
          </p:cNvPr>
          <p:cNvSpPr txBox="1"/>
          <p:nvPr/>
        </p:nvSpPr>
        <p:spPr>
          <a:xfrm>
            <a:off x="323850" y="4233833"/>
            <a:ext cx="6724650" cy="2246769"/>
          </a:xfrm>
          <a:prstGeom prst="rect">
            <a:avLst/>
          </a:prstGeom>
          <a:noFill/>
        </p:spPr>
        <p:txBody>
          <a:bodyPr wrap="square">
            <a:spAutoFit/>
          </a:bodyPr>
          <a:lstStyle/>
          <a:p>
            <a:pPr>
              <a:spcBef>
                <a:spcPts val="600"/>
              </a:spcBef>
            </a:pPr>
            <a:r>
              <a:rPr lang="es-ES" sz="2000" b="1" dirty="0"/>
              <a:t>Se pare că Pavel citează Osea 2:11 pentru a rezuma întregul sistem ceremonial al Sanctuarului într-o singură propoziție. Aceasta implică faptul că Sabatele menționate aici sunt cele șapte Sabate rituale (</a:t>
            </a:r>
            <a:r>
              <a:rPr lang="ro-RO" sz="2000" b="1" dirty="0"/>
              <a:t>păstrate</a:t>
            </a:r>
            <a:r>
              <a:rPr lang="es-ES" sz="2000" b="1" dirty="0"/>
              <a:t> indiferent </a:t>
            </a:r>
            <a:r>
              <a:rPr lang="ro-RO" sz="2000" b="1" dirty="0"/>
              <a:t>în ce zi a </a:t>
            </a:r>
            <a:r>
              <a:rPr lang="es-ES" sz="2000" b="1" dirty="0"/>
              <a:t>săptămânii cădeau) și nu Sabatul săptămânal (inclus în legea morală, universală și aplicabilă tuturor, evrei și neamuri).</a:t>
            </a:r>
          </a:p>
        </p:txBody>
      </p:sp>
      <p:sp>
        <p:nvSpPr>
          <p:cNvPr id="10" name="CuadroTexto 9">
            <a:extLst>
              <a:ext uri="{FF2B5EF4-FFF2-40B4-BE49-F238E27FC236}">
                <a16:creationId xmlns:a16="http://schemas.microsoft.com/office/drawing/2014/main" id="{778F6746-B772-2D55-BFDE-36C5C495136E}"/>
              </a:ext>
            </a:extLst>
          </p:cNvPr>
          <p:cNvSpPr txBox="1"/>
          <p:nvPr/>
        </p:nvSpPr>
        <p:spPr>
          <a:xfrm>
            <a:off x="323850" y="2516445"/>
            <a:ext cx="6724650" cy="1631216"/>
          </a:xfrm>
          <a:prstGeom prst="rect">
            <a:avLst/>
          </a:prstGeom>
          <a:noFill/>
        </p:spPr>
        <p:txBody>
          <a:bodyPr wrap="square">
            <a:spAutoFit/>
          </a:bodyPr>
          <a:lstStyle/>
          <a:p>
            <a:pPr>
              <a:spcBef>
                <a:spcPts val="600"/>
              </a:spcBef>
            </a:pPr>
            <a:r>
              <a:rPr lang="es-ES" sz="2000" b="1" dirty="0"/>
              <a:t>Pavel clarificase deja rolul circumciziei. Acum, cu expresia „</a:t>
            </a:r>
            <a:r>
              <a:rPr lang="ro-RO" sz="2000" b="1" dirty="0"/>
              <a:t>dar</a:t>
            </a:r>
            <a:r>
              <a:rPr lang="es-ES" sz="2000" b="1" dirty="0"/>
              <a:t>”, Pavel indică implicațiile anulării „legil</a:t>
            </a:r>
            <a:r>
              <a:rPr lang="ro-RO" sz="2000" b="1" dirty="0"/>
              <a:t>or</a:t>
            </a:r>
            <a:r>
              <a:rPr lang="es-ES" sz="2000" b="1" dirty="0"/>
              <a:t> ceremoniale</a:t>
            </a:r>
            <a:r>
              <a:rPr lang="ro-RO" sz="2000" b="1" dirty="0"/>
              <a:t>”</a:t>
            </a:r>
            <a:r>
              <a:rPr lang="es-ES" sz="2000" b="1" dirty="0"/>
              <a:t>: nu mai era obligatori</a:t>
            </a:r>
            <a:r>
              <a:rPr lang="ro-RO" sz="2000" b="1" dirty="0"/>
              <a:t>u</a:t>
            </a:r>
            <a:r>
              <a:rPr lang="es-ES" sz="2000" b="1" dirty="0"/>
              <a:t> pentru mântuire să se respecte riturile și sărbătorile, pe care Isus le-a împlinit murind pe cruce (Matei 27:51; Coloseni 2:16).</a:t>
            </a: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ro-RO" sz="4400" b="1" dirty="0">
                <a:ln/>
                <a:solidFill>
                  <a:srgbClr val="FF0000"/>
                </a:solidFill>
              </a:rPr>
              <a:t>PORUNCI OMENEȘTI</a:t>
            </a:r>
            <a:endParaRPr lang="es-ES" sz="4400" b="1" dirty="0">
              <a:ln/>
              <a:solidFill>
                <a:srgbClr val="FF0000"/>
              </a:solidFill>
            </a:endParaRP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“Toate aceste lucruri, care pier odată cu întrebuințarea lor și sunt întemeiate pe porunci și învățături omenești” </a:t>
            </a:r>
            <a:r>
              <a:rPr lang="es-ES" sz="1400" b="1" dirty="0">
                <a:solidFill>
                  <a:schemeClr val="accent4">
                    <a:lumMod val="50000"/>
                  </a:schemeClr>
                </a:solidFill>
                <a:latin typeface="Comic Sans MS" panose="030F0702030302020204" pitchFamily="66" charset="0"/>
              </a:rPr>
              <a:t>(Colosen</a:t>
            </a:r>
            <a:r>
              <a:rPr lang="ro-RO" sz="1400" b="1" dirty="0">
                <a:solidFill>
                  <a:schemeClr val="accent4">
                    <a:lumMod val="50000"/>
                  </a:schemeClr>
                </a:solidFill>
                <a:latin typeface="Comic Sans MS" panose="030F0702030302020204" pitchFamily="66" charset="0"/>
              </a:rPr>
              <a:t>i</a:t>
            </a:r>
            <a:r>
              <a:rPr lang="es-ES" sz="1400" b="1" dirty="0">
                <a:solidFill>
                  <a:schemeClr val="accent4">
                    <a:lumMod val="50000"/>
                  </a:schemeClr>
                </a:solidFill>
                <a:latin typeface="Comic Sans MS" panose="030F0702030302020204" pitchFamily="66" charset="0"/>
              </a:rPr>
              <a:t> 2:22)</a:t>
            </a: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400" y="1593652"/>
            <a:ext cx="7222434" cy="1631216"/>
          </a:xfrm>
          <a:prstGeom prst="rect">
            <a:avLst/>
          </a:prstGeom>
          <a:noFill/>
        </p:spPr>
        <p:txBody>
          <a:bodyPr wrap="square" rtlCol="0">
            <a:spAutoFit/>
          </a:bodyPr>
          <a:lstStyle/>
          <a:p>
            <a:pPr>
              <a:spcBef>
                <a:spcPts val="600"/>
              </a:spcBef>
            </a:pPr>
            <a:r>
              <a:rPr lang="es-ES" sz="2000" b="1" dirty="0"/>
              <a:t>Învățătorii falși, la care Pavel face referire de mai multe ori în scrisoarea sa, erau evrei care învățau necesitatea respectării legii iudaice pentru a obține mântuirea (Faptele Apostolilor 15:1, 5). Aceste legi includeau și multe reguli elaborate de rabini.</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206"/>
          <a:stretch>
            <a:fillRect/>
          </a:stretch>
        </p:blipFill>
        <p:spPr>
          <a:xfrm>
            <a:off x="7374834" y="1709529"/>
            <a:ext cx="4665871"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1971173" y="4840695"/>
            <a:ext cx="8249649" cy="1015663"/>
          </a:xfrm>
          <a:prstGeom prst="rect">
            <a:avLst/>
          </a:prstGeom>
          <a:noFill/>
        </p:spPr>
        <p:txBody>
          <a:bodyPr wrap="square">
            <a:spAutoFit/>
          </a:bodyPr>
          <a:lstStyle/>
          <a:p>
            <a:pPr>
              <a:spcBef>
                <a:spcPts val="600"/>
              </a:spcBef>
            </a:pPr>
            <a:r>
              <a:rPr lang="es-ES" sz="2000" b="1" dirty="0"/>
              <a:t>Totuși, Pavel clarifică faptul că, pentru evreii obișnuiți cu aceste rituri, acestea au o anumită valoare moralizatoare pentru ei înșiși, deși nu sunt utile pentru transformarea inimii (Col. 2:23).</a:t>
            </a: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2400" y="4907614"/>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2037" y="5009018"/>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7F6F58A-0717-8A4F-D8E6-C7EFE530F9CB}"/>
              </a:ext>
            </a:extLst>
          </p:cNvPr>
          <p:cNvSpPr txBox="1"/>
          <p:nvPr/>
        </p:nvSpPr>
        <p:spPr>
          <a:xfrm>
            <a:off x="151294" y="3224868"/>
            <a:ext cx="7565839" cy="1631216"/>
          </a:xfrm>
          <a:prstGeom prst="rect">
            <a:avLst/>
          </a:prstGeom>
          <a:noFill/>
        </p:spPr>
        <p:txBody>
          <a:bodyPr wrap="square">
            <a:spAutoFit/>
          </a:bodyPr>
          <a:lstStyle/>
          <a:p>
            <a:pPr>
              <a:spcBef>
                <a:spcPts val="600"/>
              </a:spcBef>
            </a:pPr>
            <a:r>
              <a:rPr lang="es-ES" sz="2000" b="1" dirty="0"/>
              <a:t>Să urmăm raționamentul lui Pavel. Prin botez am murit față de „învățăturile începătoare ale lumii” și trăim pentru Hristos. Dacă continuăm să ne îngrijorăm, de exemplu, cu privire la impuritățile ceremoniale, încă trăim în lume și ne preocupă lucrurile care dispar odată cu folosirea (Coloseni 2:20-22).</a:t>
            </a:r>
          </a:p>
        </p:txBody>
      </p:sp>
      <p:sp>
        <p:nvSpPr>
          <p:cNvPr id="10" name="CuadroTexto 9">
            <a:extLst>
              <a:ext uri="{FF2B5EF4-FFF2-40B4-BE49-F238E27FC236}">
                <a16:creationId xmlns:a16="http://schemas.microsoft.com/office/drawing/2014/main" id="{0923553A-A535-CC4A-843E-B3B2741D1256}"/>
              </a:ext>
            </a:extLst>
          </p:cNvPr>
          <p:cNvSpPr txBox="1"/>
          <p:nvPr/>
        </p:nvSpPr>
        <p:spPr>
          <a:xfrm>
            <a:off x="1971173" y="5856358"/>
            <a:ext cx="8249648" cy="1015663"/>
          </a:xfrm>
          <a:prstGeom prst="rect">
            <a:avLst/>
          </a:prstGeom>
          <a:noFill/>
        </p:spPr>
        <p:txBody>
          <a:bodyPr wrap="square">
            <a:spAutoFit/>
          </a:bodyPr>
          <a:lstStyle/>
          <a:p>
            <a:pPr>
              <a:spcBef>
                <a:spcPts val="600"/>
              </a:spcBef>
            </a:pPr>
            <a:r>
              <a:rPr lang="es-ES" sz="2000" b="1" dirty="0"/>
              <a:t>În concluzie, trebuie să ne călăuzim după învățăturile conținute în Scripturi – inspirate de Dumnezeu – și nu după filozofii sau raționamente omenești.</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94E028-507B-79AA-CAE7-C87DB6FA132B}"/>
              </a:ext>
            </a:extLst>
          </p:cNvPr>
          <p:cNvSpPr txBox="1"/>
          <p:nvPr/>
        </p:nvSpPr>
        <p:spPr>
          <a:xfrm>
            <a:off x="414131" y="1590049"/>
            <a:ext cx="11426686"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“Creștinul este asemănat cu cedrul din Liban. Am citit că acest copac face mai mult decât să-și înfigă câteva rădăcini scurte în pământul care îl ține. Își înfige rădăcini puternice adânc în pământ și acestea se întind tot mai departe ca să se prindă și mai puternic. Și, în vântul puternic al furtunii, el stă neclintit, susținut de rețeaua sa de rădăcini de dedesubt. Tot așa, creștinul își înfige rădăcinile adânc în Hristos. El are credință în Răscumpărătorul său. El știe în cine crede. El este pe deplin convins că Isus este Fiul lui Dumnezeu și Mântuitorul păcătoșilor. ... Rădăcinile credinței pătrund adânc. Creștinii adevărați, la fel ca cedrul din Liban, nu cresc în solul moale de la suprafață, ci sunt înrădăcinați în Dumnezeu, fixați în crăpăturile stâncilor munților. ”</a:t>
            </a:r>
          </a:p>
        </p:txBody>
      </p:sp>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s-ES" sz="1600" b="1" dirty="0"/>
              <a:t>E. G. W. (</a:t>
            </a:r>
            <a:r>
              <a:rPr lang="es-ES" sz="1600" b="1" dirty="0">
                <a:latin typeface="Constantia" panose="02030602050306030303" pitchFamily="18" charset="0"/>
              </a:rPr>
              <a:t>Our High Calling, p. 331</a:t>
            </a:r>
            <a:r>
              <a:rPr lang="es-ES" sz="1600" b="1" dirty="0"/>
              <a:t>)</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5" cstate="hqprint">
            <a:alphaModFix amt="0"/>
            <a:extLst>
              <a:ext uri="{28A0092B-C50C-407E-A947-70E740481C1C}">
                <a14:useLocalDpi xmlns:a14="http://schemas.microsoft.com/office/drawing/2010/main"/>
              </a:ext>
            </a:extLst>
          </a:blip>
          <a:srcRect/>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200022" y="3903345"/>
            <a:ext cx="4401890" cy="255454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“Nimeni, dar, să nu vă judece cu privire la mâncare sau băutură, sau cu privire la o zi de sărbătoare, cu privire la o lună nouă sau cu privire la o zi de Sabat, care sunt umbra lucrurilor viitoare, dar trupul este al lui Hristos.” </a:t>
            </a:r>
            <a:r>
              <a:rPr kumimoji="0" lang="es-ES" sz="16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Colosen</a:t>
            </a:r>
            <a:r>
              <a:rPr kumimoji="0" lang="ro-RO" sz="16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i</a:t>
            </a:r>
            <a:r>
              <a:rPr kumimoji="0" lang="es-ES" sz="16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 2:16, 17</a:t>
            </a: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4010025" y="3800475"/>
            <a:ext cx="81819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0B8B10"/>
                </a:solidFill>
              </a:rPr>
              <a:t>Beneficiile credinței</a:t>
            </a:r>
            <a:r>
              <a:rPr lang="es-ES" sz="2000" b="1" dirty="0">
                <a:solidFill>
                  <a:srgbClr val="0B8B10"/>
                </a:solidFill>
              </a:rPr>
              <a:t>:</a:t>
            </a:r>
          </a:p>
          <a:p>
            <a:pPr lvl="1">
              <a:spcBef>
                <a:spcPts val="600"/>
              </a:spcBef>
            </a:pPr>
            <a:r>
              <a:rPr lang="es-ES" sz="2000" b="1" dirty="0"/>
              <a:t>Consolare, laudă și ordine</a:t>
            </a:r>
            <a:r>
              <a:rPr lang="ro-RO" sz="2000" b="1" dirty="0"/>
              <a:t> </a:t>
            </a:r>
            <a:r>
              <a:rPr lang="es-ES" sz="2000" b="1" dirty="0"/>
              <a:t>(Colosen</a:t>
            </a:r>
            <a:r>
              <a:rPr lang="ro-RO" sz="2000" b="1" dirty="0"/>
              <a:t>i</a:t>
            </a:r>
            <a:r>
              <a:rPr lang="es-ES" sz="2000" b="1" dirty="0"/>
              <a:t> 2:1-5)</a:t>
            </a:r>
          </a:p>
          <a:p>
            <a:pPr lvl="1">
              <a:spcBef>
                <a:spcPts val="600"/>
              </a:spcBef>
            </a:pPr>
            <a:r>
              <a:rPr lang="ro-RO" sz="2000" b="1" dirty="0"/>
              <a:t>Înrădăcinați în Hristos </a:t>
            </a:r>
            <a:r>
              <a:rPr lang="es-ES" sz="2000" b="1" dirty="0"/>
              <a:t>(Colosen</a:t>
            </a:r>
            <a:r>
              <a:rPr lang="ro-RO" sz="2000" b="1" dirty="0"/>
              <a:t>i</a:t>
            </a:r>
            <a:r>
              <a:rPr lang="es-ES" sz="2000" b="1" dirty="0"/>
              <a:t> 2:6-8)</a:t>
            </a:r>
          </a:p>
          <a:p>
            <a:pPr lvl="1">
              <a:spcBef>
                <a:spcPts val="600"/>
              </a:spcBef>
            </a:pPr>
            <a:r>
              <a:rPr lang="ro-RO" sz="2000" b="1" dirty="0"/>
              <a:t>Zapisul pironit </a:t>
            </a:r>
            <a:r>
              <a:rPr lang="es-ES" sz="2000" b="1" dirty="0"/>
              <a:t>pe cruce(Colosen</a:t>
            </a:r>
            <a:r>
              <a:rPr lang="ro-RO" sz="2000" b="1" dirty="0"/>
              <a:t>i</a:t>
            </a:r>
            <a:r>
              <a:rPr lang="es-ES" sz="2000" b="1" dirty="0"/>
              <a:t> 2:9-15)</a:t>
            </a:r>
          </a:p>
          <a:p>
            <a:pPr>
              <a:spcBef>
                <a:spcPts val="1800"/>
              </a:spcBef>
            </a:pPr>
            <a:r>
              <a:rPr lang="es-ES" sz="2000" b="1" dirty="0">
                <a:solidFill>
                  <a:srgbClr val="500797"/>
                </a:solidFill>
              </a:rPr>
              <a:t>Problemele care zdruncină credința :</a:t>
            </a:r>
          </a:p>
          <a:p>
            <a:pPr lvl="1">
              <a:spcBef>
                <a:spcPts val="600"/>
              </a:spcBef>
            </a:pPr>
            <a:r>
              <a:rPr lang="ro-RO" sz="2000" b="1" dirty="0"/>
              <a:t>Zile de sărbătoare, luni noi și </a:t>
            </a:r>
            <a:r>
              <a:rPr lang="ro-RO" sz="2000" b="1" dirty="0" err="1"/>
              <a:t>sabate</a:t>
            </a:r>
            <a:r>
              <a:rPr lang="es-ES" sz="2000" b="1" dirty="0"/>
              <a:t> (Colosen</a:t>
            </a:r>
            <a:r>
              <a:rPr lang="ro-RO" sz="2000" b="1" dirty="0"/>
              <a:t>i</a:t>
            </a:r>
            <a:r>
              <a:rPr lang="es-ES" sz="2000" b="1" dirty="0"/>
              <a:t> 2:16-19)</a:t>
            </a:r>
          </a:p>
          <a:p>
            <a:pPr lvl="1">
              <a:spcBef>
                <a:spcPts val="600"/>
              </a:spcBef>
            </a:pPr>
            <a:r>
              <a:rPr lang="ro-RO" sz="2000" b="1" dirty="0"/>
              <a:t>Porunci omenești </a:t>
            </a:r>
            <a:r>
              <a:rPr lang="es-ES" sz="2000" b="1" dirty="0"/>
              <a:t>(Colosen</a:t>
            </a:r>
            <a:r>
              <a:rPr lang="ro-RO" sz="2000" b="1" dirty="0"/>
              <a:t>i</a:t>
            </a:r>
            <a:r>
              <a:rPr lang="es-ES" sz="2000" b="1" dirty="0"/>
              <a:t> 2:20-23)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437648" y="100106"/>
            <a:ext cx="7532070" cy="1015663"/>
          </a:xfrm>
          <a:prstGeom prst="rect">
            <a:avLst/>
          </a:prstGeom>
          <a:noFill/>
        </p:spPr>
        <p:txBody>
          <a:bodyPr wrap="square" rtlCol="0">
            <a:spAutoFit/>
          </a:bodyPr>
          <a:lstStyle/>
          <a:p>
            <a:pPr>
              <a:spcBef>
                <a:spcPts val="600"/>
              </a:spcBef>
            </a:pPr>
            <a:r>
              <a:rPr lang="es-ES" sz="2000" b="1" dirty="0"/>
              <a:t>Credința în Isus ne aduce mari beneficii. Pe lângă iertarea păcatelor noastre, primim mângâiere, înțelepciune și multe altele.</a:t>
            </a: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048" y="3057525"/>
            <a:ext cx="2505075"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96343" y="5372323"/>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396394" y="3694250"/>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71849" y="501009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171849" y="6308682"/>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1849" y="5924871"/>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71849" y="4238793"/>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71849" y="4626286"/>
            <a:ext cx="278545" cy="277586"/>
          </a:xfrm>
          <a:prstGeom prst="rect">
            <a:avLst/>
          </a:prstGeom>
          <a:effectLst>
            <a:outerShdw blurRad="50800" dist="38100" dir="8100000" algn="tr" rotWithShape="0">
              <a:prstClr val="black">
                <a:alpha val="90000"/>
              </a:prstClr>
            </a:outerShdw>
          </a:effectLst>
        </p:spPr>
      </p:pic>
      <p:sp>
        <p:nvSpPr>
          <p:cNvPr id="5" name="CuadroTexto 4">
            <a:extLst>
              <a:ext uri="{FF2B5EF4-FFF2-40B4-BE49-F238E27FC236}">
                <a16:creationId xmlns:a16="http://schemas.microsoft.com/office/drawing/2014/main" id="{017262FF-131D-4AE9-E9BD-99391C81C8E2}"/>
              </a:ext>
            </a:extLst>
          </p:cNvPr>
          <p:cNvSpPr txBox="1"/>
          <p:nvPr/>
        </p:nvSpPr>
        <p:spPr>
          <a:xfrm>
            <a:off x="437648" y="1977426"/>
            <a:ext cx="7400066" cy="1015663"/>
          </a:xfrm>
          <a:prstGeom prst="rect">
            <a:avLst/>
          </a:prstGeom>
          <a:noFill/>
        </p:spPr>
        <p:txBody>
          <a:bodyPr wrap="square">
            <a:spAutoFit/>
          </a:bodyPr>
          <a:lstStyle/>
          <a:p>
            <a:pPr>
              <a:spcBef>
                <a:spcPts val="600"/>
              </a:spcBef>
            </a:pPr>
            <a:r>
              <a:rPr lang="es-ES" sz="2000" b="1" dirty="0"/>
              <a:t>De asemenea, ne avertizează despre </a:t>
            </a:r>
            <a:r>
              <a:rPr lang="ro-RO" sz="2000" b="1" dirty="0"/>
              <a:t>unde</a:t>
            </a:r>
            <a:r>
              <a:rPr lang="es-ES" sz="2000" b="1" dirty="0"/>
              <a:t> ar trebui să ne înrădăcinăm: nu pe baza filozofiilor și teoriilor omenești, ci doar pe Cuvântul viu al lui Dumnezeu.</a:t>
            </a:r>
          </a:p>
        </p:txBody>
      </p:sp>
      <p:sp>
        <p:nvSpPr>
          <p:cNvPr id="7" name="CuadroTexto 6">
            <a:extLst>
              <a:ext uri="{FF2B5EF4-FFF2-40B4-BE49-F238E27FC236}">
                <a16:creationId xmlns:a16="http://schemas.microsoft.com/office/drawing/2014/main" id="{0EE89E5B-04AA-F5A8-FE8D-CB1B4B6B721F}"/>
              </a:ext>
            </a:extLst>
          </p:cNvPr>
          <p:cNvSpPr txBox="1"/>
          <p:nvPr/>
        </p:nvSpPr>
        <p:spPr>
          <a:xfrm>
            <a:off x="437648" y="1031277"/>
            <a:ext cx="7400066" cy="1015663"/>
          </a:xfrm>
          <a:prstGeom prst="rect">
            <a:avLst/>
          </a:prstGeom>
          <a:noFill/>
        </p:spPr>
        <p:txBody>
          <a:bodyPr wrap="square">
            <a:spAutoFit/>
          </a:bodyPr>
          <a:lstStyle/>
          <a:p>
            <a:pPr>
              <a:spcBef>
                <a:spcPts val="600"/>
              </a:spcBef>
            </a:pPr>
            <a:r>
              <a:rPr lang="es-ES" sz="2000" b="1" dirty="0"/>
              <a:t>Pavel ne invită să ne înrădăcinăm în această credință, pentru a putea fi pomi care aduc roade bune pentru Împărăția lui Dumnezeu.</a:t>
            </a:r>
          </a:p>
        </p:txBody>
      </p:sp>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ppt_h/2"/>
                                          </p:val>
                                        </p:tav>
                                        <p:tav tm="100000">
                                          <p:val>
                                            <p:strVal val="#ppt_y"/>
                                          </p:val>
                                        </p:tav>
                                      </p:tavLst>
                                    </p:anim>
                                    <p:anim calcmode="lin" valueType="num">
                                      <p:cBhvr>
                                        <p:cTn id="14" dur="500" fill="hold"/>
                                        <p:tgtEl>
                                          <p:spTgt spid="9"/>
                                        </p:tgtEl>
                                        <p:attrNameLst>
                                          <p:attrName>ppt_w</p:attrName>
                                        </p:attrNameLst>
                                      </p:cBhvr>
                                      <p:tavLst>
                                        <p:tav tm="0">
                                          <p:val>
                                            <p:strVal val="#ppt_w"/>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vertical)">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90"/>
                                          </p:val>
                                        </p:tav>
                                        <p:tav tm="100000">
                                          <p:val>
                                            <p:fltVal val="0"/>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3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3" presetClass="entr" presetSubtype="16"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BENEFICIILE CREDINȚEI</a:t>
            </a:r>
            <a:endParaRPr lang="es-ES"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778833" y="47651"/>
            <a:ext cx="3600000" cy="1731169"/>
          </a:xfrm>
          <a:prstGeom prst="wedgeEllipseCallout">
            <a:avLst>
              <a:gd name="adj1" fmla="val -41368"/>
              <a:gd name="adj2" fmla="val 40339"/>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a:r>
              <a:rPr lang="es-ES" sz="2000" b="1" dirty="0">
                <a:solidFill>
                  <a:schemeClr val="bg1"/>
                </a:solidFill>
                <a:effectLst>
                  <a:outerShdw blurRad="38100" dist="38100" dir="2700000" algn="tl">
                    <a:srgbClr val="000000">
                      <a:alpha val="43137"/>
                    </a:srgbClr>
                  </a:outerShdw>
                </a:effectLst>
              </a:rPr>
              <a:t>Dar înțelepciunea unde se găsește? Unde este locuința priceperii?</a:t>
            </a:r>
            <a:r>
              <a:rPr lang="ro-RO" sz="2000" b="1" dirty="0">
                <a:solidFill>
                  <a:schemeClr val="bg1"/>
                </a:solidFill>
                <a:effectLst>
                  <a:outerShdw blurRad="38100" dist="38100" dir="2700000" algn="tl">
                    <a:srgbClr val="000000">
                      <a:alpha val="43137"/>
                    </a:srgbClr>
                  </a:outerShdw>
                </a:effectLst>
              </a:rPr>
              <a:t> </a:t>
            </a:r>
            <a:r>
              <a:rPr lang="es-ES" sz="1600" b="1" dirty="0">
                <a:solidFill>
                  <a:schemeClr val="bg1"/>
                </a:solidFill>
                <a:effectLst>
                  <a:outerShdw blurRad="38100" dist="38100" dir="2700000" algn="tl">
                    <a:srgbClr val="000000">
                      <a:alpha val="43137"/>
                    </a:srgbClr>
                  </a:outerShdw>
                </a:effectLst>
              </a:rPr>
              <a:t>(</a:t>
            </a:r>
            <a:r>
              <a:rPr lang="ro-RO" sz="1600" b="1" dirty="0">
                <a:solidFill>
                  <a:schemeClr val="bg1"/>
                </a:solidFill>
                <a:effectLst>
                  <a:outerShdw blurRad="38100" dist="38100" dir="2700000" algn="tl">
                    <a:srgbClr val="000000">
                      <a:alpha val="43137"/>
                    </a:srgbClr>
                  </a:outerShdw>
                </a:effectLst>
              </a:rPr>
              <a:t>Iov </a:t>
            </a:r>
            <a:r>
              <a:rPr lang="es-ES" sz="1600" b="1" dirty="0">
                <a:solidFill>
                  <a:schemeClr val="bg1"/>
                </a:solidFill>
                <a:effectLst>
                  <a:outerShdw blurRad="38100" dist="38100" dir="2700000" algn="tl">
                    <a:srgbClr val="000000">
                      <a:alpha val="43137"/>
                    </a:srgbClr>
                  </a:outerShdw>
                </a:effectLst>
              </a:rPr>
              <a:t>28:12)</a:t>
            </a:r>
          </a:p>
        </p:txBody>
      </p:sp>
      <p:sp>
        <p:nvSpPr>
          <p:cNvPr id="3" name="CuadroTexto 2">
            <a:extLst>
              <a:ext uri="{FF2B5EF4-FFF2-40B4-BE49-F238E27FC236}">
                <a16:creationId xmlns:a16="http://schemas.microsoft.com/office/drawing/2014/main" id="{B89C18D0-00CD-E4A3-84AC-6B2A27A25F92}"/>
              </a:ext>
            </a:extLst>
          </p:cNvPr>
          <p:cNvSpPr txBox="1"/>
          <p:nvPr/>
        </p:nvSpPr>
        <p:spPr>
          <a:xfrm>
            <a:off x="5417696" y="75412"/>
            <a:ext cx="3940312" cy="1731169"/>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o-RO" dirty="0">
                <a:solidFill>
                  <a:schemeClr val="bg1"/>
                </a:solidFill>
                <a:effectLst>
                  <a:outerShdw blurRad="38100" dist="38100" dir="2700000" algn="tl">
                    <a:srgbClr val="000000">
                      <a:alpha val="43137"/>
                    </a:srgbClr>
                  </a:outerShdw>
                </a:effectLst>
              </a:rPr>
              <a:t>L</a:t>
            </a:r>
            <a:r>
              <a:rPr lang="es-ES" dirty="0">
                <a:solidFill>
                  <a:schemeClr val="bg1"/>
                </a:solidFill>
                <a:effectLst>
                  <a:outerShdw blurRad="38100" dist="38100" dir="2700000" algn="tl">
                    <a:srgbClr val="000000">
                      <a:alpha val="43137"/>
                    </a:srgbClr>
                  </a:outerShdw>
                </a:effectLst>
              </a:rPr>
              <a:t>a Hristos, „în care sunt ascunse toate comorile înțelepciunii și ale științei”</a:t>
            </a:r>
            <a:r>
              <a:rPr lang="es-ES" sz="1600" dirty="0">
                <a:solidFill>
                  <a:schemeClr val="bg1"/>
                </a:solidFill>
                <a:effectLst>
                  <a:outerShdw blurRad="38100" dist="38100" dir="2700000" algn="tl">
                    <a:srgbClr val="000000">
                      <a:alpha val="43137"/>
                    </a:srgbClr>
                  </a:outerShdw>
                </a:effectLst>
              </a:rPr>
              <a:t>(Colosen</a:t>
            </a:r>
            <a:r>
              <a:rPr lang="ro-RO" sz="1600" dirty="0">
                <a:solidFill>
                  <a:schemeClr val="bg1"/>
                </a:solidFill>
                <a:effectLst>
                  <a:outerShdw blurRad="38100" dist="38100" dir="2700000" algn="tl">
                    <a:srgbClr val="000000">
                      <a:alpha val="43137"/>
                    </a:srgbClr>
                  </a:outerShdw>
                </a:effectLst>
              </a:rPr>
              <a:t>i </a:t>
            </a:r>
            <a:r>
              <a:rPr lang="es-ES" sz="1600" dirty="0">
                <a:solidFill>
                  <a:schemeClr val="bg1"/>
                </a:solidFill>
                <a:effectLst>
                  <a:outerShdw blurRad="38100" dist="38100" dir="2700000" algn="tl">
                    <a:srgbClr val="000000">
                      <a:alpha val="43137"/>
                    </a:srgbClr>
                  </a:outerShdw>
                </a:effectLst>
              </a:rPr>
              <a:t>2:3)</a:t>
            </a: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CONSOLARE, LAUDĂ ȘI ORDINE </a:t>
            </a: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702766"/>
            <a:ext cx="10915650"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“Căci, măcar că sunt departe cu trupul, totuși cu duhul sunt cu voi și privesc cu bucurie la buna rânduială care domnește între voi și la tăria credinței voastre în Hristos.”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 2:5)</a:t>
            </a:r>
          </a:p>
        </p:txBody>
      </p:sp>
      <p:sp>
        <p:nvSpPr>
          <p:cNvPr id="10" name="CuadroTexto 9">
            <a:extLst>
              <a:ext uri="{FF2B5EF4-FFF2-40B4-BE49-F238E27FC236}">
                <a16:creationId xmlns:a16="http://schemas.microsoft.com/office/drawing/2014/main" id="{117BC513-E124-3EC4-6D58-EC50FA118742}"/>
              </a:ext>
            </a:extLst>
          </p:cNvPr>
          <p:cNvSpPr txBox="1"/>
          <p:nvPr/>
        </p:nvSpPr>
        <p:spPr>
          <a:xfrm>
            <a:off x="237924" y="1539584"/>
            <a:ext cx="8405562" cy="707886"/>
          </a:xfrm>
          <a:prstGeom prst="rect">
            <a:avLst/>
          </a:prstGeom>
          <a:noFill/>
        </p:spPr>
        <p:txBody>
          <a:bodyPr wrap="square" rtlCol="0">
            <a:spAutoFit/>
          </a:bodyPr>
          <a:lstStyle/>
          <a:p>
            <a:pPr>
              <a:spcBef>
                <a:spcPts val="600"/>
              </a:spcBef>
            </a:pPr>
            <a:r>
              <a:rPr lang="es-ES" sz="2000" b="1" dirty="0"/>
              <a:t>Deși nu cunoștea personal biserica din Colose, Pavel știa că aceasta era amenințată de învățături false (Coloseni 2:1, 4).</a:t>
            </a: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1788159909"/>
              </p:ext>
            </p:extLst>
          </p:nvPr>
        </p:nvGraphicFramePr>
        <p:xfrm>
          <a:off x="295675" y="2997717"/>
          <a:ext cx="8857950" cy="128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914273" y="4455473"/>
            <a:ext cx="8277727" cy="707886"/>
          </a:xfrm>
          <a:prstGeom prst="rect">
            <a:avLst/>
          </a:prstGeom>
          <a:noFill/>
        </p:spPr>
        <p:txBody>
          <a:bodyPr wrap="square">
            <a:spAutoFit/>
          </a:bodyPr>
          <a:lstStyle/>
          <a:p>
            <a:pPr>
              <a:spcBef>
                <a:spcPts val="600"/>
              </a:spcBef>
            </a:pPr>
            <a:r>
              <a:rPr lang="es-ES" sz="2000" b="1" dirty="0"/>
              <a:t>Înainte de a identifica doctrinele false, există o dublă laudă pentru Coloseni: ei au o bună rânduială și sunt tari în credință (Coloseni 2:5).</a:t>
            </a:r>
          </a:p>
        </p:txBody>
      </p:sp>
      <p:sp>
        <p:nvSpPr>
          <p:cNvPr id="9" name="CuadroTexto 8">
            <a:extLst>
              <a:ext uri="{FF2B5EF4-FFF2-40B4-BE49-F238E27FC236}">
                <a16:creationId xmlns:a16="http://schemas.microsoft.com/office/drawing/2014/main" id="{16153158-9EE6-BCAF-275B-DF76449DF528}"/>
              </a:ext>
            </a:extLst>
          </p:cNvPr>
          <p:cNvSpPr txBox="1"/>
          <p:nvPr/>
        </p:nvSpPr>
        <p:spPr>
          <a:xfrm>
            <a:off x="9593479" y="3074659"/>
            <a:ext cx="2360596" cy="1123712"/>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r>
              <a:rPr lang="ro-RO" dirty="0"/>
              <a:t>Astfel vor cunoaște lucrarea lui Dumnezeu, adică a lui Hristos</a:t>
            </a:r>
            <a:endParaRPr lang="es-ES" dirty="0"/>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flipH="1">
            <a:off x="9201751" y="2988940"/>
            <a:ext cx="77003" cy="1295149"/>
          </a:xfrm>
          <a:prstGeom prst="accentCallout1">
            <a:avLst>
              <a:gd name="adj1" fmla="val 49963"/>
              <a:gd name="adj2" fmla="val -8333"/>
              <a:gd name="adj3" fmla="val 50074"/>
              <a:gd name="adj4" fmla="val -403035"/>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675" y="4535054"/>
            <a:ext cx="3140544" cy="2015420"/>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6088" y="1585025"/>
            <a:ext cx="3217987" cy="1354942"/>
          </a:xfrm>
          <a:prstGeom prst="rect">
            <a:avLst/>
          </a:prstGeom>
        </p:spPr>
      </p:pic>
      <p:sp>
        <p:nvSpPr>
          <p:cNvPr id="4" name="CuadroTexto 3">
            <a:extLst>
              <a:ext uri="{FF2B5EF4-FFF2-40B4-BE49-F238E27FC236}">
                <a16:creationId xmlns:a16="http://schemas.microsoft.com/office/drawing/2014/main" id="{24C721DA-82F3-8CC9-20D8-94F5521399D5}"/>
              </a:ext>
            </a:extLst>
          </p:cNvPr>
          <p:cNvSpPr txBox="1"/>
          <p:nvPr/>
        </p:nvSpPr>
        <p:spPr>
          <a:xfrm>
            <a:off x="237924" y="2262496"/>
            <a:ext cx="8405562" cy="707886"/>
          </a:xfrm>
          <a:prstGeom prst="rect">
            <a:avLst/>
          </a:prstGeom>
          <a:noFill/>
        </p:spPr>
        <p:txBody>
          <a:bodyPr wrap="square">
            <a:spAutoFit/>
          </a:bodyPr>
          <a:lstStyle/>
          <a:p>
            <a:pPr>
              <a:spcBef>
                <a:spcPts val="600"/>
              </a:spcBef>
            </a:pPr>
            <a:r>
              <a:rPr lang="es-ES" sz="2000" b="1" dirty="0"/>
              <a:t>Din acest motiv, le scrie cu trei scopuri clare care îi vor ajuta să facă față acestui pericol (Coloseni 2:2):</a:t>
            </a:r>
          </a:p>
        </p:txBody>
      </p:sp>
      <p:sp>
        <p:nvSpPr>
          <p:cNvPr id="8" name="CuadroTexto 7">
            <a:extLst>
              <a:ext uri="{FF2B5EF4-FFF2-40B4-BE49-F238E27FC236}">
                <a16:creationId xmlns:a16="http://schemas.microsoft.com/office/drawing/2014/main" id="{82CB3316-E9B0-12CC-B35A-7DEEB544E13F}"/>
              </a:ext>
            </a:extLst>
          </p:cNvPr>
          <p:cNvSpPr txBox="1"/>
          <p:nvPr/>
        </p:nvSpPr>
        <p:spPr>
          <a:xfrm>
            <a:off x="3914273" y="5163359"/>
            <a:ext cx="8277726" cy="1631216"/>
          </a:xfrm>
          <a:prstGeom prst="rect">
            <a:avLst/>
          </a:prstGeom>
          <a:noFill/>
        </p:spPr>
        <p:txBody>
          <a:bodyPr wrap="square">
            <a:spAutoFit/>
          </a:bodyPr>
          <a:lstStyle/>
          <a:p>
            <a:pPr>
              <a:spcBef>
                <a:spcPts val="600"/>
              </a:spcBef>
            </a:pPr>
            <a:r>
              <a:rPr lang="es-ES" sz="2000" b="1" dirty="0"/>
              <a:t>„Ordinea” la care se referă Pavel aici înseamnă ordine în închinare și în diversele activități ale bisericii. Trebuie să existe o conducere și o împărțire a responsabilităților; activitățile trebuie desfășurate cu decența cuvenită; și așa mai departe. Aceasta va duce la o mai bună proclamare a Evangheliei și îi va proteja de anumite erori.</a:t>
            </a: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lef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lef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lef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11" grpId="0" uiExpand="1">
        <p:bldSub>
          <a:bldDgm bld="one"/>
        </p:bldSub>
      </p:bldGraphic>
      <p:bldP spid="7" grpId="0"/>
      <p:bldP spid="9" grpId="0" animBg="1"/>
      <p:bldP spid="12" grpId="0" animBg="1"/>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614AED-C2C8-32CB-A84D-0D80BC4D3FB1}"/>
              </a:ext>
            </a:extLst>
          </p:cNvPr>
          <p:cNvSpPr txBox="1"/>
          <p:nvPr/>
        </p:nvSpPr>
        <p:spPr>
          <a:xfrm>
            <a:off x="0" y="-28876"/>
            <a:ext cx="12191999" cy="769441"/>
          </a:xfrm>
          <a:prstGeom prst="rect">
            <a:avLst/>
          </a:prstGeom>
          <a:noFill/>
        </p:spPr>
        <p:txBody>
          <a:bodyPr wrap="square">
            <a:spAutoFit/>
          </a:bodyPr>
          <a:lstStyle/>
          <a:p>
            <a:pPr algn="ctr"/>
            <a:r>
              <a:rPr lang="ro-RO"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ÎNRĂDĂCINAȚI ÎN HRISTOS</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4DFC8CA8-E8A9-1F82-0546-0950476EDD52}"/>
              </a:ext>
            </a:extLst>
          </p:cNvPr>
          <p:cNvSpPr txBox="1"/>
          <p:nvPr/>
        </p:nvSpPr>
        <p:spPr>
          <a:xfrm>
            <a:off x="666749" y="606411"/>
            <a:ext cx="10858500" cy="646331"/>
          </a:xfrm>
          <a:prstGeom prst="rect">
            <a:avLst/>
          </a:prstGeom>
          <a:noFill/>
        </p:spPr>
        <p:txBody>
          <a:bodyPr wrap="square">
            <a:spAutoFit/>
          </a:bodyPr>
          <a:lstStyle/>
          <a:p>
            <a:pPr algn="ct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“fiind înrădăcinați și zidiți în El, întăriți prin credință, după învățăturile care v-au fost date, și sporind în ea cu mulțumiri către Dumnezeu.”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rgbClr val="FFCA6A"/>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 2:7)</a:t>
            </a:r>
          </a:p>
        </p:txBody>
      </p:sp>
      <p:sp>
        <p:nvSpPr>
          <p:cNvPr id="5" name="CuadroTexto 4">
            <a:extLst>
              <a:ext uri="{FF2B5EF4-FFF2-40B4-BE49-F238E27FC236}">
                <a16:creationId xmlns:a16="http://schemas.microsoft.com/office/drawing/2014/main" id="{4B309C27-E062-B27C-4E61-B51DD07AC921}"/>
              </a:ext>
            </a:extLst>
          </p:cNvPr>
          <p:cNvSpPr txBox="1"/>
          <p:nvPr/>
        </p:nvSpPr>
        <p:spPr>
          <a:xfrm>
            <a:off x="2823699" y="1494400"/>
            <a:ext cx="5934075" cy="1631216"/>
          </a:xfrm>
          <a:prstGeom prst="rect">
            <a:avLst/>
          </a:prstGeom>
          <a:noFill/>
        </p:spPr>
        <p:txBody>
          <a:bodyPr wrap="square" rtlCol="0">
            <a:spAutoFit/>
          </a:bodyPr>
          <a:lstStyle/>
          <a:p>
            <a:pPr>
              <a:spcBef>
                <a:spcPts val="600"/>
              </a:spcBef>
            </a:pPr>
            <a:r>
              <a:rPr lang="es-ES" sz="2000" b="1" dirty="0"/>
              <a:t>Obținem mântuirea acceptând o Persoană, nu acceptând doctrine (Coloseni 2:6). Totuși, acestea sunt esențiale. Pavel ne îndeamnă să umblăm în Hristos „așa cum ați fost învățați” (Coloseni 2:7b).</a:t>
            </a:r>
          </a:p>
        </p:txBody>
      </p:sp>
      <p:graphicFrame>
        <p:nvGraphicFramePr>
          <p:cNvPr id="6" name="Diagrama 5">
            <a:extLst>
              <a:ext uri="{FF2B5EF4-FFF2-40B4-BE49-F238E27FC236}">
                <a16:creationId xmlns:a16="http://schemas.microsoft.com/office/drawing/2014/main" id="{66A8CD0E-9EB5-7B43-CBF8-AD9B8F1B5D74}"/>
              </a:ext>
            </a:extLst>
          </p:cNvPr>
          <p:cNvGraphicFramePr/>
          <p:nvPr>
            <p:extLst>
              <p:ext uri="{D42A27DB-BD31-4B8C-83A1-F6EECF244321}">
                <p14:modId xmlns:p14="http://schemas.microsoft.com/office/powerpoint/2010/main" val="2911829489"/>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hombre parado al lado de un árbol&#10;&#10;El contenido generado por IA puede ser incorrecto.">
            <a:extLst>
              <a:ext uri="{FF2B5EF4-FFF2-40B4-BE49-F238E27FC236}">
                <a16:creationId xmlns:a16="http://schemas.microsoft.com/office/drawing/2014/main" id="{6E08CBC1-9F7D-B51B-06F6-1EDAF3784E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84756" y="1608840"/>
            <a:ext cx="3255358"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1998B14A-706D-305E-CBF6-3AE12C2CB6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1886" y="1608841"/>
            <a:ext cx="2575560"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B2CE5689-62A8-F0F5-4775-F4ECDAC77C4E}"/>
              </a:ext>
            </a:extLst>
          </p:cNvPr>
          <p:cNvSpPr txBox="1"/>
          <p:nvPr/>
        </p:nvSpPr>
        <p:spPr>
          <a:xfrm>
            <a:off x="2823699" y="3111251"/>
            <a:ext cx="5934075" cy="1631216"/>
          </a:xfrm>
          <a:prstGeom prst="rect">
            <a:avLst/>
          </a:prstGeom>
          <a:noFill/>
        </p:spPr>
        <p:txBody>
          <a:bodyPr wrap="square">
            <a:spAutoFit/>
          </a:bodyPr>
          <a:lstStyle/>
          <a:p>
            <a:pPr>
              <a:spcBef>
                <a:spcPts val="600"/>
              </a:spcBef>
            </a:pPr>
            <a:r>
              <a:rPr lang="es-ES" sz="2000" b="1" dirty="0"/>
              <a:t>Pe măsură ce umblăm cu Isus, suntem înrădăcinați în El. Suntem, metaforic, „sădiți de Domnul ca să-I arătăm slava” (Isaia 61:3). Suntem „copaci” care se agață de Isus și de învățăturile Sale (Psalmul 1:3).</a:t>
            </a:r>
          </a:p>
        </p:txBody>
      </p:sp>
    </p:spTree>
    <p:extLst>
      <p:ext uri="{BB962C8B-B14F-4D97-AF65-F5344CB8AC3E}">
        <p14:creationId xmlns:p14="http://schemas.microsoft.com/office/powerpoint/2010/main" val="11966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graphicEl>
                                              <a:dgm id="{D5F7F02B-7B32-409D-B1E5-52F31BD4F3BD}"/>
                                            </p:graphicEl>
                                          </p:spTgt>
                                        </p:tgtEl>
                                        <p:attrNameLst>
                                          <p:attrName>style.visibility</p:attrName>
                                        </p:attrNameLst>
                                      </p:cBhvr>
                                      <p:to>
                                        <p:strVal val="visible"/>
                                      </p:to>
                                    </p:set>
                                    <p:anim calcmode="lin" valueType="num">
                                      <p:cBhvr>
                                        <p:cTn id="38" dur="500" fill="hold"/>
                                        <p:tgtEl>
                                          <p:spTgt spid="6">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AB0CBB47-E424-47FF-8AD8-BA5C37AA2D98}"/>
                                            </p:graphicEl>
                                          </p:spTgt>
                                        </p:tgtEl>
                                        <p:attrNameLst>
                                          <p:attrName>style.visibility</p:attrName>
                                        </p:attrNameLst>
                                      </p:cBhvr>
                                      <p:to>
                                        <p:strVal val="visible"/>
                                      </p:to>
                                    </p:set>
                                    <p:animEffect transition="in" filter="wipe(left)">
                                      <p:cBhvr>
                                        <p:cTn id="45" dur="500"/>
                                        <p:tgtEl>
                                          <p:spTgt spid="6">
                                            <p:graphicEl>
                                              <a:dgm id="{AB0CBB47-E424-47FF-8AD8-BA5C37AA2D98}"/>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628B03C1-2108-40C1-A7E4-4B0B7D9A765A}"/>
                                            </p:graphicEl>
                                          </p:spTgt>
                                        </p:tgtEl>
                                        <p:attrNameLst>
                                          <p:attrName>style.visibility</p:attrName>
                                        </p:attrNameLst>
                                      </p:cBhvr>
                                      <p:to>
                                        <p:strVal val="visible"/>
                                      </p:to>
                                    </p:set>
                                    <p:animEffect transition="in" filter="wipe(left)">
                                      <p:cBhvr>
                                        <p:cTn id="48" dur="500"/>
                                        <p:tgtEl>
                                          <p:spTgt spid="6">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C199F4D7-3ABA-4133-A056-BAEF2F3D776A}"/>
                                            </p:graphicEl>
                                          </p:spTgt>
                                        </p:tgtEl>
                                        <p:attrNameLst>
                                          <p:attrName>style.visibility</p:attrName>
                                        </p:attrNameLst>
                                      </p:cBhvr>
                                      <p:to>
                                        <p:strVal val="visible"/>
                                      </p:to>
                                    </p:set>
                                    <p:animEffect transition="in" filter="wipe(left)">
                                      <p:cBhvr>
                                        <p:cTn id="53" dur="500"/>
                                        <p:tgtEl>
                                          <p:spTgt spid="6">
                                            <p:graphicEl>
                                              <a:dgm id="{C199F4D7-3ABA-4133-A056-BAEF2F3D776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3C6B2C48-3092-4773-ACB2-D38B34F145FF}"/>
                                            </p:graphicEl>
                                          </p:spTgt>
                                        </p:tgtEl>
                                        <p:attrNameLst>
                                          <p:attrName>style.visibility</p:attrName>
                                        </p:attrNameLst>
                                      </p:cBhvr>
                                      <p:to>
                                        <p:strVal val="visible"/>
                                      </p:to>
                                    </p:set>
                                    <p:animEffect transition="in" filter="wipe(left)">
                                      <p:cBhvr>
                                        <p:cTn id="56" dur="500"/>
                                        <p:tgtEl>
                                          <p:spTgt spid="6">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80EEE3D0-C2C4-40CE-9E73-DCDA5330CD5E}"/>
                                            </p:graphicEl>
                                          </p:spTgt>
                                        </p:tgtEl>
                                        <p:attrNameLst>
                                          <p:attrName>style.visibility</p:attrName>
                                        </p:attrNameLst>
                                      </p:cBhvr>
                                      <p:to>
                                        <p:strVal val="visible"/>
                                      </p:to>
                                    </p:set>
                                    <p:animEffect transition="in" filter="wipe(left)">
                                      <p:cBhvr>
                                        <p:cTn id="61" dur="500"/>
                                        <p:tgtEl>
                                          <p:spTgt spid="6">
                                            <p:graphicEl>
                                              <a:dgm id="{80EEE3D0-C2C4-40CE-9E73-DCDA5330CD5E}"/>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graphicEl>
                                              <a:dgm id="{DD8FD213-494A-48EE-8B01-6F55637C1A93}"/>
                                            </p:graphicEl>
                                          </p:spTgt>
                                        </p:tgtEl>
                                        <p:attrNameLst>
                                          <p:attrName>style.visibility</p:attrName>
                                        </p:attrNameLst>
                                      </p:cBhvr>
                                      <p:to>
                                        <p:strVal val="visible"/>
                                      </p:to>
                                    </p:set>
                                    <p:animEffect transition="in" filter="wipe(left)">
                                      <p:cBhvr>
                                        <p:cTn id="64" dur="500"/>
                                        <p:tgtEl>
                                          <p:spTgt spid="6">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graphicEl>
                                              <a:dgm id="{BA0379AC-B5CE-4DE2-9563-54FF42A75FD8}"/>
                                            </p:graphicEl>
                                          </p:spTgt>
                                        </p:tgtEl>
                                        <p:attrNameLst>
                                          <p:attrName>style.visibility</p:attrName>
                                        </p:attrNameLst>
                                      </p:cBhvr>
                                      <p:to>
                                        <p:strVal val="visible"/>
                                      </p:to>
                                    </p:set>
                                    <p:animEffect transition="in" filter="wipe(left)">
                                      <p:cBhvr>
                                        <p:cTn id="69" dur="500"/>
                                        <p:tgtEl>
                                          <p:spTgt spid="6">
                                            <p:graphicEl>
                                              <a:dgm id="{BA0379AC-B5CE-4DE2-9563-54FF42A75FD8}"/>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5EF5C1E4-06C3-494E-AC3C-15D7B9D016A6}"/>
                                            </p:graphicEl>
                                          </p:spTgt>
                                        </p:tgtEl>
                                        <p:attrNameLst>
                                          <p:attrName>style.visibility</p:attrName>
                                        </p:attrNameLst>
                                      </p:cBhvr>
                                      <p:to>
                                        <p:strVal val="visible"/>
                                      </p:to>
                                    </p:set>
                                    <p:animEffect transition="in" filter="wipe(left)">
                                      <p:cBhvr>
                                        <p:cTn id="72" dur="500"/>
                                        <p:tgtEl>
                                          <p:spTgt spid="6">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707886"/>
          </a:xfrm>
          <a:prstGeom prst="rect">
            <a:avLst/>
          </a:prstGeom>
          <a:noFill/>
        </p:spPr>
        <p:txBody>
          <a:bodyPr wrap="square">
            <a:spAutoFit/>
          </a:bodyPr>
          <a:lstStyle/>
          <a:p>
            <a:pPr algn="ctr"/>
            <a:r>
              <a:rPr lang="ro-RO" sz="4000" b="1" dirty="0">
                <a:ln w="10160">
                  <a:solidFill>
                    <a:schemeClr val="accent6"/>
                  </a:solidFill>
                  <a:prstDash val="solid"/>
                </a:ln>
                <a:solidFill>
                  <a:srgbClr val="FFFFFF"/>
                </a:solidFill>
                <a:effectLst>
                  <a:outerShdw blurRad="38100" dist="22860" dir="5400000" algn="tl" rotWithShape="0">
                    <a:srgbClr val="000000"/>
                  </a:outerShdw>
                </a:effectLst>
              </a:rPr>
              <a:t>ZAPISUL PIRONIT </a:t>
            </a:r>
            <a:r>
              <a:rPr lang="es-ES" sz="4000" b="1" dirty="0">
                <a:ln w="10160">
                  <a:solidFill>
                    <a:schemeClr val="accent6"/>
                  </a:solidFill>
                  <a:prstDash val="solid"/>
                </a:ln>
                <a:solidFill>
                  <a:srgbClr val="FFFFFF"/>
                </a:solidFill>
                <a:effectLst>
                  <a:outerShdw blurRad="38100" dist="22860" dir="5400000" algn="tl" rotWithShape="0">
                    <a:srgbClr val="000000"/>
                  </a:outerShdw>
                </a:effectLst>
              </a:rPr>
              <a:t>PE CRUCE</a:t>
            </a: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37458"/>
            <a:ext cx="9264919" cy="646331"/>
          </a:xfrm>
          <a:prstGeom prst="rect">
            <a:avLst/>
          </a:prstGeom>
          <a:noFill/>
          <a:effectLst>
            <a:outerShdw blurRad="50800" dist="12700" dir="2640000" algn="ctr" rotWithShape="0">
              <a:schemeClr val="bg1"/>
            </a:outerShdw>
          </a:effectLst>
        </p:spPr>
        <p:txBody>
          <a:bodyPr wrap="square">
            <a:spAutoFit/>
          </a:bodyPr>
          <a:lstStyle/>
          <a:p>
            <a:pPr algn="ct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 șters zapisul cu poruncile lui, care stătea împotriva noastră și ne era potrivnic, și l-a nimicit, pironindu-l pe cruce.”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(Colosen</a:t>
            </a:r>
            <a:r>
              <a:rPr lang="ro-RO"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i</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 2:14)</a:t>
            </a:r>
          </a:p>
        </p:txBody>
      </p:sp>
      <p:sp>
        <p:nvSpPr>
          <p:cNvPr id="5" name="CuadroTexto 4">
            <a:extLst>
              <a:ext uri="{FF2B5EF4-FFF2-40B4-BE49-F238E27FC236}">
                <a16:creationId xmlns:a16="http://schemas.microsoft.com/office/drawing/2014/main" id="{60D2E6B5-B064-3AB7-6DFC-68E48AD83701}"/>
              </a:ext>
            </a:extLst>
          </p:cNvPr>
          <p:cNvSpPr txBox="1"/>
          <p:nvPr/>
        </p:nvSpPr>
        <p:spPr>
          <a:xfrm>
            <a:off x="3057926" y="1291448"/>
            <a:ext cx="9134074" cy="1631216"/>
          </a:xfrm>
          <a:prstGeom prst="rect">
            <a:avLst/>
          </a:prstGeom>
          <a:noFill/>
        </p:spPr>
        <p:txBody>
          <a:bodyPr wrap="square" rtlCol="0">
            <a:spAutoFit/>
          </a:bodyPr>
          <a:lstStyle/>
          <a:p>
            <a:pPr>
              <a:spcBef>
                <a:spcPts val="600"/>
              </a:spcBef>
            </a:pPr>
            <a:r>
              <a:rPr lang="es-ES" sz="2000" b="1" dirty="0"/>
              <a:t>Avraam și-a ratificat legământul cu Dumnezeu prin circumcizie (Gen. 17:11). Noi ratificăm legământul nostru cu Isus prin botez, care este „circumcizia lui Hristos” (Col. 2:11-12). Aceasta implică faptul că circumcizia fizică nu mai este necesară. După ce clarifică acest punct, Pavel vorbește despre lucrarea lui Isus pe cruce. Ce a realizat Isus?</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355680838"/>
              </p:ext>
            </p:extLst>
          </p:nvPr>
        </p:nvGraphicFramePr>
        <p:xfrm>
          <a:off x="174758" y="2960876"/>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FCB6703-0242-12F6-6110-E5A22AECDE1F}"/>
              </a:ext>
            </a:extLst>
          </p:cNvPr>
          <p:cNvSpPr txBox="1"/>
          <p:nvPr/>
        </p:nvSpPr>
        <p:spPr>
          <a:xfrm>
            <a:off x="2829828" y="4778350"/>
            <a:ext cx="7389346" cy="1015663"/>
          </a:xfrm>
          <a:prstGeom prst="rect">
            <a:avLst/>
          </a:prstGeom>
          <a:noFill/>
        </p:spPr>
        <p:txBody>
          <a:bodyPr wrap="square" rtlCol="0">
            <a:spAutoFit/>
          </a:bodyPr>
          <a:lstStyle/>
          <a:p>
            <a:pPr>
              <a:spcBef>
                <a:spcPts val="600"/>
              </a:spcBef>
            </a:pPr>
            <a:r>
              <a:rPr lang="es-ES" sz="2000" b="1" dirty="0"/>
              <a:t>Efeseni 2:14-15 clarifică faptul că „faptul” sau „ordonanța” care era împotriva noastră era legea ceremonială, care constituia un zid de separare între evrei și neamuri.</a:t>
            </a:r>
          </a:p>
        </p:txBody>
      </p:sp>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758"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690854" y="2912665"/>
            <a:ext cx="2326388" cy="3307265"/>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
        <p:nvSpPr>
          <p:cNvPr id="6" name="CuadroTexto 5">
            <a:extLst>
              <a:ext uri="{FF2B5EF4-FFF2-40B4-BE49-F238E27FC236}">
                <a16:creationId xmlns:a16="http://schemas.microsoft.com/office/drawing/2014/main" id="{54593DE0-C880-04A0-99A6-5CDEFB84710E}"/>
              </a:ext>
            </a:extLst>
          </p:cNvPr>
          <p:cNvSpPr txBox="1"/>
          <p:nvPr/>
        </p:nvSpPr>
        <p:spPr>
          <a:xfrm>
            <a:off x="2826919" y="5784390"/>
            <a:ext cx="6970224" cy="1015663"/>
          </a:xfrm>
          <a:prstGeom prst="rect">
            <a:avLst/>
          </a:prstGeom>
          <a:noFill/>
        </p:spPr>
        <p:txBody>
          <a:bodyPr wrap="square">
            <a:spAutoFit/>
          </a:bodyPr>
          <a:lstStyle/>
          <a:p>
            <a:pPr>
              <a:spcBef>
                <a:spcPts val="600"/>
              </a:spcBef>
            </a:pPr>
            <a:r>
              <a:rPr lang="es-ES" sz="2000" b="1" dirty="0"/>
              <a:t>Din acest motiv, nu mai trebuie să ne facem griji cu privire la respectarea legilor rituale ale Vechiului Testament, care și-au avut împlinirea și sfârșitul în Hristos.</a:t>
            </a:r>
          </a:p>
        </p:txBody>
      </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left)">
                                      <p:cBhvr>
                                        <p:cTn id="37" dur="500"/>
                                        <p:tgtEl>
                                          <p:spTgt spid="22">
                                            <p:graphicEl>
                                              <a:dgm id="{FA2F0043-86EB-4077-8019-74B6E61C50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left)">
                                      <p:cBhvr>
                                        <p:cTn id="42" dur="500"/>
                                        <p:tgtEl>
                                          <p:spTgt spid="22">
                                            <p:graphicEl>
                                              <a:dgm id="{B885D748-65CB-4770-8E25-553E448535E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left)">
                                      <p:cBhvr>
                                        <p:cTn id="47" dur="500"/>
                                        <p:tgtEl>
                                          <p:spTgt spid="22">
                                            <p:graphicEl>
                                              <a:dgm id="{166E1F6B-A796-46A3-907A-6DDF004D0C0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900" decel="100000" fill="hold"/>
                                        <p:tgtEl>
                                          <p:spTgt spid="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900" decel="100000" fill="hold"/>
                                        <p:tgtEl>
                                          <p:spTgt spid="1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2" grpId="0">
        <p:bldSub>
          <a:bldDgm bld="one"/>
        </p:bldSub>
      </p:bldGraphic>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404938" y="616418"/>
            <a:ext cx="9877425" cy="175432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PROBLEME CARE ZDRUNCINĂ CREDINȚA</a:t>
            </a:r>
            <a:endParaRPr lang="es-ES"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566</TotalTime>
  <Words>1370</Words>
  <Application>Microsoft Office PowerPoint</Application>
  <PresentationFormat>Panorámica</PresentationFormat>
  <Paragraphs>60</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68</cp:revision>
  <dcterms:created xsi:type="dcterms:W3CDTF">2026-01-27T09:08:36Z</dcterms:created>
  <dcterms:modified xsi:type="dcterms:W3CDTF">2026-03-04T05:11:16Z</dcterms:modified>
</cp:coreProperties>
</file>