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8" r:id="rId4"/>
    <p:sldId id="257" r:id="rId5"/>
    <p:sldId id="258" r:id="rId6"/>
    <p:sldId id="282" r:id="rId7"/>
    <p:sldId id="283" r:id="rId8"/>
    <p:sldId id="260" r:id="rId9"/>
    <p:sldId id="284" r:id="rId10"/>
    <p:sldId id="286" r:id="rId11"/>
    <p:sldId id="262" r:id="rId12"/>
    <p:sldId id="287" r:id="rId13"/>
    <p:sldId id="264" r:id="rId14"/>
    <p:sldId id="285" r:id="rId15"/>
    <p:sldId id="280" r:id="rId16"/>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E00"/>
    <a:srgbClr val="FECC75"/>
    <a:srgbClr val="DAA100"/>
    <a:srgbClr val="FFC00D"/>
    <a:srgbClr val="EBE600"/>
    <a:srgbClr val="90BADA"/>
    <a:srgbClr val="DCC4AE"/>
    <a:srgbClr val="AB202A"/>
    <a:srgbClr val="DDA80B"/>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r>
            <a:rPr lang="ro-RO" sz="2000" b="1" dirty="0">
              <a:effectLst>
                <a:outerShdw blurRad="38100" dist="38100" dir="2700000" algn="tl">
                  <a:srgbClr val="000000"/>
                </a:outerShdw>
              </a:effectLst>
            </a:rPr>
            <a:t>Era consecvent, rugându-se de trei ori pe zi</a:t>
          </a:r>
          <a:endParaRPr lang="es-ES" sz="2000" b="1" dirty="0">
            <a:effectLst>
              <a:outerShdw blurRad="38100" dist="38100" dir="2700000" algn="tl">
                <a:srgbClr val="000000"/>
              </a:outerShdw>
            </a:effectLst>
          </a:endParaRPr>
        </a:p>
      </dgm:t>
    </dgm:pt>
    <dgm:pt modelId="{E034C4E0-F72A-4BA8-A381-5A84C9B21B9F}" type="parTrans" cxnId="{6E2BE8BB-E5F0-4F57-BBF6-79C675D9E4C8}">
      <dgm:prSet/>
      <dgm:spPr/>
      <dgm:t>
        <a:bodyPr/>
        <a:lstStyle/>
        <a:p>
          <a:endParaRPr lang="es-ES" sz="20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0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r>
            <a:rPr lang="it-IT" sz="2000" b="1" dirty="0">
              <a:effectLst>
                <a:outerShdw blurRad="38100" dist="38100" dir="2700000" algn="tl">
                  <a:srgbClr val="000000"/>
                </a:outerShdw>
              </a:effectLst>
            </a:rPr>
            <a:t>Era previzibil, deschizându-și fereastra spre Ierusalim</a:t>
          </a:r>
          <a:endParaRPr lang="es-ES" sz="2000" b="1" dirty="0">
            <a:effectLst>
              <a:outerShdw blurRad="38100" dist="38100" dir="2700000" algn="tl">
                <a:srgbClr val="000000"/>
              </a:outerShdw>
            </a:effectLst>
          </a:endParaRPr>
        </a:p>
      </dgm:t>
    </dgm:pt>
    <dgm:pt modelId="{B6ECE243-13E9-4267-ACD5-60733ACE7678}" type="parTrans" cxnId="{13635C99-6DAB-499F-B5B2-219791606B8B}">
      <dgm:prSet/>
      <dgm:spPr/>
      <dgm:t>
        <a:bodyPr/>
        <a:lstStyle/>
        <a:p>
          <a:endParaRPr lang="es-ES" sz="20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0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r>
            <a:rPr lang="it-IT" sz="2000" b="1" dirty="0">
              <a:effectLst>
                <a:outerShdw blurRad="38100" dist="38100" dir="2700000" algn="tl">
                  <a:srgbClr val="000000"/>
                </a:outerShdw>
              </a:effectLst>
            </a:rPr>
            <a:t>Avea obiceiuri specifice; se ruga în genunchi.</a:t>
          </a:r>
          <a:endParaRPr lang="es-ES" sz="2000" b="1" dirty="0">
            <a:effectLst>
              <a:outerShdw blurRad="38100" dist="38100" dir="2700000" algn="tl">
                <a:srgbClr val="000000"/>
              </a:outerShdw>
            </a:effectLst>
          </a:endParaRPr>
        </a:p>
      </dgm:t>
    </dgm:pt>
    <dgm:pt modelId="{524F87DC-654B-4DC4-9B02-CA7B359A6D44}" type="parTrans" cxnId="{81D614A7-5436-463B-8421-70E53DDCCDA7}">
      <dgm:prSet/>
      <dgm:spPr/>
      <dgm:t>
        <a:bodyPr/>
        <a:lstStyle/>
        <a:p>
          <a:endParaRPr lang="es-ES" sz="20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000" b="1">
            <a:effectLst>
              <a:outerShdw blurRad="38100" dist="38100" dir="2700000" algn="tl">
                <a:srgbClr val="000000"/>
              </a:outerShdw>
            </a:effectLst>
          </a:endParaRPr>
        </a:p>
      </dgm:t>
    </dgm:pt>
    <dgm:pt modelId="{FBE7CBE5-E92D-4435-AA16-2D8D3542EC60}">
      <dgm:prSet custT="1"/>
      <dgm:spPr/>
      <dgm:t>
        <a:bodyPr lIns="72000" rIns="72000" anchor="t" anchorCtr="0"/>
        <a:lstStyle/>
        <a:p>
          <a:r>
            <a:rPr lang="pt-BR" sz="2000" b="1" dirty="0">
              <a:effectLst>
                <a:outerShdw blurRad="38100" dist="38100" dir="2700000" algn="tl">
                  <a:srgbClr val="000000"/>
                </a:outerShdw>
              </a:effectLst>
            </a:rPr>
            <a:t>S-a concentrat pe mulțumire și implorare</a:t>
          </a:r>
          <a:endParaRPr lang="es-ES" sz="2000" b="1" dirty="0">
            <a:effectLst>
              <a:outerShdw blurRad="38100" dist="38100" dir="2700000" algn="tl">
                <a:srgbClr val="000000"/>
              </a:outerShdw>
            </a:effectLst>
          </a:endParaRPr>
        </a:p>
      </dgm:t>
    </dgm:pt>
    <dgm:pt modelId="{F3E15A14-362C-483B-96C3-4D5707DE98C8}" type="parTrans" cxnId="{DA559E6A-34E6-4CD1-BCC2-EE59BE502041}">
      <dgm:prSet/>
      <dgm:spPr/>
      <dgm:t>
        <a:bodyPr/>
        <a:lstStyle/>
        <a:p>
          <a:endParaRPr lang="es-ES" sz="20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0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dgm:resizeHandles val="exact"/>
        </dgm:presLayoutVars>
      </dgm:prSet>
      <dgm:spPr/>
    </dgm:pt>
    <dgm:pt modelId="{683C2EC5-EB63-417C-AA60-9C82D0603683}" type="pres">
      <dgm:prSet presAssocID="{52D551CE-F2A0-496C-993F-0BF18CD87BF1}" presName="fgShape" presStyleLbl="fgShp" presStyleIdx="0" presStyleCnt="1" custScaleY="20346" custLinFactY="-275031" custLinFactNeighborY="-300000"/>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r>
            <a:rPr lang="ro-RO" sz="2000" b="1" dirty="0" err="1">
              <a:solidFill>
                <a:schemeClr val="accent6">
                  <a:lumMod val="75000"/>
                </a:schemeClr>
              </a:solidFill>
            </a:rPr>
            <a:t>Iosafat</a:t>
          </a:r>
          <a:r>
            <a:rPr lang="ro-RO" sz="2000" b="1" dirty="0">
              <a:solidFill>
                <a:schemeClr val="accent6">
                  <a:lumMod val="75000"/>
                </a:schemeClr>
              </a:solidFill>
            </a:rPr>
            <a:t> s-a rugat stând în picioare înaintea poporului (2 Cronici 20:5)</a:t>
          </a:r>
          <a:endParaRPr lang="es-ES" sz="2000" b="1" dirty="0">
            <a:solidFill>
              <a:schemeClr val="accent6">
                <a:lumMod val="75000"/>
              </a:schemeClr>
            </a:solidFill>
          </a:endParaRP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r>
            <a:rPr lang="ro-RO" sz="1800" b="1" dirty="0">
              <a:solidFill>
                <a:schemeClr val="accent5">
                  <a:lumMod val="75000"/>
                </a:schemeClr>
              </a:solidFill>
            </a:rPr>
            <a:t>David a șezut înaintea lui Dumnezeu ca să-I mulțumească (2 Samuel 7:18)</a:t>
          </a:r>
          <a:endParaRPr lang="es-ES" sz="1800" b="1" dirty="0">
            <a:solidFill>
              <a:schemeClr val="accent5">
                <a:lumMod val="75000"/>
              </a:schemeClr>
            </a:solidFill>
          </a:endParaRP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r>
            <a:rPr lang="ro-RO" sz="1800" b="1" dirty="0">
              <a:solidFill>
                <a:schemeClr val="accent2">
                  <a:lumMod val="75000"/>
                </a:schemeClr>
              </a:solidFill>
            </a:rPr>
            <a:t>Solomon s-a rugat în genunchi, cu mâinile ridicate.</a:t>
          </a:r>
          <a:r>
            <a:rPr lang="ro-RO" sz="2000" b="1" dirty="0">
              <a:solidFill>
                <a:schemeClr val="accent2">
                  <a:lumMod val="75000"/>
                </a:schemeClr>
              </a:solidFill>
            </a:rPr>
            <a:t>
(1 Regi 8:54)</a:t>
          </a:r>
          <a:endParaRPr lang="es-ES" sz="2000" b="1" dirty="0">
            <a:solidFill>
              <a:schemeClr val="accent2">
                <a:lumMod val="75000"/>
              </a:schemeClr>
            </a:solidFill>
          </a:endParaRP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r>
            <a:rPr lang="ro-RO" sz="2000" b="1" dirty="0">
              <a:ln>
                <a:solidFill>
                  <a:schemeClr val="accent4">
                    <a:lumMod val="50000"/>
                  </a:schemeClr>
                </a:solidFill>
              </a:ln>
            </a:rPr>
            <a:t>Poporul s-a plecat cu fața la pământ ca să se roage. (</a:t>
          </a:r>
          <a:r>
            <a:rPr lang="ro-RO" sz="2000" b="1" dirty="0" err="1">
              <a:ln>
                <a:solidFill>
                  <a:schemeClr val="accent4">
                    <a:lumMod val="50000"/>
                  </a:schemeClr>
                </a:solidFill>
              </a:ln>
            </a:rPr>
            <a:t>Neemia</a:t>
          </a:r>
          <a:r>
            <a:rPr lang="ro-RO" sz="2000" b="1" dirty="0">
              <a:ln>
                <a:solidFill>
                  <a:schemeClr val="accent4">
                    <a:lumMod val="50000"/>
                  </a:schemeClr>
                </a:solidFill>
              </a:ln>
            </a:rPr>
            <a:t> 8:6)</a:t>
          </a:r>
          <a:endParaRPr lang="es-ES" sz="2000" b="1" dirty="0">
            <a:ln>
              <a:solidFill>
                <a:schemeClr val="accent4">
                  <a:lumMod val="50000"/>
                </a:schemeClr>
              </a:solidFill>
            </a:ln>
          </a:endParaRP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r>
            <a:rPr lang="ro-RO" sz="2000" b="1" dirty="0">
              <a:solidFill>
                <a:schemeClr val="accent1">
                  <a:lumMod val="75000"/>
                </a:schemeClr>
              </a:solidFill>
            </a:rPr>
            <a:t>David s-a rugat culcat cu capul plecat în patul său. (1 Regi 1:47)</a:t>
          </a:r>
          <a:endParaRPr lang="es-ES" sz="2000" b="1" dirty="0">
            <a:solidFill>
              <a:schemeClr val="accent1">
                <a:lumMod val="75000"/>
              </a:schemeClr>
            </a:solidFill>
          </a:endParaRPr>
        </a:p>
      </dgm:t>
    </dgm:pt>
    <dgm:pt modelId="{7FBD538C-D6DD-4F4A-B43F-D72DC2AC068A}" type="parTrans" cxnId="{27C3D411-D958-43D3-A43B-2C665792402E}">
      <dgm:prSet/>
      <dgm:spPr/>
      <dgm:t>
        <a:bodyPr/>
        <a:lstStyle/>
        <a:p>
          <a:endParaRPr lang="es-ES" sz="2000" b="1"/>
        </a:p>
      </dgm:t>
    </dgm:pt>
    <dgm:pt modelId="{85022449-1E41-42EB-944A-923198F94481}" type="sibTrans" cxnId="{27C3D411-D958-43D3-A43B-2C665792402E}">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r>
            <a:rPr lang="ro-RO" sz="1800" b="1" dirty="0" err="1">
              <a:solidFill>
                <a:schemeClr val="accent3">
                  <a:lumMod val="75000"/>
                </a:schemeClr>
              </a:solidFill>
            </a:rPr>
            <a:t>Neemia</a:t>
          </a:r>
          <a:r>
            <a:rPr lang="ro-RO" sz="1800" b="1" dirty="0">
              <a:solidFill>
                <a:schemeClr val="accent3">
                  <a:lumMod val="75000"/>
                </a:schemeClr>
              </a:solidFill>
            </a:rPr>
            <a:t> a stat în picioare și s-a rugat în tăcere înaintea regelui (</a:t>
          </a:r>
          <a:r>
            <a:rPr lang="ro-RO" sz="1800" b="1" dirty="0" err="1">
              <a:solidFill>
                <a:schemeClr val="accent3">
                  <a:lumMod val="75000"/>
                </a:schemeClr>
              </a:solidFill>
            </a:rPr>
            <a:t>Neemia</a:t>
          </a:r>
          <a:r>
            <a:rPr lang="ro-RO" sz="1800" b="1" dirty="0">
              <a:solidFill>
                <a:schemeClr val="accent3">
                  <a:lumMod val="75000"/>
                </a:schemeClr>
              </a:solidFill>
            </a:rPr>
            <a:t> 2:1-4)</a:t>
          </a:r>
          <a:endParaRPr lang="es-ES" sz="1800" b="1" dirty="0">
            <a:solidFill>
              <a:schemeClr val="accent3">
                <a:lumMod val="75000"/>
              </a:schemeClr>
            </a:solidFill>
          </a:endParaRP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8361AF01-BC77-4C97-B932-FFC97753906F}" type="pres">
      <dgm:prSet presAssocID="{5BE75E9F-C9A0-44A4-9B09-22C48DD24DBF}" presName="Name0" presStyleCnt="0">
        <dgm:presLayoutVars>
          <dgm:dir/>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LinFactNeighborY="-43087">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Y="-49496"/>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LinFactNeighborY="-43087">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Y="-4949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LinFactNeighborY="-43087">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Y="-49496"/>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LinFactNeighborY="-43087">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Y="-4949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LinFactNeighborY="-43087">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NeighborY="-4949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LinFactNeighborY="-43087">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9AA9465A-7991-4553-96E6-27CAB1DC9C74}">
      <dgm:prSet custT="1"/>
      <dgm:spPr/>
      <dgm:t>
        <a:bodyPr>
          <a:scene3d>
            <a:camera prst="orthographicFront"/>
            <a:lightRig rig="threePt" dir="t"/>
          </a:scene3d>
          <a:sp3d extrusionH="57150">
            <a:bevelT w="38100" h="38100"/>
          </a:sp3d>
        </a:bodyPr>
        <a:lstStyle/>
        <a:p>
          <a:r>
            <a:rPr lang="ro-RO" sz="2000" b="1" dirty="0">
              <a:solidFill>
                <a:schemeClr val="accent3"/>
              </a:solidFill>
            </a:rPr>
            <a:t>PENTRU RUDELE SALE</a:t>
          </a:r>
          <a:endParaRPr lang="es-ES" sz="2000" b="1" dirty="0">
            <a:solidFill>
              <a:schemeClr val="accent3"/>
            </a:solidFill>
          </a:endParaRPr>
        </a:p>
      </dgm:t>
    </dgm:pt>
    <dgm:pt modelId="{21F631D9-1C0D-4587-99AA-541A8A24F842}" type="parTrans" cxnId="{4C01D1A3-A46A-4B75-BD64-C35A302CEC4B}">
      <dgm:prSet/>
      <dgm:spPr/>
      <dgm:t>
        <a:bodyPr/>
        <a:lstStyle/>
        <a:p>
          <a:endParaRPr lang="es-ES" sz="2000" b="1"/>
        </a:p>
      </dgm:t>
    </dgm:pt>
    <dgm:pt modelId="{DC9A6A43-E685-4E9E-88D4-36311B2816E4}" type="sibTrans" cxnId="{4C01D1A3-A46A-4B75-BD64-C35A302CEC4B}">
      <dgm:prSet/>
      <dgm:spPr/>
      <dgm:t>
        <a:bodyPr/>
        <a:lstStyle/>
        <a:p>
          <a:endParaRPr lang="es-ES" sz="2000" b="1"/>
        </a:p>
      </dgm:t>
    </dgm:pt>
    <dgm:pt modelId="{6C5FD939-BB09-4A1F-B646-FAE4F965A6BD}">
      <dgm:prSet custT="1"/>
      <dgm:spPr/>
      <dgm:t>
        <a:bodyPr/>
        <a:lstStyle/>
        <a:p>
          <a:pPr algn="ctr">
            <a:buFontTx/>
            <a:buNone/>
          </a:pPr>
          <a:r>
            <a:rPr lang="es-ES" sz="2400" b="1" dirty="0">
              <a:solidFill>
                <a:schemeClr val="accent1">
                  <a:lumMod val="75000"/>
                </a:schemeClr>
              </a:solidFill>
            </a:rPr>
            <a:t>⁕</a:t>
          </a:r>
          <a:r>
            <a:rPr lang="es-ES" sz="2000" b="1" dirty="0"/>
            <a:t> </a:t>
          </a:r>
          <a:r>
            <a:rPr lang="ro-RO" sz="2000" b="1" dirty="0"/>
            <a:t>Pentru păcatul lui Aaron</a:t>
          </a:r>
          <a:br>
            <a:rPr lang="es-ES" sz="2000" b="1" dirty="0"/>
          </a:br>
          <a:r>
            <a:rPr lang="es-ES" sz="2000" b="1" dirty="0"/>
            <a:t>(D</a:t>
          </a:r>
          <a:r>
            <a:rPr lang="ro-RO" sz="2000" b="1" dirty="0"/>
            <a:t>eu</a:t>
          </a:r>
          <a:r>
            <a:rPr lang="es-ES" sz="2000" b="1" dirty="0"/>
            <a:t>t. 9:20)</a:t>
          </a:r>
        </a:p>
      </dgm:t>
    </dgm:pt>
    <dgm:pt modelId="{54852A3F-CFFC-435F-8C02-5D0421165322}" type="parTrans" cxnId="{9A81E629-E528-48F2-802B-9212E4B48424}">
      <dgm:prSet/>
      <dgm:spPr>
        <a:ln>
          <a:solidFill>
            <a:schemeClr val="accent3"/>
          </a:solidFill>
        </a:ln>
      </dgm:spPr>
      <dgm:t>
        <a:bodyPr/>
        <a:lstStyle/>
        <a:p>
          <a:endParaRPr lang="es-ES" sz="2000" b="1"/>
        </a:p>
      </dgm:t>
    </dgm:pt>
    <dgm:pt modelId="{1802D857-44DA-4BDD-98F7-9B2D3F8019AC}" type="sibTrans" cxnId="{9A81E629-E528-48F2-802B-9212E4B48424}">
      <dgm:prSet/>
      <dgm:spPr/>
      <dgm:t>
        <a:bodyPr/>
        <a:lstStyle/>
        <a:p>
          <a:endParaRPr lang="es-ES" sz="2000" b="1"/>
        </a:p>
      </dgm:t>
    </dgm:pt>
    <dgm:pt modelId="{D8935562-1B98-40C9-BE56-28913BC28C6E}">
      <dgm:prSet custT="1"/>
      <dgm:spPr/>
      <dgm:t>
        <a:bodyPr/>
        <a:lstStyle/>
        <a:p>
          <a:pPr algn="ctr"/>
          <a:r>
            <a:rPr lang="es-ES" sz="2400" b="1" dirty="0">
              <a:solidFill>
                <a:schemeClr val="accent3">
                  <a:lumMod val="75000"/>
                </a:schemeClr>
              </a:solidFill>
            </a:rPr>
            <a:t>⁕</a:t>
          </a:r>
          <a:r>
            <a:rPr lang="es-ES" sz="2000" b="1" dirty="0"/>
            <a:t> </a:t>
          </a:r>
          <a:r>
            <a:rPr lang="ro-RO" sz="2000" b="1" dirty="0"/>
            <a:t>Pentru murmurările Mariei</a:t>
          </a:r>
          <a:br>
            <a:rPr lang="es-ES" sz="2000" b="1" dirty="0"/>
          </a:br>
          <a:r>
            <a:rPr lang="es-ES" sz="2000" b="1" dirty="0"/>
            <a:t>(N</a:t>
          </a:r>
          <a:r>
            <a:rPr lang="ro-RO" sz="2000" b="1" dirty="0"/>
            <a:t>u</a:t>
          </a:r>
          <a:r>
            <a:rPr lang="es-ES" sz="2000" b="1" dirty="0"/>
            <a:t>m. 12:10-13)</a:t>
          </a:r>
        </a:p>
      </dgm:t>
    </dgm:pt>
    <dgm:pt modelId="{94B34DE3-E36A-4F49-AEA1-3DF5C79E481A}" type="parTrans" cxnId="{557CD3B8-7654-4911-8F7D-DCE4A059CA04}">
      <dgm:prSet/>
      <dgm:spPr>
        <a:ln>
          <a:solidFill>
            <a:schemeClr val="accent3"/>
          </a:solidFill>
        </a:ln>
      </dgm:spPr>
      <dgm:t>
        <a:bodyPr/>
        <a:lstStyle/>
        <a:p>
          <a:endParaRPr lang="es-ES" sz="2000" b="1"/>
        </a:p>
      </dgm:t>
    </dgm:pt>
    <dgm:pt modelId="{0943CB0C-1220-4C4C-A968-4698324A79E6}" type="sibTrans" cxnId="{557CD3B8-7654-4911-8F7D-DCE4A059CA0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r>
            <a:rPr lang="ro-RO" sz="2000" b="1" dirty="0">
              <a:solidFill>
                <a:srgbClr val="7030A0"/>
              </a:solidFill>
            </a:rPr>
            <a:t>PENTRU POPOR</a:t>
          </a:r>
          <a:endParaRPr lang="es-ES" sz="2000" b="1" dirty="0">
            <a:solidFill>
              <a:srgbClr val="7030A0"/>
            </a:solidFill>
          </a:endParaRP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a:r>
            <a:rPr lang="es-ES" sz="2400" b="1" dirty="0">
              <a:solidFill>
                <a:schemeClr val="accent5">
                  <a:lumMod val="75000"/>
                </a:schemeClr>
              </a:solidFill>
            </a:rPr>
            <a:t>⁕</a:t>
          </a:r>
          <a:r>
            <a:rPr lang="es-ES" sz="2000" b="1" dirty="0"/>
            <a:t> </a:t>
          </a:r>
          <a:r>
            <a:rPr lang="ro-RO" sz="2000" b="1" dirty="0"/>
            <a:t>Când le-a fost sete </a:t>
          </a:r>
          <a:r>
            <a:rPr lang="es-ES" sz="2000" b="1" dirty="0"/>
            <a:t>(</a:t>
          </a:r>
          <a:r>
            <a:rPr lang="ro-RO" sz="2000" b="1" dirty="0"/>
            <a:t>E</a:t>
          </a:r>
          <a:r>
            <a:rPr lang="es-ES" sz="2000" b="1" dirty="0"/>
            <a:t>x. 15:24-25)</a:t>
          </a:r>
        </a:p>
      </dgm:t>
    </dgm:pt>
    <dgm:pt modelId="{F6AF46BE-A79B-41E9-BCB5-1FBF14F8CBCF}" type="parTrans" cxnId="{5F286EF7-658A-460F-AC63-C8B4BDD965F8}">
      <dgm:prSet/>
      <dgm:spPr>
        <a:ln>
          <a:solidFill>
            <a:srgbClr val="7030A0"/>
          </a:solidFill>
        </a:ln>
      </dgm:spPr>
      <dgm:t>
        <a:bodyPr/>
        <a:lstStyle/>
        <a:p>
          <a:endParaRPr lang="es-ES" sz="2000" b="1"/>
        </a:p>
      </dgm:t>
    </dgm:pt>
    <dgm:pt modelId="{1465DA19-5BD9-42A4-8EDA-8A9AD8359E0E}" type="sibTrans" cxnId="{5F286EF7-658A-460F-AC63-C8B4BDD965F8}">
      <dgm:prSet/>
      <dgm:spPr/>
      <dgm:t>
        <a:bodyPr/>
        <a:lstStyle/>
        <a:p>
          <a:endParaRPr lang="es-ES" sz="2000" b="1"/>
        </a:p>
      </dgm:t>
    </dgm:pt>
    <dgm:pt modelId="{DAC19B5E-E597-4AFA-B46C-D93CB51604B4}">
      <dgm:prSet custT="1"/>
      <dgm:spPr/>
      <dgm:t>
        <a:bodyPr/>
        <a:lstStyle/>
        <a:p>
          <a:pPr algn="ctr"/>
          <a:r>
            <a:rPr lang="es-ES" sz="2400" b="1" dirty="0">
              <a:solidFill>
                <a:schemeClr val="accent6">
                  <a:lumMod val="50000"/>
                </a:schemeClr>
              </a:solidFill>
            </a:rPr>
            <a:t>⁕</a:t>
          </a:r>
          <a:r>
            <a:rPr lang="es-ES" sz="2000" b="1" dirty="0"/>
            <a:t> </a:t>
          </a:r>
          <a:r>
            <a:rPr lang="ro-RO" sz="2000" b="1" dirty="0"/>
            <a:t>Când le-a fost foame </a:t>
          </a:r>
          <a:r>
            <a:rPr lang="es-ES" sz="2000" b="1" dirty="0"/>
            <a:t>(N</a:t>
          </a:r>
          <a:r>
            <a:rPr lang="ro-RO" sz="2000" b="1" dirty="0"/>
            <a:t>u</a:t>
          </a:r>
          <a:r>
            <a:rPr lang="es-ES" sz="2000" b="1" dirty="0"/>
            <a:t>m. 11:11-13)</a:t>
          </a:r>
        </a:p>
      </dgm:t>
    </dgm:pt>
    <dgm:pt modelId="{E36B9502-6D1F-464D-8526-3FBEF17C19DE}" type="parTrans" cxnId="{299CA990-B507-4EAE-889B-D8C5EFAE8848}">
      <dgm:prSet/>
      <dgm:spPr>
        <a:ln>
          <a:solidFill>
            <a:srgbClr val="7030A0"/>
          </a:solidFill>
        </a:ln>
      </dgm:spPr>
      <dgm:t>
        <a:bodyPr/>
        <a:lstStyle/>
        <a:p>
          <a:endParaRPr lang="es-ES" sz="2000" b="1"/>
        </a:p>
      </dgm:t>
    </dgm:pt>
    <dgm:pt modelId="{6058A60E-B668-4A2C-8E70-01699551CB65}" type="sibTrans" cxnId="{299CA990-B507-4EAE-889B-D8C5EFAE8848}">
      <dgm:prSet/>
      <dgm:spPr/>
      <dgm:t>
        <a:bodyPr/>
        <a:lstStyle/>
        <a:p>
          <a:endParaRPr lang="es-ES" sz="2000" b="1"/>
        </a:p>
      </dgm:t>
    </dgm:pt>
    <dgm:pt modelId="{8A830E74-6F71-4511-A7D1-B0ED582A954E}">
      <dgm:prSet custT="1"/>
      <dgm:spPr/>
      <dgm:t>
        <a:bodyPr/>
        <a:lstStyle/>
        <a:p>
          <a:pPr algn="ctr"/>
          <a:r>
            <a:rPr lang="es-ES" sz="2400" b="1" dirty="0">
              <a:solidFill>
                <a:schemeClr val="tx2"/>
              </a:solidFill>
            </a:rPr>
            <a:t>⁕</a:t>
          </a:r>
          <a:r>
            <a:rPr lang="es-ES" sz="2000" b="1" dirty="0"/>
            <a:t> </a:t>
          </a:r>
          <a:r>
            <a:rPr lang="ro-RO" sz="2000" b="1" dirty="0"/>
            <a:t>Când au păcătuit </a:t>
          </a:r>
          <a:r>
            <a:rPr lang="es-ES" sz="2000" b="1" dirty="0"/>
            <a:t>(</a:t>
          </a:r>
          <a:r>
            <a:rPr lang="ro-RO" sz="2000" b="1" dirty="0"/>
            <a:t>E</a:t>
          </a:r>
          <a:r>
            <a:rPr lang="es-ES" sz="2000" b="1" dirty="0"/>
            <a:t>x. 32:30-32)</a:t>
          </a:r>
        </a:p>
      </dgm:t>
    </dgm:pt>
    <dgm:pt modelId="{3B8D95D6-1227-4759-A0CB-314DC9F9F150}" type="parTrans" cxnId="{AA9FE3F5-2324-4F93-A221-7BE0D3E616C3}">
      <dgm:prSet/>
      <dgm:spPr>
        <a:ln>
          <a:solidFill>
            <a:srgbClr val="7030A0"/>
          </a:solidFill>
        </a:ln>
      </dgm:spPr>
      <dgm:t>
        <a:bodyPr/>
        <a:lstStyle/>
        <a:p>
          <a:endParaRPr lang="es-ES" sz="2000" b="1"/>
        </a:p>
      </dgm:t>
    </dgm:pt>
    <dgm:pt modelId="{090004D7-E165-4F80-B998-235C6E974A82}" type="sibTrans" cxnId="{AA9FE3F5-2324-4F93-A221-7BE0D3E616C3}">
      <dgm:prSet/>
      <dgm:spPr/>
      <dgm:t>
        <a:bodyPr/>
        <a:lstStyle/>
        <a:p>
          <a:endParaRPr lang="es-ES" sz="2000" b="1"/>
        </a:p>
      </dgm:t>
    </dgm:pt>
    <dgm:pt modelId="{436E45A9-9588-4B6F-994A-8A06BDEE07D0}" type="pres">
      <dgm:prSet presAssocID="{037176B5-D0B7-481D-894B-1B086C0A0E5E}" presName="hierChild1" presStyleCnt="0">
        <dgm:presLayoutVars>
          <dgm:chPref val="1"/>
          <dgm:dir/>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Y="-100000" custLinFactNeighborY="-126495"/>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553039" custLinFactX="100000" custLinFactY="-69120" custLinFactNeighborX="132236"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235973" custLinFactY="3532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14603" custLinFactY="35323"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324950" custLinFactX="34730" custLinFactY="-69120" custLinFactNeighborX="1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235973" custLinFactY="35323" custLinFactNeighborX="-6326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284319" custLinFactY="35323" custLinFactNeighborX="-63268"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59828" custLinFactNeighborY="-100000"/>
      <dgm:spPr>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235973" custLinFactY="35323" custLinFactNeighborX="-63268"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1519" y="0"/>
          <a:ext cx="1592191" cy="3395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Era consecvent, rugându-se de trei ori pe zi</a:t>
          </a:r>
          <a:endParaRPr lang="es-ES" sz="2000" b="1" kern="1200" dirty="0">
            <a:effectLst>
              <a:outerShdw blurRad="38100" dist="38100" dir="2700000" algn="tl">
                <a:srgbClr val="000000"/>
              </a:outerShdw>
            </a:effectLst>
          </a:endParaRPr>
        </a:p>
      </dsp:txBody>
      <dsp:txXfrm>
        <a:off x="1519" y="1358119"/>
        <a:ext cx="1592191" cy="1358119"/>
      </dsp:txXfrm>
    </dsp:sp>
    <dsp:sp modelId="{40BF4BA6-603A-4B87-8573-2D46CFD7DC54}">
      <dsp:nvSpPr>
        <dsp:cNvPr id="0" name=""/>
        <dsp:cNvSpPr/>
      </dsp:nvSpPr>
      <dsp:spPr>
        <a:xfrm>
          <a:off x="232297" y="203718"/>
          <a:ext cx="1130634" cy="113063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1641475" y="0"/>
          <a:ext cx="1592191" cy="339530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outerShdw>
              </a:effectLst>
            </a:rPr>
            <a:t>Era previzibil, deschizându-și fereastra spre Ierusalim</a:t>
          </a:r>
          <a:endParaRPr lang="es-ES" sz="2000" b="1" kern="1200" dirty="0">
            <a:effectLst>
              <a:outerShdw blurRad="38100" dist="38100" dir="2700000" algn="tl">
                <a:srgbClr val="000000"/>
              </a:outerShdw>
            </a:effectLst>
          </a:endParaRPr>
        </a:p>
      </dsp:txBody>
      <dsp:txXfrm>
        <a:off x="1641475" y="1358119"/>
        <a:ext cx="1592191" cy="1358119"/>
      </dsp:txXfrm>
    </dsp:sp>
    <dsp:sp modelId="{F1275158-66F6-4241-B296-26F82F5BAD47}">
      <dsp:nvSpPr>
        <dsp:cNvPr id="0" name=""/>
        <dsp:cNvSpPr/>
      </dsp:nvSpPr>
      <dsp:spPr>
        <a:xfrm>
          <a:off x="1872254" y="203718"/>
          <a:ext cx="1130634" cy="113063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3281432" y="0"/>
          <a:ext cx="1592191" cy="3395300"/>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outerShdw>
              </a:effectLst>
            </a:rPr>
            <a:t>Avea obiceiuri specifice; se ruga în genunchi.</a:t>
          </a:r>
          <a:endParaRPr lang="es-ES" sz="2000" b="1" kern="1200" dirty="0">
            <a:effectLst>
              <a:outerShdw blurRad="38100" dist="38100" dir="2700000" algn="tl">
                <a:srgbClr val="000000"/>
              </a:outerShdw>
            </a:effectLst>
          </a:endParaRPr>
        </a:p>
      </dsp:txBody>
      <dsp:txXfrm>
        <a:off x="3281432" y="1358119"/>
        <a:ext cx="1592191" cy="1358119"/>
      </dsp:txXfrm>
    </dsp:sp>
    <dsp:sp modelId="{59ADE160-BEAE-495D-A6DD-F6D596F8628E}">
      <dsp:nvSpPr>
        <dsp:cNvPr id="0" name=""/>
        <dsp:cNvSpPr/>
      </dsp:nvSpPr>
      <dsp:spPr>
        <a:xfrm>
          <a:off x="3512211" y="203718"/>
          <a:ext cx="1130634" cy="1130634"/>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4921389" y="0"/>
          <a:ext cx="1592191" cy="3395300"/>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outerShdw>
              </a:effectLst>
            </a:rPr>
            <a:t>S-a concentrat pe mulțumire și implorare</a:t>
          </a:r>
          <a:endParaRPr lang="es-ES" sz="2000" b="1" kern="1200" dirty="0">
            <a:effectLst>
              <a:outerShdw blurRad="38100" dist="38100" dir="2700000" algn="tl">
                <a:srgbClr val="000000"/>
              </a:outerShdw>
            </a:effectLst>
          </a:endParaRPr>
        </a:p>
      </dsp:txBody>
      <dsp:txXfrm>
        <a:off x="4921389" y="1358119"/>
        <a:ext cx="1592191" cy="1358119"/>
      </dsp:txXfrm>
    </dsp:sp>
    <dsp:sp modelId="{90CE2DE1-9304-475F-9667-6098C759709D}">
      <dsp:nvSpPr>
        <dsp:cNvPr id="0" name=""/>
        <dsp:cNvSpPr/>
      </dsp:nvSpPr>
      <dsp:spPr>
        <a:xfrm>
          <a:off x="5152167" y="203718"/>
          <a:ext cx="1130634" cy="1130634"/>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260603" y="0"/>
          <a:ext cx="5993892" cy="10362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3672" y="0"/>
          <a:ext cx="1787314" cy="1873579"/>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367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o-RO" sz="2000" b="1" kern="1200" dirty="0" err="1">
              <a:solidFill>
                <a:schemeClr val="accent6">
                  <a:lumMod val="75000"/>
                </a:schemeClr>
              </a:solidFill>
            </a:rPr>
            <a:t>Iosafat</a:t>
          </a:r>
          <a:r>
            <a:rPr lang="ro-RO" sz="2000" b="1" kern="1200" dirty="0">
              <a:solidFill>
                <a:schemeClr val="accent6">
                  <a:lumMod val="75000"/>
                </a:schemeClr>
              </a:solidFill>
            </a:rPr>
            <a:t> s-a rugat stând în picioare înaintea poporului (2 Cronici 20:5)</a:t>
          </a:r>
          <a:endParaRPr lang="es-ES" sz="2000" b="1" kern="1200" dirty="0">
            <a:solidFill>
              <a:schemeClr val="accent6">
                <a:lumMod val="75000"/>
              </a:schemeClr>
            </a:solidFill>
          </a:endParaRPr>
        </a:p>
      </dsp:txBody>
      <dsp:txXfrm>
        <a:off x="3672" y="1837310"/>
        <a:ext cx="1787314" cy="663093"/>
      </dsp:txXfrm>
    </dsp:sp>
    <dsp:sp modelId="{EDB4A37D-8561-4929-99F8-AC235B3239EA}">
      <dsp:nvSpPr>
        <dsp:cNvPr id="0" name=""/>
        <dsp:cNvSpPr/>
      </dsp:nvSpPr>
      <dsp:spPr>
        <a:xfrm>
          <a:off x="1969792" y="0"/>
          <a:ext cx="1787314" cy="1873579"/>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196979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o-RO" sz="1800" b="1" kern="1200" dirty="0">
              <a:solidFill>
                <a:schemeClr val="accent5">
                  <a:lumMod val="75000"/>
                </a:schemeClr>
              </a:solidFill>
            </a:rPr>
            <a:t>David a șezut înaintea lui Dumnezeu ca să-I mulțumească (2 Samuel 7:18)</a:t>
          </a:r>
          <a:endParaRPr lang="es-ES" sz="1800" b="1" kern="1200" dirty="0">
            <a:solidFill>
              <a:schemeClr val="accent5">
                <a:lumMod val="75000"/>
              </a:schemeClr>
            </a:solidFill>
          </a:endParaRPr>
        </a:p>
      </dsp:txBody>
      <dsp:txXfrm>
        <a:off x="1969792" y="1837310"/>
        <a:ext cx="1787314" cy="663093"/>
      </dsp:txXfrm>
    </dsp:sp>
    <dsp:sp modelId="{EC92B07E-2904-41D0-9661-42C1AFD2B2F2}">
      <dsp:nvSpPr>
        <dsp:cNvPr id="0" name=""/>
        <dsp:cNvSpPr/>
      </dsp:nvSpPr>
      <dsp:spPr>
        <a:xfrm>
          <a:off x="3935913" y="0"/>
          <a:ext cx="1787314" cy="1873579"/>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3935913"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o-RO" sz="1800" b="1" kern="1200" dirty="0">
              <a:solidFill>
                <a:schemeClr val="accent2">
                  <a:lumMod val="75000"/>
                </a:schemeClr>
              </a:solidFill>
            </a:rPr>
            <a:t>Solomon s-a rugat în genunchi, cu mâinile ridicate.</a:t>
          </a:r>
          <a:r>
            <a:rPr lang="ro-RO" sz="2000" b="1" kern="1200" dirty="0">
              <a:solidFill>
                <a:schemeClr val="accent2">
                  <a:lumMod val="75000"/>
                </a:schemeClr>
              </a:solidFill>
            </a:rPr>
            <a:t>
(1 Regi 8:54)</a:t>
          </a:r>
          <a:endParaRPr lang="es-ES" sz="2000" b="1" kern="1200" dirty="0">
            <a:solidFill>
              <a:schemeClr val="accent2">
                <a:lumMod val="75000"/>
              </a:schemeClr>
            </a:solidFill>
          </a:endParaRPr>
        </a:p>
      </dsp:txBody>
      <dsp:txXfrm>
        <a:off x="3935913" y="1837310"/>
        <a:ext cx="1787314" cy="663093"/>
      </dsp:txXfrm>
    </dsp:sp>
    <dsp:sp modelId="{E04F557E-0620-4279-8185-F3D5DA5EFC90}">
      <dsp:nvSpPr>
        <dsp:cNvPr id="0" name=""/>
        <dsp:cNvSpPr/>
      </dsp:nvSpPr>
      <dsp:spPr>
        <a:xfrm>
          <a:off x="5902034" y="0"/>
          <a:ext cx="1787314" cy="1873579"/>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5902034"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o-RO" sz="2000" b="1" kern="1200" dirty="0">
              <a:ln>
                <a:solidFill>
                  <a:schemeClr val="accent4">
                    <a:lumMod val="50000"/>
                  </a:schemeClr>
                </a:solidFill>
              </a:ln>
            </a:rPr>
            <a:t>Poporul s-a plecat cu fața la pământ ca să se roage. (</a:t>
          </a:r>
          <a:r>
            <a:rPr lang="ro-RO" sz="2000" b="1" kern="1200" dirty="0" err="1">
              <a:ln>
                <a:solidFill>
                  <a:schemeClr val="accent4">
                    <a:lumMod val="50000"/>
                  </a:schemeClr>
                </a:solidFill>
              </a:ln>
            </a:rPr>
            <a:t>Neemia</a:t>
          </a:r>
          <a:r>
            <a:rPr lang="ro-RO" sz="2000" b="1" kern="1200" dirty="0">
              <a:ln>
                <a:solidFill>
                  <a:schemeClr val="accent4">
                    <a:lumMod val="50000"/>
                  </a:schemeClr>
                </a:solidFill>
              </a:ln>
            </a:rPr>
            <a:t> 8:6)</a:t>
          </a:r>
          <a:endParaRPr lang="es-ES" sz="2000" b="1" kern="1200" dirty="0">
            <a:ln>
              <a:solidFill>
                <a:schemeClr val="accent4">
                  <a:lumMod val="50000"/>
                </a:schemeClr>
              </a:solidFill>
            </a:ln>
          </a:endParaRPr>
        </a:p>
      </dsp:txBody>
      <dsp:txXfrm>
        <a:off x="5902034" y="1837310"/>
        <a:ext cx="1787314" cy="663093"/>
      </dsp:txXfrm>
    </dsp:sp>
    <dsp:sp modelId="{409CBAFB-D84F-4FB1-8ADF-A849DF484FB6}">
      <dsp:nvSpPr>
        <dsp:cNvPr id="0" name=""/>
        <dsp:cNvSpPr/>
      </dsp:nvSpPr>
      <dsp:spPr>
        <a:xfrm>
          <a:off x="7868155" y="0"/>
          <a:ext cx="1787314" cy="1873579"/>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7868155"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o-RO" sz="2000" b="1" kern="1200" dirty="0">
              <a:solidFill>
                <a:schemeClr val="accent1">
                  <a:lumMod val="75000"/>
                </a:schemeClr>
              </a:solidFill>
            </a:rPr>
            <a:t>David s-a rugat culcat cu capul plecat în patul său. (1 Regi 1:47)</a:t>
          </a:r>
          <a:endParaRPr lang="es-ES" sz="2000" b="1" kern="1200" dirty="0">
            <a:solidFill>
              <a:schemeClr val="accent1">
                <a:lumMod val="75000"/>
              </a:schemeClr>
            </a:solidFill>
          </a:endParaRPr>
        </a:p>
      </dsp:txBody>
      <dsp:txXfrm>
        <a:off x="7868155" y="1837310"/>
        <a:ext cx="1787314" cy="663093"/>
      </dsp:txXfrm>
    </dsp:sp>
    <dsp:sp modelId="{FAC1B06F-82D6-44E5-8A3F-A94EDA2109E5}">
      <dsp:nvSpPr>
        <dsp:cNvPr id="0" name=""/>
        <dsp:cNvSpPr/>
      </dsp:nvSpPr>
      <dsp:spPr>
        <a:xfrm>
          <a:off x="9834276" y="0"/>
          <a:ext cx="1787314" cy="1873579"/>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9834276"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o-RO" sz="1800" b="1" kern="1200" dirty="0" err="1">
              <a:solidFill>
                <a:schemeClr val="accent3">
                  <a:lumMod val="75000"/>
                </a:schemeClr>
              </a:solidFill>
            </a:rPr>
            <a:t>Neemia</a:t>
          </a:r>
          <a:r>
            <a:rPr lang="ro-RO" sz="1800" b="1" kern="1200" dirty="0">
              <a:solidFill>
                <a:schemeClr val="accent3">
                  <a:lumMod val="75000"/>
                </a:schemeClr>
              </a:solidFill>
            </a:rPr>
            <a:t> a stat în picioare și s-a rugat în tăcere înaintea regelui (</a:t>
          </a:r>
          <a:r>
            <a:rPr lang="ro-RO" sz="1800" b="1" kern="1200" dirty="0" err="1">
              <a:solidFill>
                <a:schemeClr val="accent3">
                  <a:lumMod val="75000"/>
                </a:schemeClr>
              </a:solidFill>
            </a:rPr>
            <a:t>Neemia</a:t>
          </a:r>
          <a:r>
            <a:rPr lang="ro-RO" sz="1800" b="1" kern="1200" dirty="0">
              <a:solidFill>
                <a:schemeClr val="accent3">
                  <a:lumMod val="75000"/>
                </a:schemeClr>
              </a:solidFill>
            </a:rPr>
            <a:t> 2:1-4)</a:t>
          </a:r>
          <a:endParaRPr lang="es-ES" sz="1800" b="1" kern="1200" dirty="0">
            <a:solidFill>
              <a:schemeClr val="accent3">
                <a:lumMod val="75000"/>
              </a:schemeClr>
            </a:solidFill>
          </a:endParaRPr>
        </a:p>
      </dsp:txBody>
      <dsp:txXfrm>
        <a:off x="9834276" y="1837310"/>
        <a:ext cx="1787314" cy="663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7910461" y="426102"/>
          <a:ext cx="2768079" cy="212726"/>
        </a:xfrm>
        <a:custGeom>
          <a:avLst/>
          <a:gdLst/>
          <a:ahLst/>
          <a:cxnLst/>
          <a:rect l="0" t="0" r="0" b="0"/>
          <a:pathLst>
            <a:path>
              <a:moveTo>
                <a:pt x="0" y="0"/>
              </a:moveTo>
              <a:lnTo>
                <a:pt x="0" y="146147"/>
              </a:lnTo>
              <a:lnTo>
                <a:pt x="2768079" y="146147"/>
              </a:lnTo>
              <a:lnTo>
                <a:pt x="2768079"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7910461" y="426102"/>
          <a:ext cx="281439" cy="212726"/>
        </a:xfrm>
        <a:custGeom>
          <a:avLst/>
          <a:gdLst/>
          <a:ahLst/>
          <a:cxnLst/>
          <a:rect l="0" t="0" r="0" b="0"/>
          <a:pathLst>
            <a:path>
              <a:moveTo>
                <a:pt x="0" y="0"/>
              </a:moveTo>
              <a:lnTo>
                <a:pt x="0" y="146147"/>
              </a:lnTo>
              <a:lnTo>
                <a:pt x="281439" y="146147"/>
              </a:lnTo>
              <a:lnTo>
                <a:pt x="281439"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5859763" y="426102"/>
          <a:ext cx="2050698" cy="212726"/>
        </a:xfrm>
        <a:custGeom>
          <a:avLst/>
          <a:gdLst/>
          <a:ahLst/>
          <a:cxnLst/>
          <a:rect l="0" t="0" r="0" b="0"/>
          <a:pathLst>
            <a:path>
              <a:moveTo>
                <a:pt x="2050698" y="0"/>
              </a:moveTo>
              <a:lnTo>
                <a:pt x="2050698" y="146147"/>
              </a:lnTo>
              <a:lnTo>
                <a:pt x="0" y="146147"/>
              </a:lnTo>
              <a:lnTo>
                <a:pt x="0"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1877224" y="426102"/>
          <a:ext cx="1399117" cy="212726"/>
        </a:xfrm>
        <a:custGeom>
          <a:avLst/>
          <a:gdLst/>
          <a:ahLst/>
          <a:cxnLst/>
          <a:rect l="0" t="0" r="0" b="0"/>
          <a:pathLst>
            <a:path>
              <a:moveTo>
                <a:pt x="0" y="0"/>
              </a:moveTo>
              <a:lnTo>
                <a:pt x="0" y="146147"/>
              </a:lnTo>
              <a:lnTo>
                <a:pt x="1399117" y="146147"/>
              </a:lnTo>
              <a:lnTo>
                <a:pt x="1399117" y="212726"/>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944204" y="426102"/>
          <a:ext cx="933019" cy="212726"/>
        </a:xfrm>
        <a:custGeom>
          <a:avLst/>
          <a:gdLst/>
          <a:ahLst/>
          <a:cxnLst/>
          <a:rect l="0" t="0" r="0" b="0"/>
          <a:pathLst>
            <a:path>
              <a:moveTo>
                <a:pt x="933019" y="0"/>
              </a:moveTo>
              <a:lnTo>
                <a:pt x="933019" y="146147"/>
              </a:lnTo>
              <a:lnTo>
                <a:pt x="0" y="146147"/>
              </a:lnTo>
              <a:lnTo>
                <a:pt x="0" y="212726"/>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1664172" y="0"/>
          <a:ext cx="426102" cy="426102"/>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2126812" y="38910"/>
          <a:ext cx="353477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ro-RO" sz="2000" b="1" kern="1200" dirty="0">
              <a:solidFill>
                <a:schemeClr val="accent3"/>
              </a:solidFill>
            </a:rPr>
            <a:t>PENTRU RUDELE SALE</a:t>
          </a:r>
          <a:endParaRPr lang="es-ES" sz="2000" b="1" kern="1200" dirty="0">
            <a:solidFill>
              <a:schemeClr val="accent3"/>
            </a:solidFill>
          </a:endParaRPr>
        </a:p>
      </dsp:txBody>
      <dsp:txXfrm>
        <a:off x="2126812" y="38910"/>
        <a:ext cx="3534770" cy="426102"/>
      </dsp:txXfrm>
    </dsp:sp>
    <dsp:sp modelId="{9D111C27-E043-480C-8A20-BEB0A7F7A350}">
      <dsp:nvSpPr>
        <dsp:cNvPr id="0" name=""/>
        <dsp:cNvSpPr/>
      </dsp:nvSpPr>
      <dsp:spPr>
        <a:xfrm>
          <a:off x="5336" y="638829"/>
          <a:ext cx="1877736" cy="1188996"/>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318337"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Tx/>
            <a:buNone/>
          </a:pPr>
          <a:r>
            <a:rPr lang="es-ES" sz="2400" b="1" kern="1200" dirty="0">
              <a:solidFill>
                <a:schemeClr val="accent1">
                  <a:lumMod val="75000"/>
                </a:schemeClr>
              </a:solidFill>
            </a:rPr>
            <a:t>⁕</a:t>
          </a:r>
          <a:r>
            <a:rPr lang="es-ES" sz="2000" b="1" kern="1200" dirty="0"/>
            <a:t> </a:t>
          </a:r>
          <a:r>
            <a:rPr lang="ro-RO" sz="2000" b="1" kern="1200" dirty="0"/>
            <a:t>Pentru păcatul lui Aaron</a:t>
          </a:r>
          <a:br>
            <a:rPr lang="es-ES" sz="2000" b="1" kern="1200" dirty="0"/>
          </a:br>
          <a:r>
            <a:rPr lang="es-ES" sz="2000" b="1" kern="1200" dirty="0"/>
            <a:t>(D</a:t>
          </a:r>
          <a:r>
            <a:rPr lang="ro-RO" sz="2000" b="1" kern="1200" dirty="0"/>
            <a:t>eu</a:t>
          </a:r>
          <a:r>
            <a:rPr lang="es-ES" sz="2000" b="1" kern="1200" dirty="0"/>
            <a:t>t. 9:20)</a:t>
          </a:r>
        </a:p>
      </dsp:txBody>
      <dsp:txXfrm>
        <a:off x="318337" y="2276857"/>
        <a:ext cx="1508230" cy="426102"/>
      </dsp:txXfrm>
    </dsp:sp>
    <dsp:sp modelId="{88F1BAE8-136E-42BF-9207-09B358BAB561}">
      <dsp:nvSpPr>
        <dsp:cNvPr id="0" name=""/>
        <dsp:cNvSpPr/>
      </dsp:nvSpPr>
      <dsp:spPr>
        <a:xfrm>
          <a:off x="2337473" y="638829"/>
          <a:ext cx="1877736" cy="1188996"/>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2399191" y="2276857"/>
          <a:ext cx="2010797"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3">
                  <a:lumMod val="75000"/>
                </a:schemeClr>
              </a:solidFill>
            </a:rPr>
            <a:t>⁕</a:t>
          </a:r>
          <a:r>
            <a:rPr lang="es-ES" sz="2000" b="1" kern="1200" dirty="0"/>
            <a:t> </a:t>
          </a:r>
          <a:r>
            <a:rPr lang="ro-RO" sz="2000" b="1" kern="1200" dirty="0"/>
            <a:t>Pentru murmurările Mariei</a:t>
          </a:r>
          <a:br>
            <a:rPr lang="es-ES" sz="2000" b="1" kern="1200" dirty="0"/>
          </a:br>
          <a:r>
            <a:rPr lang="es-ES" sz="2000" b="1" kern="1200" dirty="0"/>
            <a:t>(N</a:t>
          </a:r>
          <a:r>
            <a:rPr lang="ro-RO" sz="2000" b="1" kern="1200" dirty="0"/>
            <a:t>u</a:t>
          </a:r>
          <a:r>
            <a:rPr lang="es-ES" sz="2000" b="1" kern="1200" dirty="0"/>
            <a:t>m. 12:10-13)</a:t>
          </a:r>
        </a:p>
      </dsp:txBody>
      <dsp:txXfrm>
        <a:off x="2399191" y="2276857"/>
        <a:ext cx="2010797" cy="426102"/>
      </dsp:txXfrm>
    </dsp:sp>
    <dsp:sp modelId="{2FB7C8D9-58F1-4B12-A15B-42E3B531EF11}">
      <dsp:nvSpPr>
        <dsp:cNvPr id="0" name=""/>
        <dsp:cNvSpPr/>
      </dsp:nvSpPr>
      <dsp:spPr>
        <a:xfrm>
          <a:off x="7697410" y="0"/>
          <a:ext cx="426102" cy="426102"/>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8265756" y="38910"/>
          <a:ext cx="20769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ro-RO" sz="2000" b="1" kern="1200" dirty="0">
              <a:solidFill>
                <a:srgbClr val="7030A0"/>
              </a:solidFill>
            </a:rPr>
            <a:t>PENTRU POPOR</a:t>
          </a:r>
          <a:endParaRPr lang="es-ES" sz="2000" b="1" kern="1200" dirty="0">
            <a:solidFill>
              <a:srgbClr val="7030A0"/>
            </a:solidFill>
          </a:endParaRPr>
        </a:p>
      </dsp:txBody>
      <dsp:txXfrm>
        <a:off x="8265756" y="38910"/>
        <a:ext cx="2076930" cy="426102"/>
      </dsp:txXfrm>
    </dsp:sp>
    <dsp:sp modelId="{E15C53C2-DCBA-4343-9AC7-09FB8C81C12F}">
      <dsp:nvSpPr>
        <dsp:cNvPr id="0" name=""/>
        <dsp:cNvSpPr/>
      </dsp:nvSpPr>
      <dsp:spPr>
        <a:xfrm>
          <a:off x="4920894" y="638829"/>
          <a:ext cx="1877736" cy="1188996"/>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5233896"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5">
                  <a:lumMod val="75000"/>
                </a:schemeClr>
              </a:solidFill>
            </a:rPr>
            <a:t>⁕</a:t>
          </a:r>
          <a:r>
            <a:rPr lang="es-ES" sz="2000" b="1" kern="1200" dirty="0"/>
            <a:t> </a:t>
          </a:r>
          <a:r>
            <a:rPr lang="ro-RO" sz="2000" b="1" kern="1200" dirty="0"/>
            <a:t>Când le-a fost sete </a:t>
          </a:r>
          <a:r>
            <a:rPr lang="es-ES" sz="2000" b="1" kern="1200" dirty="0"/>
            <a:t>(</a:t>
          </a:r>
          <a:r>
            <a:rPr lang="ro-RO" sz="2000" b="1" kern="1200" dirty="0"/>
            <a:t>E</a:t>
          </a:r>
          <a:r>
            <a:rPr lang="es-ES" sz="2000" b="1" kern="1200" dirty="0"/>
            <a:t>x. 15:24-25)</a:t>
          </a:r>
        </a:p>
      </dsp:txBody>
      <dsp:txXfrm>
        <a:off x="5233896" y="2276857"/>
        <a:ext cx="1508230" cy="426102"/>
      </dsp:txXfrm>
    </dsp:sp>
    <dsp:sp modelId="{DB6B9390-5F47-4F37-A57D-3476786C6143}">
      <dsp:nvSpPr>
        <dsp:cNvPr id="0" name=""/>
        <dsp:cNvSpPr/>
      </dsp:nvSpPr>
      <dsp:spPr>
        <a:xfrm>
          <a:off x="7253032" y="638829"/>
          <a:ext cx="1877736" cy="1188996"/>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7411531" y="2276857"/>
          <a:ext cx="1817236"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50000"/>
                </a:schemeClr>
              </a:solidFill>
            </a:rPr>
            <a:t>⁕</a:t>
          </a:r>
          <a:r>
            <a:rPr lang="es-ES" sz="2000" b="1" kern="1200" dirty="0"/>
            <a:t> </a:t>
          </a:r>
          <a:r>
            <a:rPr lang="ro-RO" sz="2000" b="1" kern="1200" dirty="0"/>
            <a:t>Când le-a fost foame </a:t>
          </a:r>
          <a:r>
            <a:rPr lang="es-ES" sz="2000" b="1" kern="1200" dirty="0"/>
            <a:t>(N</a:t>
          </a:r>
          <a:r>
            <a:rPr lang="ro-RO" sz="2000" b="1" kern="1200" dirty="0"/>
            <a:t>u</a:t>
          </a:r>
          <a:r>
            <a:rPr lang="es-ES" sz="2000" b="1" kern="1200" dirty="0"/>
            <a:t>m. 11:11-13)</a:t>
          </a:r>
        </a:p>
      </dsp:txBody>
      <dsp:txXfrm>
        <a:off x="7411531" y="2276857"/>
        <a:ext cx="1817236" cy="426102"/>
      </dsp:txXfrm>
    </dsp:sp>
    <dsp:sp modelId="{CD389D96-F776-43A9-A232-CA0484CC1C83}">
      <dsp:nvSpPr>
        <dsp:cNvPr id="0" name=""/>
        <dsp:cNvSpPr/>
      </dsp:nvSpPr>
      <dsp:spPr>
        <a:xfrm>
          <a:off x="9739672" y="638829"/>
          <a:ext cx="1877736" cy="1188996"/>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10052674"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2"/>
              </a:solidFill>
            </a:rPr>
            <a:t>⁕</a:t>
          </a:r>
          <a:r>
            <a:rPr lang="es-ES" sz="2000" b="1" kern="1200" dirty="0"/>
            <a:t> </a:t>
          </a:r>
          <a:r>
            <a:rPr lang="ro-RO" sz="2000" b="1" kern="1200" dirty="0"/>
            <a:t>Când au păcătuit </a:t>
          </a:r>
          <a:r>
            <a:rPr lang="es-ES" sz="2000" b="1" kern="1200" dirty="0"/>
            <a:t>(</a:t>
          </a:r>
          <a:r>
            <a:rPr lang="ro-RO" sz="2000" b="1" kern="1200" dirty="0"/>
            <a:t>E</a:t>
          </a:r>
          <a:r>
            <a:rPr lang="es-ES" sz="2000" b="1" kern="1200" dirty="0"/>
            <a:t>x. 32:30-32)</a:t>
          </a:r>
        </a:p>
      </dsp:txBody>
      <dsp:txXfrm>
        <a:off x="10052674" y="2276857"/>
        <a:ext cx="1508230" cy="42610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19/04/2026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19/04/2026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1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2.jpg"/></Relationships>
</file>

<file path=ppt/slides/_rels/slide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5.jpeg"/><Relationship Id="rId4" Type="http://schemas.openxmlformats.org/officeDocument/2006/relationships/diagramLayout" Target="../diagrams/layout1.xml"/><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C4639E-446F-CDBA-2541-064EACD6AA35}"/>
              </a:ext>
            </a:extLst>
          </p:cNvPr>
          <p:cNvSpPr txBox="1"/>
          <p:nvPr/>
        </p:nvSpPr>
        <p:spPr>
          <a:xfrm>
            <a:off x="6910938" y="548639"/>
            <a:ext cx="5127056" cy="4273617"/>
          </a:xfrm>
          <a:prstGeom prst="rect">
            <a:avLst/>
          </a:prstGeom>
          <a:noFill/>
        </p:spPr>
        <p:txBody>
          <a:bodyPr wrap="square" rtlCol="0">
            <a:prstTxWarp prst="textTriangleInverted">
              <a:avLst>
                <a:gd name="adj" fmla="val 76126"/>
              </a:avLst>
            </a:prstTxWarp>
            <a:spAutoFit/>
            <a:scene3d>
              <a:camera prst="orthographicFront"/>
              <a:lightRig rig="sunrise" dir="t"/>
            </a:scene3d>
            <a:sp3d extrusionH="57150" contourW="19050">
              <a:bevelT w="38100" h="38100" prst="convex"/>
              <a:contourClr>
                <a:schemeClr val="bg1"/>
              </a:contourClr>
            </a:sp3d>
          </a:bodyPr>
          <a:lstStyle/>
          <a:p>
            <a:pPr algn="ctr"/>
            <a:r>
              <a:rPr lang="ro-RO"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CAMPIONI AI RUGĂCIUNII</a:t>
            </a:r>
            <a:endPar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endParaRPr>
          </a:p>
        </p:txBody>
      </p:sp>
      <p:sp>
        <p:nvSpPr>
          <p:cNvPr id="5" name="CuadroTexto 4">
            <a:extLst>
              <a:ext uri="{FF2B5EF4-FFF2-40B4-BE49-F238E27FC236}">
                <a16:creationId xmlns:a16="http://schemas.microsoft.com/office/drawing/2014/main" id="{9CBB66A7-5E94-20D4-0E9A-52FB6551D002}"/>
              </a:ext>
            </a:extLst>
          </p:cNvPr>
          <p:cNvSpPr txBox="1"/>
          <p:nvPr/>
        </p:nvSpPr>
        <p:spPr>
          <a:xfrm>
            <a:off x="0" y="6557946"/>
            <a:ext cx="2688557" cy="338554"/>
          </a:xfrm>
          <a:prstGeom prst="rect">
            <a:avLst/>
          </a:prstGeom>
          <a:noFill/>
        </p:spPr>
        <p:txBody>
          <a:bodyPr wrap="none" rtlCol="0">
            <a:spAutoFit/>
          </a:bodyPr>
          <a:lstStyle/>
          <a:p>
            <a:r>
              <a:rPr lang="ro-RO" sz="1600" b="1" dirty="0">
                <a:solidFill>
                  <a:srgbClr val="FEF5A8"/>
                </a:solidFill>
                <a:effectLst>
                  <a:outerShdw blurRad="38100" dist="38100" dir="2700000" algn="tl">
                    <a:srgbClr val="000000"/>
                  </a:outerShdw>
                </a:effectLst>
              </a:rPr>
              <a:t>Studiul</a:t>
            </a:r>
            <a:r>
              <a:rPr lang="es-ES" sz="1600" b="1" dirty="0">
                <a:solidFill>
                  <a:srgbClr val="FEF5A8"/>
                </a:solidFill>
                <a:effectLst>
                  <a:outerShdw blurRad="38100" dist="38100" dir="2700000" algn="tl">
                    <a:srgbClr val="000000"/>
                  </a:outerShdw>
                </a:effectLst>
              </a:rPr>
              <a:t> 6 </a:t>
            </a:r>
            <a:r>
              <a:rPr lang="ro-RO" sz="1600" b="1" dirty="0">
                <a:solidFill>
                  <a:srgbClr val="FEF5A8"/>
                </a:solidFill>
                <a:effectLst>
                  <a:outerShdw blurRad="38100" dist="38100" dir="2700000" algn="tl">
                    <a:srgbClr val="000000"/>
                  </a:outerShdw>
                </a:effectLst>
              </a:rPr>
              <a:t>pentru </a:t>
            </a:r>
            <a:r>
              <a:rPr lang="es-ES" sz="1600" b="1" dirty="0">
                <a:solidFill>
                  <a:srgbClr val="FEF5A8"/>
                </a:solidFill>
                <a:effectLst>
                  <a:outerShdw blurRad="38100" dist="38100" dir="2700000" algn="tl">
                    <a:srgbClr val="000000"/>
                  </a:outerShdw>
                </a:effectLst>
              </a:rPr>
              <a:t>9 </a:t>
            </a:r>
            <a:r>
              <a:rPr lang="ro-RO" sz="1600" b="1" dirty="0">
                <a:solidFill>
                  <a:srgbClr val="FEF5A8"/>
                </a:solidFill>
                <a:effectLst>
                  <a:outerShdw blurRad="38100" dist="38100" dir="2700000" algn="tl">
                    <a:srgbClr val="000000"/>
                  </a:outerShdw>
                </a:effectLst>
              </a:rPr>
              <a:t>mai </a:t>
            </a:r>
            <a:r>
              <a:rPr lang="es-ES" sz="1600" b="1" dirty="0">
                <a:solidFill>
                  <a:srgbClr val="FEF5A8"/>
                </a:solidFill>
                <a:effectLst>
                  <a:outerShdw blurRad="38100" dist="38100" dir="2700000" algn="tl">
                    <a:srgbClr val="000000"/>
                  </a:outerShdw>
                </a:effectLst>
              </a:rPr>
              <a:t>2026</a:t>
            </a:r>
          </a:p>
        </p:txBody>
      </p:sp>
    </p:spTree>
    <p:extLst>
      <p:ext uri="{BB962C8B-B14F-4D97-AF65-F5344CB8AC3E}">
        <p14:creationId xmlns:p14="http://schemas.microsoft.com/office/powerpoint/2010/main" val="15412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30B812-F89F-0DDA-7DCD-13444165841C}"/>
              </a:ext>
            </a:extLst>
          </p:cNvPr>
          <p:cNvSpPr txBox="1"/>
          <p:nvPr/>
        </p:nvSpPr>
        <p:spPr>
          <a:xfrm>
            <a:off x="3319025" y="0"/>
            <a:ext cx="6607251" cy="769441"/>
          </a:xfrm>
          <a:prstGeom prst="rect">
            <a:avLst/>
          </a:prstGeom>
          <a:noFill/>
        </p:spPr>
        <p:txBody>
          <a:bodyPr wrap="square">
            <a:spAutoFit/>
          </a:bodyPr>
          <a:lstStyle/>
          <a:p>
            <a:pPr algn="ctr"/>
            <a:r>
              <a:rPr lang="ro-RO"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O VIAȚĂ DE RUGĂCIUNE</a:t>
            </a:r>
            <a:endPar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6EEE488-C2AA-C8B5-1547-AEAC6B594D2A}"/>
              </a:ext>
            </a:extLst>
          </p:cNvPr>
          <p:cNvSpPr txBox="1"/>
          <p:nvPr/>
        </p:nvSpPr>
        <p:spPr>
          <a:xfrm>
            <a:off x="3319026" y="672197"/>
            <a:ext cx="6607251" cy="646331"/>
          </a:xfrm>
          <a:prstGeom prst="rect">
            <a:avLst/>
          </a:prstGeom>
          <a:noFill/>
        </p:spPr>
        <p:txBody>
          <a:bodyPr wrap="square">
            <a:spAutoFit/>
          </a:bodyPr>
          <a:lstStyle/>
          <a:p>
            <a:pPr algn="ctr"/>
            <a:r>
              <a:rPr lang="es-ES" b="1" dirty="0">
                <a:solidFill>
                  <a:schemeClr val="accent3">
                    <a:lumMod val="50000"/>
                  </a:schemeClr>
                </a:solidFill>
                <a:latin typeface="Comic Sans MS" panose="030F0702030302020204" pitchFamily="66" charset="0"/>
              </a:rPr>
              <a:t>“Enoh a umblat cu Dumnezeu; apoi nu s-a mai văzut, pentru că l-a luat Dumnezeu.” </a:t>
            </a:r>
            <a:r>
              <a:rPr lang="es-ES" sz="1400" b="1" dirty="0">
                <a:solidFill>
                  <a:schemeClr val="accent3">
                    <a:lumMod val="50000"/>
                  </a:schemeClr>
                </a:solidFill>
                <a:latin typeface="Comic Sans MS" panose="030F0702030302020204" pitchFamily="66" charset="0"/>
              </a:rPr>
              <a:t>(G</a:t>
            </a:r>
            <a:r>
              <a:rPr lang="ro-RO" sz="1400" b="1" dirty="0" err="1">
                <a:solidFill>
                  <a:schemeClr val="accent3">
                    <a:lumMod val="50000"/>
                  </a:schemeClr>
                </a:solidFill>
                <a:latin typeface="Comic Sans MS" panose="030F0702030302020204" pitchFamily="66" charset="0"/>
              </a:rPr>
              <a:t>eneza</a:t>
            </a:r>
            <a:r>
              <a:rPr lang="es-ES" sz="1400" b="1" dirty="0">
                <a:solidFill>
                  <a:schemeClr val="accent3">
                    <a:lumMod val="50000"/>
                  </a:schemeClr>
                </a:solidFill>
                <a:latin typeface="Comic Sans MS" panose="030F0702030302020204" pitchFamily="66" charset="0"/>
              </a:rPr>
              <a:t> 5:24)</a:t>
            </a:r>
          </a:p>
        </p:txBody>
      </p:sp>
      <p:sp>
        <p:nvSpPr>
          <p:cNvPr id="6" name="CuadroTexto 5">
            <a:extLst>
              <a:ext uri="{FF2B5EF4-FFF2-40B4-BE49-F238E27FC236}">
                <a16:creationId xmlns:a16="http://schemas.microsoft.com/office/drawing/2014/main" id="{6E3A5502-4661-27F9-3F7B-B5BA5A3883C3}"/>
              </a:ext>
            </a:extLst>
          </p:cNvPr>
          <p:cNvSpPr txBox="1"/>
          <p:nvPr/>
        </p:nvSpPr>
        <p:spPr>
          <a:xfrm>
            <a:off x="3386928" y="1271321"/>
            <a:ext cx="6471447" cy="1323439"/>
          </a:xfrm>
          <a:prstGeom prst="rect">
            <a:avLst/>
          </a:prstGeom>
          <a:noFill/>
        </p:spPr>
        <p:txBody>
          <a:bodyPr wrap="square" rtlCol="0">
            <a:spAutoFit/>
          </a:bodyPr>
          <a:lstStyle/>
          <a:p>
            <a:pPr>
              <a:spcBef>
                <a:spcPts val="600"/>
              </a:spcBef>
            </a:pPr>
            <a:r>
              <a:rPr lang="es-ES" sz="2000" b="1" dirty="0"/>
              <a:t>Enoh a trăit în vremuri dificile, când răutatea antediluvienilor creștea. Odată cu nașterea fiului său, înțelegerea lui Dumnezeu s-a extins, iar comuniunea sa cu El s-a intensificat (Gen. 5:21-24).</a:t>
            </a:r>
          </a:p>
        </p:txBody>
      </p:sp>
      <p:pic>
        <p:nvPicPr>
          <p:cNvPr id="8" name="Imagen 7">
            <a:extLst>
              <a:ext uri="{FF2B5EF4-FFF2-40B4-BE49-F238E27FC236}">
                <a16:creationId xmlns:a16="http://schemas.microsoft.com/office/drawing/2014/main" id="{B3B2F631-0A78-F2FC-B596-7C0A2DF2F7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0105445" y="4034432"/>
            <a:ext cx="1961796" cy="2686192"/>
          </a:xfrm>
          <a:prstGeom prst="round2DiagRect">
            <a:avLst>
              <a:gd name="adj1" fmla="val 0"/>
              <a:gd name="adj2" fmla="val 18153"/>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41648" y="137376"/>
            <a:ext cx="3177378" cy="23054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a:extLst>
              <a:ext uri="{FF2B5EF4-FFF2-40B4-BE49-F238E27FC236}">
                <a16:creationId xmlns:a16="http://schemas.microsoft.com/office/drawing/2014/main" id="{523BC1E2-CC94-7230-7E9A-D1C54DA2DE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926277" y="137376"/>
            <a:ext cx="2198713" cy="3717229"/>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6" name="Imagen 15">
            <a:extLst>
              <a:ext uri="{FF2B5EF4-FFF2-40B4-BE49-F238E27FC236}">
                <a16:creationId xmlns:a16="http://schemas.microsoft.com/office/drawing/2014/main" id="{38424B50-B238-5A51-0E49-F7ABCA3113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22733" y="4055245"/>
            <a:ext cx="1904716" cy="2665378"/>
          </a:xfrm>
          <a:prstGeom prst="round2DiagRect">
            <a:avLst>
              <a:gd name="adj1" fmla="val 16667"/>
              <a:gd name="adj2" fmla="val 0"/>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24290720-E587-33A1-E2D0-116261CA0CA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498" y="4176221"/>
            <a:ext cx="2544402" cy="2544402"/>
          </a:xfrm>
          <a:prstGeom prst="roundRect">
            <a:avLst>
              <a:gd name="adj" fmla="val 125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CuadroTexto 19">
            <a:extLst>
              <a:ext uri="{FF2B5EF4-FFF2-40B4-BE49-F238E27FC236}">
                <a16:creationId xmlns:a16="http://schemas.microsoft.com/office/drawing/2014/main" id="{5E063FF8-DED8-F1F7-7350-DDF27883A31E}"/>
              </a:ext>
            </a:extLst>
          </p:cNvPr>
          <p:cNvSpPr txBox="1"/>
          <p:nvPr/>
        </p:nvSpPr>
        <p:spPr>
          <a:xfrm>
            <a:off x="141648" y="2490402"/>
            <a:ext cx="9640527" cy="1631216"/>
          </a:xfrm>
          <a:prstGeom prst="rect">
            <a:avLst/>
          </a:prstGeom>
          <a:noFill/>
        </p:spPr>
        <p:txBody>
          <a:bodyPr wrap="square">
            <a:spAutoFit/>
          </a:bodyPr>
          <a:lstStyle/>
          <a:p>
            <a:pPr>
              <a:spcBef>
                <a:spcPts val="600"/>
              </a:spcBef>
            </a:pPr>
            <a:r>
              <a:rPr lang="es-ES" sz="2000" b="1" dirty="0"/>
              <a:t>Rugăciunea a fost un factor important în acea relație. Cu cât munca sa devenea mai intensă și mai urgentă, cu atât rugăciunile sale erau mai constante și mai fierbinți. Uneori, se retrăgea în locuri izolate pentru a fi mai în comuniune cu Dumnezeu. Cu toate acestea, se întorcea întotdeauna la oameni pentru a le împărtăși cunoștințele sale despre Dumnezeu.</a:t>
            </a:r>
          </a:p>
        </p:txBody>
      </p:sp>
      <p:sp>
        <p:nvSpPr>
          <p:cNvPr id="22" name="CuadroTexto 21">
            <a:extLst>
              <a:ext uri="{FF2B5EF4-FFF2-40B4-BE49-F238E27FC236}">
                <a16:creationId xmlns:a16="http://schemas.microsoft.com/office/drawing/2014/main" id="{DE477E4F-FEE9-6F08-0ADC-F9EB5F5A9F24}"/>
              </a:ext>
            </a:extLst>
          </p:cNvPr>
          <p:cNvSpPr txBox="1"/>
          <p:nvPr/>
        </p:nvSpPr>
        <p:spPr>
          <a:xfrm>
            <a:off x="2691268" y="4017261"/>
            <a:ext cx="5433034" cy="2862322"/>
          </a:xfrm>
          <a:prstGeom prst="rect">
            <a:avLst/>
          </a:prstGeom>
          <a:noFill/>
        </p:spPr>
        <p:txBody>
          <a:bodyPr wrap="square">
            <a:spAutoFit/>
          </a:bodyPr>
          <a:lstStyle/>
          <a:p>
            <a:pPr>
              <a:spcBef>
                <a:spcPts val="600"/>
              </a:spcBef>
            </a:pPr>
            <a:r>
              <a:rPr lang="es-ES" sz="2000" b="1" dirty="0"/>
              <a:t>Dumnezeu ne aude atât în ​​agitația vieții de zi cu zi, cât și în liniștea retragerii. Nu există niciun loc pe Pământ unde El să nu ne poată vedea și auzi. Ne putem exprima rugăciunea prin cuvinte (ceea ce ne ajută să ne concentrăm) sau o putem face în tăcere (ceea ce ne ajută să ne exprimăm gândurile). Important este să nu încetăm niciodată să comunicăm cu Dumnezeu în rugăciune.</a:t>
            </a:r>
          </a:p>
        </p:txBody>
      </p:sp>
    </p:spTree>
    <p:extLst>
      <p:ext uri="{BB962C8B-B14F-4D97-AF65-F5344CB8AC3E}">
        <p14:creationId xmlns:p14="http://schemas.microsoft.com/office/powerpoint/2010/main" val="38032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upRight)">
                                      <p:cBhvr>
                                        <p:cTn id="37" dur="500"/>
                                        <p:tgtEl>
                                          <p:spTgt spid="16"/>
                                        </p:tgtEl>
                                      </p:cBhvr>
                                    </p:animEffect>
                                  </p:childTnLst>
                                </p:cTn>
                              </p:par>
                              <p:par>
                                <p:cTn id="38" presetID="18" presetClass="entr" presetSubtype="9"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rgbClr val="9A23BC"/>
                </a:solidFill>
                <a:effectLst>
                  <a:outerShdw blurRad="38100" dist="12700" dir="2700000" algn="tl">
                    <a:srgbClr val="000000"/>
                  </a:outerShdw>
                  <a:reflection blurRad="6350" stA="60000" endA="900" endPos="58000" dir="5400000" sy="-100000" algn="bl" rotWithShape="0"/>
                </a:effectLst>
              </a:rPr>
              <a:t>MOI</a:t>
            </a:r>
            <a:r>
              <a:rPr lang="ro-RO" sz="7200" b="1" spc="300" dirty="0">
                <a:ln/>
                <a:solidFill>
                  <a:srgbClr val="9A23BC"/>
                </a:solidFill>
                <a:effectLst>
                  <a:outerShdw blurRad="38100" dist="12700" dir="2700000" algn="tl">
                    <a:srgbClr val="000000"/>
                  </a:outerShdw>
                  <a:reflection blurRad="6350" stA="60000" endA="900" endPos="58000" dir="5400000" sy="-100000" algn="bl" rotWithShape="0"/>
                </a:effectLst>
              </a:rPr>
              <a:t>SE</a:t>
            </a:r>
            <a:endParaRPr lang="es-ES" sz="7200" b="1" spc="300" dirty="0">
              <a:ln/>
              <a:solidFill>
                <a:srgbClr val="9A23BC"/>
              </a:solidFill>
              <a:effectLst>
                <a:outerShdw blurRad="38100" dist="12700" dir="2700000" algn="tl">
                  <a:srgbClr val="000000"/>
                </a:outerShdw>
                <a:reflection blurRad="6350" stA="60000" endA="900" endPos="58000" dir="5400000" sy="-100000" algn="bl" rotWithShape="0"/>
              </a:effectLst>
            </a:endParaRP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34CDA56-D445-E7E9-4CB7-D9FAB4F5873D}"/>
              </a:ext>
            </a:extLst>
          </p:cNvPr>
          <p:cNvSpPr>
            <a:spLocks noGrp="1" noRot="1" noMove="1" noResize="1" noEditPoints="1" noAdjustHandles="1" noChangeArrowheads="1" noChangeShapeType="1"/>
          </p:cNvSpPr>
          <p:nvPr/>
        </p:nvSpPr>
        <p:spPr>
          <a:xfrm>
            <a:off x="0" y="-14886"/>
            <a:ext cx="12192000" cy="141890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968DA86-83F1-7D58-938D-5D0FBD0AEC6F}"/>
              </a:ext>
            </a:extLst>
          </p:cNvPr>
          <p:cNvSpPr txBox="1"/>
          <p:nvPr/>
        </p:nvSpPr>
        <p:spPr>
          <a:xfrm>
            <a:off x="0" y="-38100"/>
            <a:ext cx="12191999" cy="830997"/>
          </a:xfrm>
          <a:prstGeom prst="rect">
            <a:avLst/>
          </a:prstGeom>
          <a:noFill/>
        </p:spPr>
        <p:txBody>
          <a:bodyPr wrap="square">
            <a:spAutoFit/>
          </a:bodyPr>
          <a:lstStyle/>
          <a:p>
            <a:pPr algn="ctr"/>
            <a:r>
              <a:rPr lang="ro-RO"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rPr>
              <a:t>DE VORBĂ CU DUMNEZEU</a:t>
            </a:r>
            <a:endParaRPr lang="es-ES"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BFBCBE06-7EA0-F2C8-3DB1-0511A81F474F}"/>
              </a:ext>
            </a:extLst>
          </p:cNvPr>
          <p:cNvSpPr txBox="1"/>
          <p:nvPr/>
        </p:nvSpPr>
        <p:spPr>
          <a:xfrm>
            <a:off x="381837" y="725009"/>
            <a:ext cx="11334542" cy="584775"/>
          </a:xfrm>
          <a:prstGeom prst="rect">
            <a:avLst/>
          </a:prstGeom>
          <a:noFill/>
        </p:spPr>
        <p:txBody>
          <a:bodyPr wrap="square">
            <a:spAutoFit/>
          </a:bodyPr>
          <a:lstStyle/>
          <a:p>
            <a:pPr algn="ctr"/>
            <a:r>
              <a:rPr lang="es-ES" b="1" dirty="0">
                <a:solidFill>
                  <a:srgbClr val="FECC75"/>
                </a:solidFill>
                <a:effectLst>
                  <a:outerShdw blurRad="38100" dist="38100" dir="2700000" algn="tl">
                    <a:srgbClr val="000000">
                      <a:alpha val="43137"/>
                    </a:srgbClr>
                  </a:outerShdw>
                </a:effectLst>
                <a:latin typeface="Comic Sans MS" panose="030F0702030302020204" pitchFamily="66" charset="0"/>
              </a:rPr>
              <a:t>“În Israel nu s-a mai ridicat proroc ca Moise, pe care Domnul să-l fi cunoscut față în față.” </a:t>
            </a:r>
            <a:r>
              <a:rPr lang="es-ES" sz="1400" b="1" dirty="0">
                <a:solidFill>
                  <a:srgbClr val="FECC75"/>
                </a:solidFill>
                <a:effectLst>
                  <a:outerShdw blurRad="38100" dist="38100" dir="2700000" algn="tl">
                    <a:srgbClr val="000000">
                      <a:alpha val="43137"/>
                    </a:srgbClr>
                  </a:outerShdw>
                </a:effectLst>
                <a:latin typeface="Comic Sans MS" panose="030F0702030302020204" pitchFamily="66" charset="0"/>
              </a:rPr>
              <a:t>(Deuteronom 34:10)</a:t>
            </a:r>
          </a:p>
        </p:txBody>
      </p:sp>
      <p:sp>
        <p:nvSpPr>
          <p:cNvPr id="2" name="CuadroTexto 1">
            <a:extLst>
              <a:ext uri="{FF2B5EF4-FFF2-40B4-BE49-F238E27FC236}">
                <a16:creationId xmlns:a16="http://schemas.microsoft.com/office/drawing/2014/main" id="{3D44DF05-91D5-E534-6B05-85B39076CCCC}"/>
              </a:ext>
            </a:extLst>
          </p:cNvPr>
          <p:cNvSpPr txBox="1"/>
          <p:nvPr/>
        </p:nvSpPr>
        <p:spPr>
          <a:xfrm>
            <a:off x="209549" y="1512688"/>
            <a:ext cx="10632622" cy="707886"/>
          </a:xfrm>
          <a:prstGeom prst="rect">
            <a:avLst/>
          </a:prstGeom>
          <a:noFill/>
        </p:spPr>
        <p:txBody>
          <a:bodyPr wrap="square" rtlCol="0">
            <a:spAutoFit/>
          </a:bodyPr>
          <a:lstStyle/>
          <a:p>
            <a:pPr>
              <a:spcBef>
                <a:spcPts val="600"/>
              </a:spcBef>
            </a:pPr>
            <a:r>
              <a:rPr lang="es-ES" sz="2000" b="1" dirty="0"/>
              <a:t>Auzind glasul lui Dumnezeu vorbind de pe Sinai, poporul Israel a cerut ca El să nu le mai vorbească direct, pentru că se temeau să moară din cauza glasului Său (Exod 20:18-19).</a:t>
            </a:r>
          </a:p>
        </p:txBody>
      </p:sp>
      <p:pic>
        <p:nvPicPr>
          <p:cNvPr id="6" name="Imagen 5">
            <a:extLst>
              <a:ext uri="{FF2B5EF4-FFF2-40B4-BE49-F238E27FC236}">
                <a16:creationId xmlns:a16="http://schemas.microsoft.com/office/drawing/2014/main" id="{A9DCFFFA-58CD-E885-11A7-2268887E34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3585" y="3332585"/>
            <a:ext cx="1973179" cy="2721626"/>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EC72F6C-1294-9FCA-269F-F602072733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408842" y="1619249"/>
            <a:ext cx="1675406" cy="1418909"/>
          </a:xfrm>
          <a:prstGeom prst="rect">
            <a:avLst/>
          </a:prstGeom>
          <a:effectLst>
            <a:innerShdw blurRad="114300">
              <a:prstClr val="black"/>
            </a:innerShdw>
          </a:effectLst>
        </p:spPr>
      </p:pic>
      <p:pic>
        <p:nvPicPr>
          <p:cNvPr id="22" name="Imagen 21">
            <a:extLst>
              <a:ext uri="{FF2B5EF4-FFF2-40B4-BE49-F238E27FC236}">
                <a16:creationId xmlns:a16="http://schemas.microsoft.com/office/drawing/2014/main" id="{F57BC33A-68CF-91BF-1C7C-F3182B0B072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9549" y="2266384"/>
            <a:ext cx="2400300" cy="1800225"/>
          </a:xfrm>
          <a:prstGeom prst="snip2DiagRect">
            <a:avLst>
              <a:gd name="adj1" fmla="val 14970"/>
              <a:gd name="adj2" fmla="val 0"/>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629677B4-06A9-831B-A77D-8AE26470A6A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1492" y="4258113"/>
            <a:ext cx="2398357" cy="1800225"/>
          </a:xfrm>
          <a:prstGeom prst="snip2DiagRect">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a:extLst>
              <a:ext uri="{FF2B5EF4-FFF2-40B4-BE49-F238E27FC236}">
                <a16:creationId xmlns:a16="http://schemas.microsoft.com/office/drawing/2014/main" id="{E0CA21E9-4E00-8D12-216E-62330864B81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753601" y="3332585"/>
            <a:ext cx="2330648" cy="3428999"/>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sp>
        <p:nvSpPr>
          <p:cNvPr id="30" name="CuadroTexto 29">
            <a:extLst>
              <a:ext uri="{FF2B5EF4-FFF2-40B4-BE49-F238E27FC236}">
                <a16:creationId xmlns:a16="http://schemas.microsoft.com/office/drawing/2014/main" id="{F7507C22-11EC-D1BE-986D-8C2F2BFBD437}"/>
              </a:ext>
            </a:extLst>
          </p:cNvPr>
          <p:cNvSpPr txBox="1"/>
          <p:nvPr/>
        </p:nvSpPr>
        <p:spPr>
          <a:xfrm>
            <a:off x="2785260" y="2195390"/>
            <a:ext cx="7494521" cy="1323439"/>
          </a:xfrm>
          <a:prstGeom prst="rect">
            <a:avLst/>
          </a:prstGeom>
          <a:noFill/>
        </p:spPr>
        <p:txBody>
          <a:bodyPr wrap="square">
            <a:spAutoFit/>
          </a:bodyPr>
          <a:lstStyle/>
          <a:p>
            <a:pPr>
              <a:spcBef>
                <a:spcPts val="600"/>
              </a:spcBef>
            </a:pPr>
            <a:r>
              <a:rPr lang="es-ES" sz="2000" b="1" dirty="0"/>
              <a:t>Nu a fost cazul lui Moise, care a vorbit cu Dumnezeu față în față (Deuteronom 34:10). Timp de 40 de ani (de la rugul aprins până la moartea sa), Moise și Dumnezeu au avut dialoguri personale regulate (Exod 33:9-11).</a:t>
            </a:r>
          </a:p>
        </p:txBody>
      </p:sp>
      <p:sp>
        <p:nvSpPr>
          <p:cNvPr id="32" name="CuadroTexto 31">
            <a:extLst>
              <a:ext uri="{FF2B5EF4-FFF2-40B4-BE49-F238E27FC236}">
                <a16:creationId xmlns:a16="http://schemas.microsoft.com/office/drawing/2014/main" id="{24A62686-ADF1-71B7-0808-9CCF35A4A770}"/>
              </a:ext>
            </a:extLst>
          </p:cNvPr>
          <p:cNvSpPr txBox="1"/>
          <p:nvPr/>
        </p:nvSpPr>
        <p:spPr>
          <a:xfrm>
            <a:off x="88500" y="6134338"/>
            <a:ext cx="9565639" cy="707886"/>
          </a:xfrm>
          <a:prstGeom prst="rect">
            <a:avLst/>
          </a:prstGeom>
          <a:noFill/>
        </p:spPr>
        <p:txBody>
          <a:bodyPr wrap="square">
            <a:spAutoFit/>
          </a:bodyPr>
          <a:lstStyle/>
          <a:p>
            <a:pPr>
              <a:spcBef>
                <a:spcPts val="600"/>
              </a:spcBef>
            </a:pPr>
            <a:r>
              <a:rPr lang="es-ES" sz="2000" b="1" dirty="0"/>
              <a:t>Nu avem privilegiul de a vorbi cu Dumnezeu față în față, dar rugăciunea umple acest gol permițându-ne să comunicăm direct cu El.</a:t>
            </a:r>
          </a:p>
        </p:txBody>
      </p:sp>
      <p:sp>
        <p:nvSpPr>
          <p:cNvPr id="34" name="CuadroTexto 33">
            <a:extLst>
              <a:ext uri="{FF2B5EF4-FFF2-40B4-BE49-F238E27FC236}">
                <a16:creationId xmlns:a16="http://schemas.microsoft.com/office/drawing/2014/main" id="{E5F34A14-3944-824B-28F3-4966A07FCA5A}"/>
              </a:ext>
            </a:extLst>
          </p:cNvPr>
          <p:cNvSpPr txBox="1"/>
          <p:nvPr/>
        </p:nvSpPr>
        <p:spPr>
          <a:xfrm>
            <a:off x="2729642" y="3471751"/>
            <a:ext cx="4796238" cy="2554545"/>
          </a:xfrm>
          <a:prstGeom prst="rect">
            <a:avLst/>
          </a:prstGeom>
          <a:noFill/>
        </p:spPr>
        <p:txBody>
          <a:bodyPr wrap="square">
            <a:spAutoFit/>
          </a:bodyPr>
          <a:lstStyle/>
          <a:p>
            <a:pPr>
              <a:spcBef>
                <a:spcPts val="600"/>
              </a:spcBef>
            </a:pPr>
            <a:r>
              <a:rPr lang="es-ES" sz="2000" b="1" dirty="0"/>
              <a:t>Biblia consemnează mai multe perioade de câte patruzeci de zile, timp în care Dumnezeu i-a dat lui Moise instrucțiuni specifice privind construirea tabernacolului și i-a comunicat diverse legi. În timpul acestor dialoguri, Moise a mijlocit și pentru popor.</a:t>
            </a:r>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ppt_h/2"/>
                                          </p:val>
                                        </p:tav>
                                        <p:tav tm="100000">
                                          <p:val>
                                            <p:strVal val="#ppt_y"/>
                                          </p:val>
                                        </p:tav>
                                      </p:tavLst>
                                    </p:anim>
                                    <p:anim calcmode="lin" valueType="num">
                                      <p:cBhvr>
                                        <p:cTn id="37" dur="500" fill="hold"/>
                                        <p:tgtEl>
                                          <p:spTgt spid="22"/>
                                        </p:tgtEl>
                                        <p:attrNameLst>
                                          <p:attrName>ppt_w</p:attrName>
                                        </p:attrNameLst>
                                      </p:cBhvr>
                                      <p:tavLst>
                                        <p:tav tm="0">
                                          <p:val>
                                            <p:strVal val="#ppt_w"/>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ppt_h/2"/>
                                          </p:val>
                                        </p:tav>
                                        <p:tav tm="100000">
                                          <p:val>
                                            <p:strVal val="#ppt_y"/>
                                          </p:val>
                                        </p:tav>
                                      </p:tavLst>
                                    </p:anim>
                                    <p:anim calcmode="lin" valueType="num">
                                      <p:cBhvr>
                                        <p:cTn id="43" dur="500" fill="hold"/>
                                        <p:tgtEl>
                                          <p:spTgt spid="26"/>
                                        </p:tgtEl>
                                        <p:attrNameLst>
                                          <p:attrName>ppt_w</p:attrName>
                                        </p:attrNameLst>
                                      </p:cBhvr>
                                      <p:tavLst>
                                        <p:tav tm="0">
                                          <p:val>
                                            <p:strVal val="#ppt_w"/>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750" fill="hold"/>
                                        <p:tgtEl>
                                          <p:spTgt spid="6"/>
                                        </p:tgtEl>
                                        <p:attrNameLst>
                                          <p:attrName>ppt_w</p:attrName>
                                        </p:attrNameLst>
                                      </p:cBhvr>
                                      <p:tavLst>
                                        <p:tav tm="0">
                                          <p:val>
                                            <p:strVal val="#ppt_w*0.70"/>
                                          </p:val>
                                        </p:tav>
                                        <p:tav tm="100000">
                                          <p:val>
                                            <p:strVal val="#ppt_w"/>
                                          </p:val>
                                        </p:tav>
                                      </p:tavLst>
                                    </p:anim>
                                    <p:anim calcmode="lin" valueType="num">
                                      <p:cBhvr>
                                        <p:cTn id="54" dur="750" fill="hold"/>
                                        <p:tgtEl>
                                          <p:spTgt spid="6"/>
                                        </p:tgtEl>
                                        <p:attrNameLst>
                                          <p:attrName>ppt_h</p:attrName>
                                        </p:attrNameLst>
                                      </p:cBhvr>
                                      <p:tavLst>
                                        <p:tav tm="0">
                                          <p:val>
                                            <p:strVal val="#ppt_h"/>
                                          </p:val>
                                        </p:tav>
                                        <p:tav tm="100000">
                                          <p:val>
                                            <p:strVal val="#ppt_h"/>
                                          </p:val>
                                        </p:tav>
                                      </p:tavLst>
                                    </p:anim>
                                    <p:animEffect transition="in" filter="fade">
                                      <p:cBhvr>
                                        <p:cTn id="55" dur="750"/>
                                        <p:tgtEl>
                                          <p:spTgt spid="6"/>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7" dur="1000" fill="hold"/>
                                        <p:tgtEl>
                                          <p:spTgt spid="2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8"/>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3DEDFE-9FC6-F3F8-B85F-A06AB54A7FB7}"/>
              </a:ext>
            </a:extLst>
          </p:cNvPr>
          <p:cNvSpPr txBox="1"/>
          <p:nvPr/>
        </p:nvSpPr>
        <p:spPr>
          <a:xfrm>
            <a:off x="2789420" y="0"/>
            <a:ext cx="7127871" cy="707886"/>
          </a:xfrm>
          <a:prstGeom prst="rect">
            <a:avLst/>
          </a:prstGeom>
          <a:noFill/>
        </p:spPr>
        <p:txBody>
          <a:bodyPr wrap="square">
            <a:spAutoFit/>
          </a:bodyPr>
          <a:lstStyle/>
          <a:p>
            <a:pPr algn="ctr"/>
            <a:r>
              <a:rPr lang="ro-RO"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RUGĂCIUNEA DE MIJLOCIRE</a:t>
            </a:r>
            <a:endParaRPr lang="es-E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23429032-56CB-8546-66F5-67D6BE9A3602}"/>
              </a:ext>
            </a:extLst>
          </p:cNvPr>
          <p:cNvSpPr txBox="1"/>
          <p:nvPr/>
        </p:nvSpPr>
        <p:spPr>
          <a:xfrm>
            <a:off x="2789420" y="617305"/>
            <a:ext cx="7127871"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“Domnul, de asemenea, era foarte mâniat și pe Aaron, așa încât voia să-l piardă, și eu m-am rugat atunci și pentru el.” </a:t>
            </a:r>
            <a:r>
              <a:rPr lang="es-ES" sz="1400" b="1" dirty="0">
                <a:solidFill>
                  <a:srgbClr val="7030A0"/>
                </a:solidFill>
                <a:latin typeface="Comic Sans MS" panose="030F0702030302020204" pitchFamily="66" charset="0"/>
              </a:rPr>
              <a:t>(Deuteronom 9:20)</a:t>
            </a:r>
          </a:p>
        </p:txBody>
      </p:sp>
      <p:sp>
        <p:nvSpPr>
          <p:cNvPr id="2" name="CuadroTexto 1">
            <a:extLst>
              <a:ext uri="{FF2B5EF4-FFF2-40B4-BE49-F238E27FC236}">
                <a16:creationId xmlns:a16="http://schemas.microsoft.com/office/drawing/2014/main" id="{CB522E17-CB54-27C6-91AC-8CA7D9C8CCA3}"/>
              </a:ext>
            </a:extLst>
          </p:cNvPr>
          <p:cNvSpPr txBox="1"/>
          <p:nvPr/>
        </p:nvSpPr>
        <p:spPr>
          <a:xfrm>
            <a:off x="2789420" y="1448970"/>
            <a:ext cx="7127871" cy="707886"/>
          </a:xfrm>
          <a:prstGeom prst="rect">
            <a:avLst/>
          </a:prstGeom>
          <a:noFill/>
        </p:spPr>
        <p:txBody>
          <a:bodyPr wrap="square" rtlCol="0">
            <a:spAutoFit/>
          </a:bodyPr>
          <a:lstStyle/>
          <a:p>
            <a:pPr>
              <a:spcBef>
                <a:spcPts val="600"/>
              </a:spcBef>
            </a:pPr>
            <a:r>
              <a:rPr lang="es-ES" sz="2000" b="1" dirty="0"/>
              <a:t>Rugăciunea de mijlocire este aceea în care ne rugăm pentru alții (Iacov 5:16; Matei 5:44; 1 Timotei 2:1-4).</a:t>
            </a:r>
          </a:p>
        </p:txBody>
      </p:sp>
      <p:graphicFrame>
        <p:nvGraphicFramePr>
          <p:cNvPr id="7" name="Diagrama 6">
            <a:extLst>
              <a:ext uri="{FF2B5EF4-FFF2-40B4-BE49-F238E27FC236}">
                <a16:creationId xmlns:a16="http://schemas.microsoft.com/office/drawing/2014/main" id="{B5D7BF5B-CF4D-EA9F-C6E5-3FF6AA0D1FC1}"/>
              </a:ext>
            </a:extLst>
          </p:cNvPr>
          <p:cNvGraphicFramePr/>
          <p:nvPr>
            <p:extLst>
              <p:ext uri="{D42A27DB-BD31-4B8C-83A1-F6EECF244321}">
                <p14:modId xmlns:p14="http://schemas.microsoft.com/office/powerpoint/2010/main" val="2758632605"/>
              </p:ext>
            </p:extLst>
          </p:nvPr>
        </p:nvGraphicFramePr>
        <p:xfrm>
          <a:off x="200221" y="2862699"/>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17291" y="118142"/>
            <a:ext cx="2141862" cy="2656573"/>
          </a:xfrm>
          <a:prstGeom prst="round2DiagRect">
            <a:avLst>
              <a:gd name="adj1" fmla="val 16667"/>
              <a:gd name="adj2" fmla="val 13182"/>
            </a:avLst>
          </a:prstGeom>
          <a:ln w="38100" cap="sq">
            <a:solidFill>
              <a:schemeClr val="accent3"/>
            </a:solidFill>
            <a:miter lim="800000"/>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2847" y="129729"/>
            <a:ext cx="2656573" cy="2656573"/>
          </a:xfrm>
          <a:prstGeom prst="round2DiagRect">
            <a:avLst>
              <a:gd name="adj1" fmla="val 16667"/>
              <a:gd name="adj2" fmla="val 13182"/>
            </a:avLst>
          </a:prstGeom>
          <a:ln w="38100" cap="sq">
            <a:solidFill>
              <a:srgbClr val="7030A0"/>
            </a:solidFill>
            <a:miter lim="800000"/>
          </a:ln>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08D985C-E03F-4155-02FE-991CFDC19F50}"/>
              </a:ext>
            </a:extLst>
          </p:cNvPr>
          <p:cNvSpPr txBox="1"/>
          <p:nvPr/>
        </p:nvSpPr>
        <p:spPr>
          <a:xfrm>
            <a:off x="0" y="6062664"/>
            <a:ext cx="12192000" cy="400110"/>
          </a:xfrm>
          <a:prstGeom prst="rect">
            <a:avLst/>
          </a:prstGeom>
          <a:noFill/>
        </p:spPr>
        <p:txBody>
          <a:bodyPr wrap="square" rtlCol="0">
            <a:spAutoFit/>
          </a:bodyPr>
          <a:lstStyle/>
          <a:p>
            <a:pPr algn="ctr">
              <a:spcBef>
                <a:spcPts val="600"/>
              </a:spcBef>
            </a:pPr>
            <a:r>
              <a:rPr lang="ro-RO" sz="2000" b="1" dirty="0"/>
              <a:t>Ce l-a îndemnat pe Moise să se roage pentru alții</a:t>
            </a:r>
            <a:r>
              <a:rPr lang="es-ES" sz="2000" b="1" dirty="0"/>
              <a:t>?</a:t>
            </a:r>
          </a:p>
        </p:txBody>
      </p:sp>
      <p:sp>
        <p:nvSpPr>
          <p:cNvPr id="8" name="CuadroTexto 7">
            <a:extLst>
              <a:ext uri="{FF2B5EF4-FFF2-40B4-BE49-F238E27FC236}">
                <a16:creationId xmlns:a16="http://schemas.microsoft.com/office/drawing/2014/main" id="{7AA50C12-946C-BEF8-C998-571367A81D4E}"/>
              </a:ext>
            </a:extLst>
          </p:cNvPr>
          <p:cNvSpPr txBox="1"/>
          <p:nvPr/>
        </p:nvSpPr>
        <p:spPr>
          <a:xfrm>
            <a:off x="2789419" y="2155835"/>
            <a:ext cx="7106713" cy="707886"/>
          </a:xfrm>
          <a:prstGeom prst="rect">
            <a:avLst/>
          </a:prstGeom>
          <a:noFill/>
        </p:spPr>
        <p:txBody>
          <a:bodyPr wrap="square">
            <a:spAutoFit/>
          </a:bodyPr>
          <a:lstStyle/>
          <a:p>
            <a:pPr lvl="0">
              <a:spcBef>
                <a:spcPts val="600"/>
              </a:spcBef>
              <a:defRPr/>
            </a:pPr>
            <a:r>
              <a:rPr lang="es-ES" sz="2000" b="1" dirty="0">
                <a:solidFill>
                  <a:prstClr val="black"/>
                </a:solidFill>
              </a:rPr>
              <a:t>Moise a mijlocit la Dumnezeu pentru alții în diferite ocazii și din diferite motive: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15AF7662-53E9-612F-85EA-3252C9DEB2B1}"/>
              </a:ext>
            </a:extLst>
          </p:cNvPr>
          <p:cNvSpPr txBox="1"/>
          <p:nvPr/>
        </p:nvSpPr>
        <p:spPr>
          <a:xfrm>
            <a:off x="0" y="6462774"/>
            <a:ext cx="12192000" cy="400110"/>
          </a:xfrm>
          <a:prstGeom prst="rect">
            <a:avLst/>
          </a:prstGeom>
          <a:noFill/>
        </p:spPr>
        <p:txBody>
          <a:bodyPr wrap="square">
            <a:spAutoFit/>
          </a:bodyPr>
          <a:lstStyle/>
          <a:p>
            <a:pPr lvl="0" algn="ctr">
              <a:spcBef>
                <a:spcPts val="600"/>
              </a:spcBef>
              <a:defRPr/>
            </a:pPr>
            <a:r>
              <a:rPr lang="es-ES" sz="2000" b="1" dirty="0">
                <a:solidFill>
                  <a:prstClr val="black"/>
                </a:solidFill>
              </a:rPr>
              <a:t>Același lucru ar trebui să ne motiveze</a:t>
            </a:r>
            <a:r>
              <a:rPr lang="ro-RO" sz="2000" b="1" dirty="0">
                <a:solidFill>
                  <a:prstClr val="black"/>
                </a:solidFill>
              </a:rPr>
              <a:t> și pe noi</a:t>
            </a:r>
            <a:r>
              <a:rPr lang="es-ES" sz="2000" b="1" dirty="0">
                <a:solidFill>
                  <a:prstClr val="black"/>
                </a:solidFill>
              </a:rPr>
              <a:t>: dragostea pentru cei pentru care ne rugăm.</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58"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60"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61" dur="500"/>
                                        <p:tgtEl>
                                          <p:spTgt spid="7">
                                            <p:graphicEl>
                                              <a:dgm id="{143FC85D-4F78-4CAD-9109-3C2C2B37CAB9}"/>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left)">
                                      <p:cBhvr>
                                        <p:cTn id="65" dur="500"/>
                                        <p:tgtEl>
                                          <p:spTgt spid="7">
                                            <p:graphicEl>
                                              <a:dgm id="{4CBC93CC-9EE9-4680-9D34-AF4A3AD7853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70" dur="1000"/>
                                        <p:tgtEl>
                                          <p:spTgt spid="7">
                                            <p:graphicEl>
                                              <a:dgm id="{59616663-DE44-4B22-8ABF-3394A5518568}"/>
                                            </p:graphicEl>
                                          </p:spTgt>
                                        </p:tgtEl>
                                      </p:cBhvr>
                                    </p:animEffect>
                                    <p:anim calcmode="lin" valueType="num">
                                      <p:cBhvr>
                                        <p:cTn id="71"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75" dur="1000"/>
                                        <p:tgtEl>
                                          <p:spTgt spid="7">
                                            <p:graphicEl>
                                              <a:dgm id="{9D111C27-E043-480C-8A20-BEB0A7F7A350}"/>
                                            </p:graphicEl>
                                          </p:spTgt>
                                        </p:tgtEl>
                                      </p:cBhvr>
                                    </p:animEffect>
                                    <p:anim calcmode="lin" valueType="num">
                                      <p:cBhvr>
                                        <p:cTn id="76"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80" dur="1000"/>
                                        <p:tgtEl>
                                          <p:spTgt spid="7">
                                            <p:graphicEl>
                                              <a:dgm id="{CBECB27E-FA87-4942-8610-3B94203FD45E}"/>
                                            </p:graphicEl>
                                          </p:spTgt>
                                        </p:tgtEl>
                                      </p:cBhvr>
                                    </p:animEffect>
                                    <p:anim calcmode="lin" valueType="num">
                                      <p:cBhvr>
                                        <p:cTn id="81"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87" dur="1000"/>
                                        <p:tgtEl>
                                          <p:spTgt spid="7">
                                            <p:graphicEl>
                                              <a:dgm id="{41AF6472-0683-4E5F-8779-185940828832}"/>
                                            </p:graphicEl>
                                          </p:spTgt>
                                        </p:tgtEl>
                                      </p:cBhvr>
                                    </p:animEffect>
                                    <p:anim calcmode="lin" valueType="num">
                                      <p:cBhvr>
                                        <p:cTn id="88"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92" dur="1000"/>
                                        <p:tgtEl>
                                          <p:spTgt spid="7">
                                            <p:graphicEl>
                                              <a:dgm id="{88F1BAE8-136E-42BF-9207-09B358BAB561}"/>
                                            </p:graphicEl>
                                          </p:spTgt>
                                        </p:tgtEl>
                                      </p:cBhvr>
                                    </p:animEffect>
                                    <p:anim calcmode="lin" valueType="num">
                                      <p:cBhvr>
                                        <p:cTn id="93"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97" dur="1000"/>
                                        <p:tgtEl>
                                          <p:spTgt spid="7">
                                            <p:graphicEl>
                                              <a:dgm id="{E4B860D4-2513-4294-B132-02E1E6F96A8A}"/>
                                            </p:graphicEl>
                                          </p:spTgt>
                                        </p:tgtEl>
                                      </p:cBhvr>
                                    </p:animEffect>
                                    <p:anim calcmode="lin" valueType="num">
                                      <p:cBhvr>
                                        <p:cTn id="98"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9" presetClass="entr" presetSubtype="0" decel="100000" fill="hold" grpId="0" nodeType="clickEffect">
                                  <p:stCondLst>
                                    <p:cond delay="0"/>
                                  </p:stCondLst>
                                  <p:childTnLst>
                                    <p:set>
                                      <p:cBhvr>
                                        <p:cTn id="103"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104"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106"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107" dur="500"/>
                                        <p:tgtEl>
                                          <p:spTgt spid="7">
                                            <p:graphicEl>
                                              <a:dgm id="{2FB7C8D9-58F1-4B12-A15B-42E3B531EF11}"/>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left)">
                                      <p:cBhvr>
                                        <p:cTn id="111" dur="500"/>
                                        <p:tgtEl>
                                          <p:spTgt spid="7">
                                            <p:graphicEl>
                                              <a:dgm id="{705F7FF5-6C93-4BDE-B1A1-BB89E423B70A}"/>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0" nodeType="clickEffect">
                                  <p:stCondLst>
                                    <p:cond delay="0"/>
                                  </p:stCondLst>
                                  <p:childTnLst>
                                    <p:set>
                                      <p:cBhvr>
                                        <p:cTn id="115"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116" dur="1000"/>
                                        <p:tgtEl>
                                          <p:spTgt spid="7">
                                            <p:graphicEl>
                                              <a:dgm id="{C50AE4C6-2D67-44E3-93B0-9CD360D8888E}"/>
                                            </p:graphicEl>
                                          </p:spTgt>
                                        </p:tgtEl>
                                      </p:cBhvr>
                                    </p:animEffect>
                                    <p:anim calcmode="lin" valueType="num">
                                      <p:cBhvr>
                                        <p:cTn id="117"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121" dur="1000"/>
                                        <p:tgtEl>
                                          <p:spTgt spid="7">
                                            <p:graphicEl>
                                              <a:dgm id="{E15C53C2-DCBA-4343-9AC7-09FB8C81C12F}"/>
                                            </p:graphicEl>
                                          </p:spTgt>
                                        </p:tgtEl>
                                      </p:cBhvr>
                                    </p:animEffect>
                                    <p:anim calcmode="lin" valueType="num">
                                      <p:cBhvr>
                                        <p:cTn id="122"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123"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126" dur="1000"/>
                                        <p:tgtEl>
                                          <p:spTgt spid="7">
                                            <p:graphicEl>
                                              <a:dgm id="{C6AD6231-7A6D-4E82-8166-F54F7E6836A6}"/>
                                            </p:graphicEl>
                                          </p:spTgt>
                                        </p:tgtEl>
                                      </p:cBhvr>
                                    </p:animEffect>
                                    <p:anim calcmode="lin" valueType="num">
                                      <p:cBhvr>
                                        <p:cTn id="127"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133" dur="1000"/>
                                        <p:tgtEl>
                                          <p:spTgt spid="7">
                                            <p:graphicEl>
                                              <a:dgm id="{54A8189E-74F9-4733-BFC6-09EE6F741993}"/>
                                            </p:graphicEl>
                                          </p:spTgt>
                                        </p:tgtEl>
                                      </p:cBhvr>
                                    </p:animEffect>
                                    <p:anim calcmode="lin" valueType="num">
                                      <p:cBhvr>
                                        <p:cTn id="134"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135"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138" dur="1000"/>
                                        <p:tgtEl>
                                          <p:spTgt spid="7">
                                            <p:graphicEl>
                                              <a:dgm id="{DB6B9390-5F47-4F37-A57D-3476786C6143}"/>
                                            </p:graphicEl>
                                          </p:spTgt>
                                        </p:tgtEl>
                                      </p:cBhvr>
                                    </p:animEffect>
                                    <p:anim calcmode="lin" valueType="num">
                                      <p:cBhvr>
                                        <p:cTn id="139"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140"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143" dur="1000"/>
                                        <p:tgtEl>
                                          <p:spTgt spid="7">
                                            <p:graphicEl>
                                              <a:dgm id="{45A53110-E4BF-4ED1-BD2B-113E0606164F}"/>
                                            </p:graphicEl>
                                          </p:spTgt>
                                        </p:tgtEl>
                                      </p:cBhvr>
                                    </p:animEffect>
                                    <p:anim calcmode="lin" valueType="num">
                                      <p:cBhvr>
                                        <p:cTn id="144"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145"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50" dur="1000"/>
                                        <p:tgtEl>
                                          <p:spTgt spid="7">
                                            <p:graphicEl>
                                              <a:dgm id="{31C4B1B0-CC77-4A76-943F-0BFC35DAC21E}"/>
                                            </p:graphicEl>
                                          </p:spTgt>
                                        </p:tgtEl>
                                      </p:cBhvr>
                                    </p:animEffect>
                                    <p:anim calcmode="lin" valueType="num">
                                      <p:cBhvr>
                                        <p:cTn id="151"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52"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55" dur="1000"/>
                                        <p:tgtEl>
                                          <p:spTgt spid="7">
                                            <p:graphicEl>
                                              <a:dgm id="{CD389D96-F776-43A9-A232-CA0484CC1C83}"/>
                                            </p:graphicEl>
                                          </p:spTgt>
                                        </p:tgtEl>
                                      </p:cBhvr>
                                    </p:animEffect>
                                    <p:anim calcmode="lin" valueType="num">
                                      <p:cBhvr>
                                        <p:cTn id="156"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57"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58" presetID="47" presetClass="entr" presetSubtype="0" fill="hold" grpId="0" nodeType="withEffect">
                                  <p:stCondLst>
                                    <p:cond delay="0"/>
                                  </p:stCondLst>
                                  <p:childTnLst>
                                    <p:set>
                                      <p:cBhvr>
                                        <p:cTn id="159"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60" dur="1000"/>
                                        <p:tgtEl>
                                          <p:spTgt spid="7">
                                            <p:graphicEl>
                                              <a:dgm id="{C67457EE-ADDB-42CA-BFD0-CB184BC31DB4}"/>
                                            </p:graphicEl>
                                          </p:spTgt>
                                        </p:tgtEl>
                                      </p:cBhvr>
                                    </p:animEffect>
                                    <p:anim calcmode="lin" valueType="num">
                                      <p:cBhvr>
                                        <p:cTn id="161"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62"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5" presetClass="entr" presetSubtype="0" fill="hold" grpId="0" nodeType="clickEffect">
                                  <p:stCondLst>
                                    <p:cond delay="0"/>
                                  </p:stCondLst>
                                  <p:childTnLst>
                                    <p:set>
                                      <p:cBhvr>
                                        <p:cTn id="166" dur="1" fill="hold">
                                          <p:stCondLst>
                                            <p:cond delay="0"/>
                                          </p:stCondLst>
                                        </p:cTn>
                                        <p:tgtEl>
                                          <p:spTgt spid="6"/>
                                        </p:tgtEl>
                                        <p:attrNameLst>
                                          <p:attrName>style.visibility</p:attrName>
                                        </p:attrNameLst>
                                      </p:cBhvr>
                                      <p:to>
                                        <p:strVal val="visible"/>
                                      </p:to>
                                    </p:set>
                                    <p:anim calcmode="lin" valueType="num">
                                      <p:cBhvr>
                                        <p:cTn id="16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0" dur="1000" fill="hold"/>
                                        <p:tgtEl>
                                          <p:spTgt spid="6"/>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6"/>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37" fill="hold" grpId="0" nodeType="clickEffect">
                                  <p:stCondLst>
                                    <p:cond delay="0"/>
                                  </p:stCondLst>
                                  <p:childTnLst>
                                    <p:set>
                                      <p:cBhvr>
                                        <p:cTn id="178" dur="1" fill="hold">
                                          <p:stCondLst>
                                            <p:cond delay="0"/>
                                          </p:stCondLst>
                                        </p:cTn>
                                        <p:tgtEl>
                                          <p:spTgt spid="12"/>
                                        </p:tgtEl>
                                        <p:attrNameLst>
                                          <p:attrName>style.visibility</p:attrName>
                                        </p:attrNameLst>
                                      </p:cBhvr>
                                      <p:to>
                                        <p:strVal val="visible"/>
                                      </p:to>
                                    </p:set>
                                    <p:animEffect transition="in" filter="barn(outVertical)">
                                      <p:cBhvr>
                                        <p:cTn id="1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7" grpId="0" uiExpand="1">
        <p:bldSub>
          <a:bldDgm bld="one"/>
        </p:bldSub>
      </p:bldGraphic>
      <p:bldP spid="6"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514905" y="711540"/>
            <a:ext cx="11469571"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“Noi trebuie să ne rugăm în cercul familiei și, mai presus de toate nu trebuie să neglijăm rugăciunea în taină, pentru că aceasta este viața sufletului nostru. Este imposibil să creștem în cele spirituale, dacă rugăciunea este neglijată. Rugăciunea înălțată în familie sau numai în public nu este suficientă. În tăcerea singurătății să deschidem întreaga noastră ființă ochiului cercetător al lui Dumnezeu. Rugăciunea înălțată în taină trebuie să fie auzită numai de Dumnezeu, Cel care ascultă rugăciunile. Nici o ureche curioasă nu trebuie să se încarce cu povara unor astfel de cereri ascultându-le. În rugăciunea în taină întreaga ființă se eliberează de influențele înconjurătoare, se eliberează de orice frământare. Liniștită și totuși fierbinte, rugăciunea se va înălța astfel la Dumnezeu. Plăcută și durabilă va fi influența care pornește de la Cel care vede în ascuns, a Cărui ureche este deschisă să audă rugăciunea care pornește dintr-o astfel de inimă”</a:t>
            </a:r>
          </a:p>
        </p:txBody>
      </p:sp>
      <p:sp>
        <p:nvSpPr>
          <p:cNvPr id="4" name="CuadroTexto 3">
            <a:extLst>
              <a:ext uri="{FF2B5EF4-FFF2-40B4-BE49-F238E27FC236}">
                <a16:creationId xmlns:a16="http://schemas.microsoft.com/office/drawing/2014/main" id="{4E2CC1B3-73B1-099F-53B4-714CF6550D11}"/>
              </a:ext>
            </a:extLst>
          </p:cNvPr>
          <p:cNvSpPr txBox="1"/>
          <p:nvPr/>
        </p:nvSpPr>
        <p:spPr>
          <a:xfrm>
            <a:off x="1" y="6134100"/>
            <a:ext cx="12192000" cy="338554"/>
          </a:xfrm>
          <a:prstGeom prst="rect">
            <a:avLst/>
          </a:prstGeom>
          <a:noFill/>
        </p:spPr>
        <p:txBody>
          <a:bodyPr wrap="square" rtlCol="0">
            <a:spAutoFit/>
          </a:bodyPr>
          <a:lstStyle/>
          <a:p>
            <a:pPr algn="ctr"/>
            <a:r>
              <a:rPr lang="es-ES" sz="1600" b="1" dirty="0"/>
              <a:t>E. G. W. (</a:t>
            </a:r>
            <a:r>
              <a:rPr lang="ro-RO" sz="1600" b="1" dirty="0"/>
              <a:t>Calea către Hristos</a:t>
            </a:r>
            <a:r>
              <a:rPr lang="es-ES" sz="1600" b="1" dirty="0"/>
              <a:t>, p</a:t>
            </a:r>
            <a:r>
              <a:rPr lang="ro-RO" sz="1600" b="1" dirty="0"/>
              <a:t>a</a:t>
            </a:r>
            <a:r>
              <a:rPr lang="es-ES" sz="1600" b="1" dirty="0"/>
              <a:t>g. 98)</a:t>
            </a:r>
          </a:p>
        </p:txBody>
      </p:sp>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762375" y="127797"/>
            <a:ext cx="710565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“Iubesc pe Domnul, căci El aude glasul meu, cererile mele. Da, El Și-a plecat urechea spre mine, de aceea-L voi chema toată viața mea.” </a:t>
            </a:r>
            <a:r>
              <a:rPr kumimoji="0" lang="es-ES" sz="1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a:t>
            </a:r>
            <a:r>
              <a:rPr kumimoji="0" lang="ro-RO" sz="1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Psalm</a:t>
            </a:r>
            <a:r>
              <a:rPr kumimoji="0" lang="es-ES" sz="1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 116:1-2)</a:t>
            </a:r>
            <a:endParaRPr kumimoji="0" lang="es-ES" sz="24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776E6B-89AA-5797-073F-B020F2AC2A2E}"/>
              </a:ext>
            </a:extLst>
          </p:cNvPr>
          <p:cNvSpPr txBox="1"/>
          <p:nvPr/>
        </p:nvSpPr>
        <p:spPr>
          <a:xfrm>
            <a:off x="7572375" y="3109373"/>
            <a:ext cx="4647172"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0BB2C"/>
                </a:solidFill>
              </a:rPr>
              <a:t>Daniel:</a:t>
            </a:r>
          </a:p>
          <a:p>
            <a:pPr lvl="1">
              <a:spcBef>
                <a:spcPts val="600"/>
              </a:spcBef>
            </a:pPr>
            <a:r>
              <a:rPr lang="ro-RO" sz="2000" b="1" dirty="0"/>
              <a:t>Rugăciunea în vremuri tulburi</a:t>
            </a:r>
            <a:r>
              <a:rPr lang="es-ES" sz="2000" b="1" dirty="0"/>
              <a:t>.</a:t>
            </a:r>
          </a:p>
          <a:p>
            <a:pPr lvl="1">
              <a:spcBef>
                <a:spcPts val="600"/>
              </a:spcBef>
            </a:pPr>
            <a:r>
              <a:rPr lang="ro-RO" sz="2000" b="1" dirty="0"/>
              <a:t>Rugăciunea în poziție adecvată</a:t>
            </a:r>
            <a:r>
              <a:rPr lang="es-ES" sz="2000" b="1" dirty="0"/>
              <a:t>.</a:t>
            </a:r>
          </a:p>
          <a:p>
            <a:pPr>
              <a:spcBef>
                <a:spcPts val="1800"/>
              </a:spcBef>
            </a:pPr>
            <a:r>
              <a:rPr lang="es-ES" sz="2000" b="1" dirty="0">
                <a:solidFill>
                  <a:srgbClr val="0070BB"/>
                </a:solidFill>
              </a:rPr>
              <a:t>Eno</a:t>
            </a:r>
            <a:r>
              <a:rPr lang="ro-RO" sz="2000" b="1" dirty="0">
                <a:solidFill>
                  <a:srgbClr val="0070BB"/>
                </a:solidFill>
              </a:rPr>
              <a:t>h</a:t>
            </a:r>
            <a:r>
              <a:rPr lang="es-ES" sz="2000" b="1" dirty="0">
                <a:solidFill>
                  <a:srgbClr val="0070BB"/>
                </a:solidFill>
              </a:rPr>
              <a:t>:</a:t>
            </a:r>
          </a:p>
          <a:p>
            <a:pPr lvl="1">
              <a:spcBef>
                <a:spcPts val="600"/>
              </a:spcBef>
            </a:pPr>
            <a:r>
              <a:rPr lang="ro-RO" sz="2000" b="1" dirty="0"/>
              <a:t>O viață de rugăciune</a:t>
            </a:r>
            <a:r>
              <a:rPr lang="es-ES" sz="2000" b="1" dirty="0"/>
              <a:t>.</a:t>
            </a:r>
          </a:p>
          <a:p>
            <a:pPr>
              <a:spcBef>
                <a:spcPts val="1800"/>
              </a:spcBef>
            </a:pPr>
            <a:r>
              <a:rPr lang="es-ES" sz="2000" b="1" dirty="0">
                <a:solidFill>
                  <a:srgbClr val="BB4B00"/>
                </a:solidFill>
              </a:rPr>
              <a:t>Mois</a:t>
            </a:r>
            <a:r>
              <a:rPr lang="ro-RO" sz="2000" b="1" dirty="0">
                <a:solidFill>
                  <a:srgbClr val="BB4B00"/>
                </a:solidFill>
              </a:rPr>
              <a:t>e</a:t>
            </a:r>
            <a:r>
              <a:rPr lang="es-ES" sz="2000" b="1" dirty="0">
                <a:solidFill>
                  <a:srgbClr val="BB4B00"/>
                </a:solidFill>
              </a:rPr>
              <a:t>:</a:t>
            </a:r>
          </a:p>
          <a:p>
            <a:pPr lvl="1">
              <a:spcBef>
                <a:spcPts val="600"/>
              </a:spcBef>
            </a:pPr>
            <a:r>
              <a:rPr lang="ro-RO" sz="2000" b="1" dirty="0"/>
              <a:t>De vorbă cu Dumnezeu</a:t>
            </a:r>
            <a:r>
              <a:rPr lang="es-ES" sz="2000" b="1" dirty="0"/>
              <a:t>.</a:t>
            </a:r>
          </a:p>
          <a:p>
            <a:pPr lvl="1">
              <a:spcBef>
                <a:spcPts val="600"/>
              </a:spcBef>
            </a:pPr>
            <a:r>
              <a:rPr lang="ro-RO" sz="2000" b="1" dirty="0"/>
              <a:t>Rugăciunea de mijlocire</a:t>
            </a:r>
            <a:r>
              <a:rPr lang="es-ES" sz="2000" b="1" dirty="0"/>
              <a:t>.</a:t>
            </a:r>
          </a:p>
        </p:txBody>
      </p:sp>
      <p:sp>
        <p:nvSpPr>
          <p:cNvPr id="3" name="CuadroTexto 2">
            <a:extLst>
              <a:ext uri="{FF2B5EF4-FFF2-40B4-BE49-F238E27FC236}">
                <a16:creationId xmlns:a16="http://schemas.microsoft.com/office/drawing/2014/main" id="{075410BA-0CC7-C388-AB8F-C8948D77D07F}"/>
              </a:ext>
            </a:extLst>
          </p:cNvPr>
          <p:cNvSpPr txBox="1"/>
          <p:nvPr/>
        </p:nvSpPr>
        <p:spPr>
          <a:xfrm>
            <a:off x="2001570" y="135821"/>
            <a:ext cx="7075369" cy="707886"/>
          </a:xfrm>
          <a:prstGeom prst="rect">
            <a:avLst/>
          </a:prstGeom>
          <a:noFill/>
        </p:spPr>
        <p:txBody>
          <a:bodyPr wrap="square" rtlCol="0">
            <a:spAutoFit/>
          </a:bodyPr>
          <a:lstStyle/>
          <a:p>
            <a:pPr>
              <a:spcBef>
                <a:spcPts val="600"/>
              </a:spcBef>
            </a:pPr>
            <a:r>
              <a:rPr lang="es-ES" sz="2000" b="1" dirty="0"/>
              <a:t>Toate ființele, inclusiv omenirea, au fost create de Dumnezeu cu capacitatea de a comunica între ele și cu El.</a:t>
            </a:r>
          </a:p>
        </p:txBody>
      </p:sp>
      <p:pic>
        <p:nvPicPr>
          <p:cNvPr id="11" name="Imagen 10">
            <a:extLst>
              <a:ext uri="{FF2B5EF4-FFF2-40B4-BE49-F238E27FC236}">
                <a16:creationId xmlns:a16="http://schemas.microsoft.com/office/drawing/2014/main" id="{84D0CD27-ABBE-2506-D514-6092FE9952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163082" y="228094"/>
            <a:ext cx="2913415" cy="268110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7A1A2149-8E7C-9624-CABA-12631A4102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15503" y="228094"/>
            <a:ext cx="1799924" cy="268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A4B26F1-2C01-1997-EF4E-939E2BC9976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503" y="3428461"/>
            <a:ext cx="2124854" cy="3200906"/>
          </a:xfrm>
          <a:prstGeom prst="snip2DiagRect">
            <a:avLst>
              <a:gd name="adj1" fmla="val 16586"/>
              <a:gd name="adj2" fmla="val 0"/>
            </a:avLst>
          </a:prstGeom>
          <a:solidFill>
            <a:srgbClr val="FFFFFF">
              <a:shade val="85000"/>
            </a:srgbClr>
          </a:solidFill>
          <a:ln w="57150" cap="sq">
            <a:solidFill>
              <a:srgbClr val="D85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3E90DDBD-79F2-EFA1-CEA7-ACCD0CBD5CA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82"/>
          <a:stretch>
            <a:fillRect/>
          </a:stretch>
        </p:blipFill>
        <p:spPr>
          <a:xfrm>
            <a:off x="2401328" y="3428461"/>
            <a:ext cx="2048613" cy="3200906"/>
          </a:xfrm>
          <a:prstGeom prst="snip2DiagRect">
            <a:avLst/>
          </a:prstGeom>
          <a:solidFill>
            <a:srgbClr val="FFFFFF">
              <a:shade val="85000"/>
            </a:srgbClr>
          </a:solidFill>
          <a:ln w="57150" cap="sq">
            <a:solidFill>
              <a:srgbClr val="7A5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9FEC65AF-510A-5CBA-1588-C18CF9D72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10911" y="3428461"/>
            <a:ext cx="1798806" cy="3201446"/>
          </a:xfrm>
          <a:prstGeom prst="snip2DiagRect">
            <a:avLst>
              <a:gd name="adj1" fmla="val 18004"/>
              <a:gd name="adj2" fmla="val 0"/>
            </a:avLst>
          </a:prstGeom>
          <a:solidFill>
            <a:srgbClr val="FFFFFF">
              <a:shade val="85000"/>
            </a:srgbClr>
          </a:solidFill>
          <a:ln w="57150" cap="sq">
            <a:solidFill>
              <a:srgbClr val="EDD5B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F16C165C-6622-2688-58E0-0ADF724922E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45466" y="4387101"/>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AEF1AA1F-55B0-A45B-2E8A-BA56E669190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6845998" y="5300773"/>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4FB078F6-CBD5-ABC1-E7F8-1FF91246BFC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45466" y="3104641"/>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2CFD8234-B506-22AC-15BB-3A7C9BBBD7D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85394" y="5777973"/>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2689C981-C7FB-09E0-6026-BD281FF6F33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85394" y="4869253"/>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31EDF655-3966-F3FA-BE5C-A0141AAADB2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85394" y="6170824"/>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52199C62-3DDC-BBB1-E00E-E25D8CD5B38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85394" y="3578684"/>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6E3E6266-732C-05E9-367B-425B22DC228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85394" y="3953926"/>
            <a:ext cx="402031" cy="231316"/>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4C0CE848-3E23-BAD7-AB44-BA038021B40A}"/>
              </a:ext>
            </a:extLst>
          </p:cNvPr>
          <p:cNvSpPr txBox="1"/>
          <p:nvPr/>
        </p:nvSpPr>
        <p:spPr>
          <a:xfrm>
            <a:off x="2001569" y="2540730"/>
            <a:ext cx="7075369" cy="707886"/>
          </a:xfrm>
          <a:prstGeom prst="rect">
            <a:avLst/>
          </a:prstGeom>
          <a:noFill/>
        </p:spPr>
        <p:txBody>
          <a:bodyPr wrap="square">
            <a:spAutoFit/>
          </a:bodyPr>
          <a:lstStyle/>
          <a:p>
            <a:pPr lvl="0">
              <a:spcBef>
                <a:spcPts val="600"/>
              </a:spcBef>
              <a:defRPr/>
            </a:pPr>
            <a:r>
              <a:rPr lang="es-ES" sz="2000" b="1" dirty="0">
                <a:solidFill>
                  <a:prstClr val="black"/>
                </a:solidFill>
              </a:rPr>
              <a:t>Daniel, Enoh și Moise sunt exemple despre cum putem folosi acest dar puternic.</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67020FD8-5D7B-8CC0-C73D-1F6C9DA3C821}"/>
              </a:ext>
            </a:extLst>
          </p:cNvPr>
          <p:cNvSpPr txBox="1"/>
          <p:nvPr/>
        </p:nvSpPr>
        <p:spPr>
          <a:xfrm>
            <a:off x="2001568" y="1841686"/>
            <a:ext cx="7075369" cy="707886"/>
          </a:xfrm>
          <a:prstGeom prst="rect">
            <a:avLst/>
          </a:prstGeom>
          <a:noFill/>
        </p:spPr>
        <p:txBody>
          <a:bodyPr wrap="square">
            <a:spAutoFit/>
          </a:bodyPr>
          <a:lstStyle/>
          <a:p>
            <a:pPr lvl="0">
              <a:spcBef>
                <a:spcPts val="600"/>
              </a:spcBef>
              <a:defRPr/>
            </a:pPr>
            <a:r>
              <a:rPr lang="es-ES" sz="2000" b="1" dirty="0">
                <a:solidFill>
                  <a:prstClr val="black"/>
                </a:solidFill>
              </a:rPr>
              <a:t>Dar Dumnezeu ne-a lăsat un dar. Un „telefon” care ne permite să continuăm să comunicăm cu El: rugăciunea.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47323181-BB83-B3F1-DB8F-1B8F73E2E110}"/>
              </a:ext>
            </a:extLst>
          </p:cNvPr>
          <p:cNvSpPr txBox="1"/>
          <p:nvPr/>
        </p:nvSpPr>
        <p:spPr>
          <a:xfrm>
            <a:off x="2001567" y="834865"/>
            <a:ext cx="7075368" cy="1015663"/>
          </a:xfrm>
          <a:prstGeom prst="rect">
            <a:avLst/>
          </a:prstGeom>
          <a:noFill/>
        </p:spPr>
        <p:txBody>
          <a:bodyPr wrap="square">
            <a:spAutoFit/>
          </a:bodyPr>
          <a:lstStyle/>
          <a:p>
            <a:pPr lvl="0">
              <a:spcBef>
                <a:spcPts val="600"/>
              </a:spcBef>
              <a:defRPr/>
            </a:pPr>
            <a:r>
              <a:rPr lang="es-ES" sz="2000" b="1" dirty="0">
                <a:solidFill>
                  <a:prstClr val="black"/>
                </a:solidFill>
              </a:rPr>
              <a:t>Din păcate, ființele umane au pierdut capacitatea de a comunica direct cu Dumnezeu atunci când Adam și Eva au păcătuit.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58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 calcmode="lin" valueType="num">
                                      <p:cBhvr>
                                        <p:cTn id="58" dur="500" fill="hold"/>
                                        <p:tgtEl>
                                          <p:spTgt spid="27"/>
                                        </p:tgtEl>
                                        <p:attrNameLst>
                                          <p:attrName>style.rotation</p:attrName>
                                        </p:attrNameLst>
                                      </p:cBhvr>
                                      <p:tavLst>
                                        <p:tav tm="0">
                                          <p:val>
                                            <p:fltVal val="90"/>
                                          </p:val>
                                        </p:tav>
                                        <p:tav tm="100000">
                                          <p:val>
                                            <p:fltVal val="0"/>
                                          </p:val>
                                        </p:tav>
                                      </p:tavLst>
                                    </p:anim>
                                    <p:animEffect transition="in" filter="fade">
                                      <p:cBhvr>
                                        <p:cTn id="59" dur="500"/>
                                        <p:tgtEl>
                                          <p:spTgt spid="2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17" presetClass="entr" presetSubtype="8"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ppt_x</p:attrName>
                                        </p:attrNameLst>
                                      </p:cBhvr>
                                      <p:tavLst>
                                        <p:tav tm="0">
                                          <p:val>
                                            <p:strVal val="#ppt_x-#ppt_w/2"/>
                                          </p:val>
                                        </p:tav>
                                        <p:tav tm="100000">
                                          <p:val>
                                            <p:strVal val="#ppt_x"/>
                                          </p:val>
                                        </p:tav>
                                      </p:tavLst>
                                    </p:anim>
                                    <p:anim calcmode="lin" valueType="num">
                                      <p:cBhvr>
                                        <p:cTn id="68" dur="500" fill="hold"/>
                                        <p:tgtEl>
                                          <p:spTgt spid="33"/>
                                        </p:tgtEl>
                                        <p:attrNameLst>
                                          <p:attrName>ppt_y</p:attrName>
                                        </p:attrNameLst>
                                      </p:cBhvr>
                                      <p:tavLst>
                                        <p:tav tm="0">
                                          <p:val>
                                            <p:strVal val="#ppt_y"/>
                                          </p:val>
                                        </p:tav>
                                        <p:tav tm="100000">
                                          <p:val>
                                            <p:strVal val="#ppt_y"/>
                                          </p:val>
                                        </p:tav>
                                      </p:tavLst>
                                    </p:anim>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strVal val="#ppt_h"/>
                                          </p:val>
                                        </p:tav>
                                        <p:tav tm="100000">
                                          <p:val>
                                            <p:strVal val="#ppt_h"/>
                                          </p:val>
                                        </p:tav>
                                      </p:tavLst>
                                    </p:anim>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wipe(left)">
                                      <p:cBhvr>
                                        <p:cTn id="74" dur="500"/>
                                        <p:tgtEl>
                                          <p:spTgt spid="2">
                                            <p:txEl>
                                              <p:pRg st="1" end="1"/>
                                            </p:txEl>
                                          </p:spTgt>
                                        </p:tgtEl>
                                      </p:cBhvr>
                                    </p:animEffect>
                                  </p:childTnLst>
                                </p:cTn>
                              </p:par>
                            </p:childTnLst>
                          </p:cTn>
                        </p:par>
                        <p:par>
                          <p:cTn id="75" fill="hold">
                            <p:stCondLst>
                              <p:cond delay="2000"/>
                            </p:stCondLst>
                            <p:childTnLst>
                              <p:par>
                                <p:cTn id="76" presetID="17" presetClass="entr" presetSubtype="8"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ppt_x</p:attrName>
                                        </p:attrNameLst>
                                      </p:cBhvr>
                                      <p:tavLst>
                                        <p:tav tm="0">
                                          <p:val>
                                            <p:strVal val="#ppt_x-#ppt_w/2"/>
                                          </p:val>
                                        </p:tav>
                                        <p:tav tm="100000">
                                          <p:val>
                                            <p:strVal val="#ppt_x"/>
                                          </p:val>
                                        </p:tav>
                                      </p:tavLst>
                                    </p:anim>
                                    <p:anim calcmode="lin" valueType="num">
                                      <p:cBhvr>
                                        <p:cTn id="79" dur="500" fill="hold"/>
                                        <p:tgtEl>
                                          <p:spTgt spid="34"/>
                                        </p:tgtEl>
                                        <p:attrNameLst>
                                          <p:attrName>ppt_y</p:attrName>
                                        </p:attrNameLst>
                                      </p:cBhvr>
                                      <p:tavLst>
                                        <p:tav tm="0">
                                          <p:val>
                                            <p:strVal val="#ppt_y"/>
                                          </p:val>
                                        </p:tav>
                                        <p:tav tm="100000">
                                          <p:val>
                                            <p:strVal val="#ppt_y"/>
                                          </p:val>
                                        </p:tav>
                                      </p:tavLst>
                                    </p:anim>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strVal val="#ppt_h"/>
                                          </p:val>
                                        </p:tav>
                                        <p:tav tm="100000">
                                          <p:val>
                                            <p:strVal val="#ppt_h"/>
                                          </p:val>
                                        </p:tav>
                                      </p:tavLst>
                                    </p:anim>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wipe(left)">
                                      <p:cBhvr>
                                        <p:cTn id="85" dur="500"/>
                                        <p:tgtEl>
                                          <p:spTgt spid="2">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 calcmode="lin" valueType="num">
                                      <p:cBhvr>
                                        <p:cTn id="92" dur="500" fill="hold"/>
                                        <p:tgtEl>
                                          <p:spTgt spid="21"/>
                                        </p:tgtEl>
                                        <p:attrNameLst>
                                          <p:attrName>style.rotation</p:attrName>
                                        </p:attrNameLst>
                                      </p:cBhvr>
                                      <p:tavLst>
                                        <p:tav tm="0">
                                          <p:val>
                                            <p:fltVal val="90"/>
                                          </p:val>
                                        </p:tav>
                                        <p:tav tm="100000">
                                          <p:val>
                                            <p:fltVal val="0"/>
                                          </p:val>
                                        </p:tav>
                                      </p:tavLst>
                                    </p:anim>
                                    <p:animEffect transition="in" filter="fade">
                                      <p:cBhvr>
                                        <p:cTn id="93" dur="500"/>
                                        <p:tgtEl>
                                          <p:spTgt spid="21"/>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txEl>
                                              <p:pRg st="3" end="3"/>
                                            </p:txEl>
                                          </p:spTgt>
                                        </p:tgtEl>
                                        <p:attrNameLst>
                                          <p:attrName>style.visibility</p:attrName>
                                        </p:attrNameLst>
                                      </p:cBhvr>
                                      <p:to>
                                        <p:strVal val="visible"/>
                                      </p:to>
                                    </p:set>
                                    <p:animEffect transition="in" filter="wipe(left)">
                                      <p:cBhvr>
                                        <p:cTn id="97" dur="500"/>
                                        <p:tgtEl>
                                          <p:spTgt spid="2">
                                            <p:txEl>
                                              <p:pRg st="3" end="3"/>
                                            </p:txEl>
                                          </p:spTgt>
                                        </p:tgtEl>
                                      </p:cBhvr>
                                    </p:animEffect>
                                  </p:childTnLst>
                                </p:cTn>
                              </p:par>
                            </p:childTnLst>
                          </p:cTn>
                        </p:par>
                        <p:par>
                          <p:cTn id="98" fill="hold">
                            <p:stCondLst>
                              <p:cond delay="1000"/>
                            </p:stCondLst>
                            <p:childTnLst>
                              <p:par>
                                <p:cTn id="99" presetID="17" presetClass="entr" presetSubtype="8"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ppt_x</p:attrName>
                                        </p:attrNameLst>
                                      </p:cBhvr>
                                      <p:tavLst>
                                        <p:tav tm="0">
                                          <p:val>
                                            <p:strVal val="#ppt_x-#ppt_w/2"/>
                                          </p:val>
                                        </p:tav>
                                        <p:tav tm="100000">
                                          <p:val>
                                            <p:strVal val="#ppt_x"/>
                                          </p:val>
                                        </p:tav>
                                      </p:tavLst>
                                    </p:anim>
                                    <p:anim calcmode="lin" valueType="num">
                                      <p:cBhvr>
                                        <p:cTn id="102" dur="500" fill="hold"/>
                                        <p:tgtEl>
                                          <p:spTgt spid="30"/>
                                        </p:tgtEl>
                                        <p:attrNameLst>
                                          <p:attrName>ppt_y</p:attrName>
                                        </p:attrNameLst>
                                      </p:cBhvr>
                                      <p:tavLst>
                                        <p:tav tm="0">
                                          <p:val>
                                            <p:strVal val="#ppt_y"/>
                                          </p:val>
                                        </p:tav>
                                        <p:tav tm="100000">
                                          <p:val>
                                            <p:strVal val="#ppt_y"/>
                                          </p:val>
                                        </p:tav>
                                      </p:tavLst>
                                    </p:anim>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strVal val="#ppt_h"/>
                                          </p:val>
                                        </p:tav>
                                        <p:tav tm="100000">
                                          <p:val>
                                            <p:strVal val="#ppt_h"/>
                                          </p:val>
                                        </p:tav>
                                      </p:tavLst>
                                    </p:anim>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
                                            <p:txEl>
                                              <p:pRg st="4" end="4"/>
                                            </p:txEl>
                                          </p:spTgt>
                                        </p:tgtEl>
                                        <p:attrNameLst>
                                          <p:attrName>style.visibility</p:attrName>
                                        </p:attrNameLst>
                                      </p:cBhvr>
                                      <p:to>
                                        <p:strVal val="visible"/>
                                      </p:to>
                                    </p:set>
                                    <p:animEffect transition="in" filter="wipe(left)">
                                      <p:cBhvr>
                                        <p:cTn id="108" dur="500"/>
                                        <p:tgtEl>
                                          <p:spTgt spid="2">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 calcmode="lin" valueType="num">
                                      <p:cBhvr>
                                        <p:cTn id="115" dur="500" fill="hold"/>
                                        <p:tgtEl>
                                          <p:spTgt spid="24"/>
                                        </p:tgtEl>
                                        <p:attrNameLst>
                                          <p:attrName>style.rotation</p:attrName>
                                        </p:attrNameLst>
                                      </p:cBhvr>
                                      <p:tavLst>
                                        <p:tav tm="0">
                                          <p:val>
                                            <p:fltVal val="90"/>
                                          </p:val>
                                        </p:tav>
                                        <p:tav tm="100000">
                                          <p:val>
                                            <p:fltVal val="0"/>
                                          </p:val>
                                        </p:tav>
                                      </p:tavLst>
                                    </p:anim>
                                    <p:animEffect transition="in" filter="fade">
                                      <p:cBhvr>
                                        <p:cTn id="116" dur="500"/>
                                        <p:tgtEl>
                                          <p:spTgt spid="24"/>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5" end="5"/>
                                            </p:txEl>
                                          </p:spTgt>
                                        </p:tgtEl>
                                        <p:attrNameLst>
                                          <p:attrName>style.visibility</p:attrName>
                                        </p:attrNameLst>
                                      </p:cBhvr>
                                      <p:to>
                                        <p:strVal val="visible"/>
                                      </p:to>
                                    </p:set>
                                    <p:animEffect transition="in" filter="wipe(left)">
                                      <p:cBhvr>
                                        <p:cTn id="120" dur="500"/>
                                        <p:tgtEl>
                                          <p:spTgt spid="2">
                                            <p:txEl>
                                              <p:pRg st="5" end="5"/>
                                            </p:txEl>
                                          </p:spTgt>
                                        </p:tgtEl>
                                      </p:cBhvr>
                                    </p:animEffect>
                                  </p:childTnLst>
                                </p:cTn>
                              </p:par>
                            </p:childTnLst>
                          </p:cTn>
                        </p:par>
                        <p:par>
                          <p:cTn id="121" fill="hold">
                            <p:stCondLst>
                              <p:cond delay="1000"/>
                            </p:stCondLst>
                            <p:childTnLst>
                              <p:par>
                                <p:cTn id="122" presetID="17" presetClass="entr" presetSubtype="8"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ppt_x</p:attrName>
                                        </p:attrNameLst>
                                      </p:cBhvr>
                                      <p:tavLst>
                                        <p:tav tm="0">
                                          <p:val>
                                            <p:strVal val="#ppt_x-#ppt_w/2"/>
                                          </p:val>
                                        </p:tav>
                                        <p:tav tm="100000">
                                          <p:val>
                                            <p:strVal val="#ppt_x"/>
                                          </p:val>
                                        </p:tav>
                                      </p:tavLst>
                                    </p:anim>
                                    <p:anim calcmode="lin" valueType="num">
                                      <p:cBhvr>
                                        <p:cTn id="125" dur="500" fill="hold"/>
                                        <p:tgtEl>
                                          <p:spTgt spid="29"/>
                                        </p:tgtEl>
                                        <p:attrNameLst>
                                          <p:attrName>ppt_y</p:attrName>
                                        </p:attrNameLst>
                                      </p:cBhvr>
                                      <p:tavLst>
                                        <p:tav tm="0">
                                          <p:val>
                                            <p:strVal val="#ppt_y"/>
                                          </p:val>
                                        </p:tav>
                                        <p:tav tm="100000">
                                          <p:val>
                                            <p:strVal val="#ppt_y"/>
                                          </p:val>
                                        </p:tav>
                                      </p:tavLst>
                                    </p:anim>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strVal val="#ppt_h"/>
                                          </p:val>
                                        </p:tav>
                                        <p:tav tm="100000">
                                          <p:val>
                                            <p:strVal val="#ppt_h"/>
                                          </p:val>
                                        </p:tav>
                                      </p:tavLst>
                                    </p:anim>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2">
                                            <p:txEl>
                                              <p:pRg st="6" end="6"/>
                                            </p:txEl>
                                          </p:spTgt>
                                        </p:tgtEl>
                                        <p:attrNameLst>
                                          <p:attrName>style.visibility</p:attrName>
                                        </p:attrNameLst>
                                      </p:cBhvr>
                                      <p:to>
                                        <p:strVal val="visible"/>
                                      </p:to>
                                    </p:set>
                                    <p:animEffect transition="in" filter="wipe(left)">
                                      <p:cBhvr>
                                        <p:cTn id="131" dur="500"/>
                                        <p:tgtEl>
                                          <p:spTgt spid="2">
                                            <p:txEl>
                                              <p:pRg st="6" end="6"/>
                                            </p:txEl>
                                          </p:spTgt>
                                        </p:tgtEl>
                                      </p:cBhvr>
                                    </p:animEffect>
                                  </p:childTnLst>
                                </p:cTn>
                              </p:par>
                            </p:childTnLst>
                          </p:cTn>
                        </p:par>
                        <p:par>
                          <p:cTn id="132" fill="hold">
                            <p:stCondLst>
                              <p:cond delay="2000"/>
                            </p:stCondLst>
                            <p:childTnLst>
                              <p:par>
                                <p:cTn id="133" presetID="17" presetClass="entr" presetSubtype="8"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ppt_x</p:attrName>
                                        </p:attrNameLst>
                                      </p:cBhvr>
                                      <p:tavLst>
                                        <p:tav tm="0">
                                          <p:val>
                                            <p:strVal val="#ppt_x-#ppt_w/2"/>
                                          </p:val>
                                        </p:tav>
                                        <p:tav tm="100000">
                                          <p:val>
                                            <p:strVal val="#ppt_x"/>
                                          </p:val>
                                        </p:tav>
                                      </p:tavLst>
                                    </p:anim>
                                    <p:anim calcmode="lin" valueType="num">
                                      <p:cBhvr>
                                        <p:cTn id="136" dur="500" fill="hold"/>
                                        <p:tgtEl>
                                          <p:spTgt spid="32"/>
                                        </p:tgtEl>
                                        <p:attrNameLst>
                                          <p:attrName>ppt_y</p:attrName>
                                        </p:attrNameLst>
                                      </p:cBhvr>
                                      <p:tavLst>
                                        <p:tav tm="0">
                                          <p:val>
                                            <p:strVal val="#ppt_y"/>
                                          </p:val>
                                        </p:tav>
                                        <p:tav tm="100000">
                                          <p:val>
                                            <p:strVal val="#ppt_y"/>
                                          </p:val>
                                        </p:tav>
                                      </p:tavLst>
                                    </p:anim>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strVal val="#ppt_h"/>
                                          </p:val>
                                        </p:tav>
                                        <p:tav tm="100000">
                                          <p:val>
                                            <p:strVal val="#ppt_h"/>
                                          </p:val>
                                        </p:tav>
                                      </p:tavLst>
                                    </p:anim>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2">
                                            <p:txEl>
                                              <p:pRg st="7" end="7"/>
                                            </p:txEl>
                                          </p:spTgt>
                                        </p:tgtEl>
                                        <p:attrNameLst>
                                          <p:attrName>style.visibility</p:attrName>
                                        </p:attrNameLst>
                                      </p:cBhvr>
                                      <p:to>
                                        <p:strVal val="visible"/>
                                      </p:to>
                                    </p:set>
                                    <p:animEffect transition="in" filter="wipe(left)">
                                      <p:cBhvr>
                                        <p:cTn id="1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rgbClr val="D15381"/>
                </a:solidFill>
                <a:effectLst>
                  <a:outerShdw blurRad="38100" dist="12700" dir="2700000" algn="tl">
                    <a:srgbClr val="000000"/>
                  </a:outerShdw>
                  <a:reflection blurRad="6350" stA="60000" endA="900" endPos="58000" dir="5400000" sy="-100000" algn="bl" rotWithShape="0"/>
                </a:effectLst>
              </a:rPr>
              <a:t>DANIEL</a:t>
            </a: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25195" y="2247899"/>
            <a:ext cx="3499603" cy="441126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0" y="0"/>
            <a:ext cx="12192000" cy="769441"/>
          </a:xfrm>
          <a:prstGeom prst="rect">
            <a:avLst/>
          </a:prstGeom>
          <a:noFill/>
        </p:spPr>
        <p:txBody>
          <a:bodyPr wrap="square">
            <a:spAutoFit/>
          </a:bodyPr>
          <a:lstStyle/>
          <a:p>
            <a:pPr algn="ctr"/>
            <a:r>
              <a:rPr lang="ro-RO"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RUGĂCIUNEA ÎN VREMURI TULBURI</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62EDA29-BBA5-B3DF-ED18-A0FB9F33347D}"/>
              </a:ext>
            </a:extLst>
          </p:cNvPr>
          <p:cNvSpPr txBox="1"/>
          <p:nvPr/>
        </p:nvSpPr>
        <p:spPr>
          <a:xfrm>
            <a:off x="-66550" y="640092"/>
            <a:ext cx="12325099" cy="584775"/>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“Și mi-am întors fața spre Domnul Dumnezeu ca să-L caut cu rugăciune și cereri, postind în sac și cenușă.” </a:t>
            </a:r>
            <a:r>
              <a:rPr lang="es-ES" sz="1400" b="1" dirty="0">
                <a:solidFill>
                  <a:schemeClr val="accent1">
                    <a:lumMod val="75000"/>
                  </a:schemeClr>
                </a:solidFill>
                <a:latin typeface="Comic Sans MS" panose="030F0702030302020204" pitchFamily="66" charset="0"/>
              </a:rPr>
              <a:t>(Daniel 9:3)</a:t>
            </a:r>
            <a:endParaRPr lang="es-ES" b="1" dirty="0">
              <a:solidFill>
                <a:schemeClr val="accent1">
                  <a:lumMod val="75000"/>
                </a:schemeClr>
              </a:solidFill>
              <a:latin typeface="Comic Sans MS" panose="030F0702030302020204" pitchFamily="66" charset="0"/>
            </a:endParaRPr>
          </a:p>
        </p:txBody>
      </p:sp>
      <p:grpSp>
        <p:nvGrpSpPr>
          <p:cNvPr id="46" name="Grupo 45">
            <a:extLst>
              <a:ext uri="{FF2B5EF4-FFF2-40B4-BE49-F238E27FC236}">
                <a16:creationId xmlns:a16="http://schemas.microsoft.com/office/drawing/2014/main" id="{BD667562-5EF8-1DA4-4890-0C8652FDB1BA}"/>
              </a:ext>
            </a:extLst>
          </p:cNvPr>
          <p:cNvGrpSpPr/>
          <p:nvPr/>
        </p:nvGrpSpPr>
        <p:grpSpPr>
          <a:xfrm>
            <a:off x="113363" y="3267077"/>
            <a:ext cx="842025" cy="3515911"/>
            <a:chOff x="113363" y="3143252"/>
            <a:chExt cx="842025" cy="3515911"/>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5427E3BD-D8B0-14CF-8A3D-D9E7BDEB75A9}"/>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483FC4CF-F236-3B0A-4F68-DE00D839A62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3934BE68-ACEC-30CD-8CDA-4822884CA5A1}"/>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1680449"/>
                <a:ext cx="645060" cy="7292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BE546CA7-388C-EA6C-BA75-75058AAC8E87}"/>
                </a:ext>
              </a:extLst>
            </p:cNvPr>
            <p:cNvSpPr txBox="1"/>
            <p:nvPr/>
          </p:nvSpPr>
          <p:spPr>
            <a:xfrm>
              <a:off x="113363" y="3871654"/>
              <a:ext cx="842025" cy="2677400"/>
            </a:xfrm>
            <a:prstGeom prst="rect">
              <a:avLst/>
            </a:prstGeom>
            <a:noFill/>
          </p:spPr>
          <p:txBody>
            <a:bodyPr vert="wordArtVert" wrap="none" rtlCol="0">
              <a:spAutoFit/>
            </a:bodyPr>
            <a:lstStyle/>
            <a:p>
              <a:r>
                <a:rPr lang="ro-RO" b="1" spc="-1000" dirty="0">
                  <a:effectLst>
                    <a:outerShdw blurRad="38100" dist="38100" dir="2700000" algn="tl">
                      <a:srgbClr val="000000">
                        <a:alpha val="43137"/>
                      </a:srgbClr>
                    </a:outerShdw>
                  </a:effectLst>
                </a:rPr>
                <a:t>BUN  </a:t>
              </a:r>
            </a:p>
            <a:p>
              <a:r>
                <a:rPr lang="ro-RO" b="1" spc="-1000" dirty="0">
                  <a:effectLst>
                    <a:outerShdw blurRad="38100" dist="38100" dir="2700000" algn="tl">
                      <a:srgbClr val="000000">
                        <a:alpha val="43137"/>
                      </a:srgbClr>
                    </a:outerShdw>
                  </a:effectLst>
                </a:rPr>
                <a:t>ADMINISTRATOR</a:t>
              </a:r>
              <a:endParaRPr lang="es-ES" b="1" spc="-1000" dirty="0">
                <a:effectLst>
                  <a:outerShdw blurRad="38100" dist="38100" dir="2700000" algn="tl">
                    <a:srgbClr val="000000">
                      <a:alpha val="43137"/>
                    </a:srgbClr>
                  </a:outerShdw>
                </a:effectLst>
              </a:endParaRPr>
            </a:p>
          </p:txBody>
        </p:sp>
      </p:grpSp>
      <p:grpSp>
        <p:nvGrpSpPr>
          <p:cNvPr id="48" name="Grupo 47">
            <a:extLst>
              <a:ext uri="{FF2B5EF4-FFF2-40B4-BE49-F238E27FC236}">
                <a16:creationId xmlns:a16="http://schemas.microsoft.com/office/drawing/2014/main" id="{08E07D60-D56A-4A6C-0538-5E65B42F305B}"/>
              </a:ext>
            </a:extLst>
          </p:cNvPr>
          <p:cNvGrpSpPr/>
          <p:nvPr/>
        </p:nvGrpSpPr>
        <p:grpSpPr>
          <a:xfrm>
            <a:off x="2273846" y="3267077"/>
            <a:ext cx="758519" cy="3515911"/>
            <a:chOff x="1677795" y="3143252"/>
            <a:chExt cx="758519"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EC7197DF-1DA6-2E1A-CD8C-1D36D6304771}"/>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ED83514E-2FB4-3919-405C-CFB030DD10C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246F62CC-6ED6-F1D2-7EC4-99F597A68D18}"/>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3212" y="1680449"/>
                <a:ext cx="467276" cy="71516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361938FB-EA68-E214-2C04-E70DD4F7A7AA}"/>
                </a:ext>
              </a:extLst>
            </p:cNvPr>
            <p:cNvSpPr txBox="1"/>
            <p:nvPr/>
          </p:nvSpPr>
          <p:spPr>
            <a:xfrm>
              <a:off x="1809789" y="3871654"/>
              <a:ext cx="513346" cy="2331023"/>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ro-RO" spc="-600" dirty="0"/>
                <a:t>AGILITATE</a:t>
              </a:r>
              <a:endParaRPr lang="es-ES" spc="-600" dirty="0"/>
            </a:p>
          </p:txBody>
        </p:sp>
      </p:grpSp>
      <p:grpSp>
        <p:nvGrpSpPr>
          <p:cNvPr id="49" name="Grupo 48">
            <a:extLst>
              <a:ext uri="{FF2B5EF4-FFF2-40B4-BE49-F238E27FC236}">
                <a16:creationId xmlns:a16="http://schemas.microsoft.com/office/drawing/2014/main" id="{A44D813B-25A0-BC0C-DA13-04740CCCAC62}"/>
              </a:ext>
            </a:extLst>
          </p:cNvPr>
          <p:cNvGrpSpPr/>
          <p:nvPr/>
        </p:nvGrpSpPr>
        <p:grpSpPr>
          <a:xfrm>
            <a:off x="3309744" y="3267076"/>
            <a:ext cx="754777" cy="3515912"/>
            <a:chOff x="2441781" y="3143251"/>
            <a:chExt cx="754777"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F40446D4-C4C9-E2E1-4724-51A5D0AA83E9}"/>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7FA3715D-55E6-9340-3BFC-176393D4CB90}"/>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C1BAAF52-E645-0DB3-FB16-D5EA39B65D05}"/>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5623" y="1680449"/>
                <a:ext cx="770096" cy="7440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95D138C-7C96-5A7D-D9E8-F954063D8685}"/>
                </a:ext>
              </a:extLst>
            </p:cNvPr>
            <p:cNvSpPr txBox="1"/>
            <p:nvPr/>
          </p:nvSpPr>
          <p:spPr>
            <a:xfrm>
              <a:off x="2571879" y="3871654"/>
              <a:ext cx="513346" cy="2579296"/>
            </a:xfrm>
            <a:prstGeom prst="rect">
              <a:avLst/>
            </a:prstGeom>
            <a:noFill/>
          </p:spPr>
          <p:txBody>
            <a:bodyPr vert="wordA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ro-RO" dirty="0"/>
                <a:t>ONESTITATE</a:t>
              </a:r>
              <a:endParaRPr lang="es-ES" dirty="0"/>
            </a:p>
          </p:txBody>
        </p:sp>
      </p:grpSp>
      <p:grpSp>
        <p:nvGrpSpPr>
          <p:cNvPr id="51" name="Grupo 50">
            <a:extLst>
              <a:ext uri="{FF2B5EF4-FFF2-40B4-BE49-F238E27FC236}">
                <a16:creationId xmlns:a16="http://schemas.microsoft.com/office/drawing/2014/main" id="{C616705F-7E8E-F67E-7730-7621A653BFA9}"/>
              </a:ext>
            </a:extLst>
          </p:cNvPr>
          <p:cNvGrpSpPr/>
          <p:nvPr/>
        </p:nvGrpSpPr>
        <p:grpSpPr>
          <a:xfrm>
            <a:off x="5386485" y="3267075"/>
            <a:ext cx="771443" cy="3515913"/>
            <a:chOff x="3975615" y="3143250"/>
            <a:chExt cx="771443" cy="3515913"/>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08C5F40B-BA49-2607-F2E7-EC47EAA6B438}"/>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FB03A1C6-3118-BCA9-8FFB-1386E2C7D4CA}"/>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531EF00A-B4F1-2B09-14C8-F10EB6BFC546}"/>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1605" y="1680449"/>
                <a:ext cx="547047" cy="70931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929D8F04-2C4E-DA69-F777-083A90C447D6}"/>
                </a:ext>
              </a:extLst>
            </p:cNvPr>
            <p:cNvSpPr txBox="1"/>
            <p:nvPr/>
          </p:nvSpPr>
          <p:spPr>
            <a:xfrm>
              <a:off x="4104438" y="3871654"/>
              <a:ext cx="513346" cy="272145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ro-RO" spc="0" dirty="0"/>
                <a:t>ONORABIL</a:t>
              </a:r>
              <a:endParaRPr lang="es-ES" spc="0" dirty="0"/>
            </a:p>
          </p:txBody>
        </p:sp>
      </p:grpSp>
      <p:grpSp>
        <p:nvGrpSpPr>
          <p:cNvPr id="53" name="Grupo 52">
            <a:extLst>
              <a:ext uri="{FF2B5EF4-FFF2-40B4-BE49-F238E27FC236}">
                <a16:creationId xmlns:a16="http://schemas.microsoft.com/office/drawing/2014/main" id="{C951D577-7610-1699-E050-15A11C83767C}"/>
              </a:ext>
            </a:extLst>
          </p:cNvPr>
          <p:cNvGrpSpPr/>
          <p:nvPr/>
        </p:nvGrpSpPr>
        <p:grpSpPr>
          <a:xfrm>
            <a:off x="7475407" y="3267075"/>
            <a:ext cx="842025" cy="3583096"/>
            <a:chOff x="5437057" y="3143250"/>
            <a:chExt cx="842025" cy="3583096"/>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4E85BEC7-A488-6FAE-20A2-73A5F5D61FCF}"/>
                </a:ext>
              </a:extLst>
            </p:cNvPr>
            <p:cNvGrpSpPr/>
            <p:nvPr/>
          </p:nvGrpSpPr>
          <p:grpSpPr>
            <a:xfrm>
              <a:off x="5494239" y="3143250"/>
              <a:ext cx="769343" cy="3515914"/>
              <a:chOff x="7913589" y="1510302"/>
              <a:chExt cx="1126660" cy="5148862"/>
            </a:xfrm>
          </p:grpSpPr>
          <p:pic>
            <p:nvPicPr>
              <p:cNvPr id="23" name="Picture 31" descr="E:\Daniel 6\Pptx\03\z08.png">
                <a:extLst>
                  <a:ext uri="{FF2B5EF4-FFF2-40B4-BE49-F238E27FC236}">
                    <a16:creationId xmlns:a16="http://schemas.microsoft.com/office/drawing/2014/main" id="{877C77CF-2A9F-BC8C-3D13-FB4E72D2336D}"/>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a:fillRect/>
              </a:stretch>
            </p:blipFill>
            <p:spPr bwMode="auto">
              <a:xfrm>
                <a:off x="7913589" y="1510302"/>
                <a:ext cx="1126660"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318C465B-E9D1-594C-9A49-51CCE6F46E5E}"/>
                  </a:ext>
                </a:extLst>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28333" y="1680449"/>
                <a:ext cx="533377" cy="65779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965BA0D8-BB2C-5406-5C1B-2FDC3134360E}"/>
                </a:ext>
              </a:extLst>
            </p:cNvPr>
            <p:cNvSpPr txBox="1"/>
            <p:nvPr/>
          </p:nvSpPr>
          <p:spPr>
            <a:xfrm>
              <a:off x="5437057" y="3871654"/>
              <a:ext cx="842025" cy="2854692"/>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ro-RO" spc="-600" dirty="0"/>
                <a:t>FĂRĂ VREUN </a:t>
              </a:r>
            </a:p>
            <a:p>
              <a:pPr algn="l"/>
              <a:r>
                <a:rPr lang="ro-RO" spc="-600" dirty="0"/>
                <a:t>VICIU</a:t>
              </a:r>
              <a:endParaRPr lang="es-ES" spc="-600" dirty="0"/>
            </a:p>
          </p:txBody>
        </p:sp>
      </p:grpSp>
      <p:sp>
        <p:nvSpPr>
          <p:cNvPr id="54" name="CuadroTexto 53">
            <a:extLst>
              <a:ext uri="{FF2B5EF4-FFF2-40B4-BE49-F238E27FC236}">
                <a16:creationId xmlns:a16="http://schemas.microsoft.com/office/drawing/2014/main" id="{F2DC1240-34B4-43D4-B4AB-8A12C2C586FB}"/>
              </a:ext>
            </a:extLst>
          </p:cNvPr>
          <p:cNvSpPr txBox="1"/>
          <p:nvPr/>
        </p:nvSpPr>
        <p:spPr>
          <a:xfrm>
            <a:off x="3363884" y="1179567"/>
            <a:ext cx="8828116" cy="1323439"/>
          </a:xfrm>
          <a:prstGeom prst="rect">
            <a:avLst/>
          </a:prstGeom>
          <a:noFill/>
        </p:spPr>
        <p:txBody>
          <a:bodyPr wrap="square" rtlCol="0">
            <a:spAutoFit/>
          </a:bodyPr>
          <a:lstStyle/>
          <a:p>
            <a:pPr>
              <a:spcBef>
                <a:spcPts val="600"/>
              </a:spcBef>
            </a:pPr>
            <a:r>
              <a:rPr lang="es-ES" sz="2000" b="1" dirty="0"/>
              <a:t>Datorită încrederii sale în Dumnezeu, Daniel a primit inteligență, abilitatea de a interpreta visele și înțelepciune (Daniel 1:8, 17, 20). Când viața lui și viața prietenilor săi erau în pericol, s-a îndreptat către Dumnezeu în rugăciune (Daniel 2:17-23).</a:t>
            </a:r>
          </a:p>
        </p:txBody>
      </p:sp>
      <p:sp>
        <p:nvSpPr>
          <p:cNvPr id="9" name="CuadroTexto 8">
            <a:extLst>
              <a:ext uri="{FF2B5EF4-FFF2-40B4-BE49-F238E27FC236}">
                <a16:creationId xmlns:a16="http://schemas.microsoft.com/office/drawing/2014/main" id="{5A0E6FB2-8ECA-7E6B-A092-4488A3AA90B3}"/>
              </a:ext>
            </a:extLst>
          </p:cNvPr>
          <p:cNvSpPr txBox="1"/>
          <p:nvPr/>
        </p:nvSpPr>
        <p:spPr>
          <a:xfrm>
            <a:off x="3345505" y="2422134"/>
            <a:ext cx="5239342" cy="707886"/>
          </a:xfrm>
          <a:prstGeom prst="rect">
            <a:avLst/>
          </a:prstGeom>
          <a:noFill/>
        </p:spPr>
        <p:txBody>
          <a:bodyPr wrap="square">
            <a:spAutoFit/>
          </a:bodyPr>
          <a:lstStyle/>
          <a:p>
            <a:pPr>
              <a:spcBef>
                <a:spcPts val="600"/>
              </a:spcBef>
            </a:pPr>
            <a:r>
              <a:rPr lang="es-ES" sz="2000" b="1" dirty="0"/>
              <a:t>După o viață de rugăciune, ce caracteristici dobândise Daniel (Daniel 6:3-5)?</a:t>
            </a:r>
          </a:p>
        </p:txBody>
      </p:sp>
      <p:pic>
        <p:nvPicPr>
          <p:cNvPr id="15" name="Imagen 14">
            <a:extLst>
              <a:ext uri="{FF2B5EF4-FFF2-40B4-BE49-F238E27FC236}">
                <a16:creationId xmlns:a16="http://schemas.microsoft.com/office/drawing/2014/main" id="{4CD6B16E-77E7-8827-FA1D-AAD1053D80DF}"/>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113364" y="1273237"/>
            <a:ext cx="3207928" cy="1820121"/>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8" name="Grupo 17">
            <a:extLst>
              <a:ext uri="{FF2B5EF4-FFF2-40B4-BE49-F238E27FC236}">
                <a16:creationId xmlns:a16="http://schemas.microsoft.com/office/drawing/2014/main" id="{A1239005-7258-F2DF-85BD-F908DE245DD1}"/>
              </a:ext>
            </a:extLst>
          </p:cNvPr>
          <p:cNvGrpSpPr/>
          <p:nvPr/>
        </p:nvGrpSpPr>
        <p:grpSpPr>
          <a:xfrm>
            <a:off x="1232767" y="3267077"/>
            <a:ext cx="763700" cy="3562533"/>
            <a:chOff x="1232767" y="3267077"/>
            <a:chExt cx="763700" cy="3562533"/>
          </a:xfrm>
        </p:grpSpPr>
        <p:grpSp>
          <p:nvGrpSpPr>
            <p:cNvPr id="32" name="Grupo 31">
              <a:extLst>
                <a:ext uri="{FF2B5EF4-FFF2-40B4-BE49-F238E27FC236}">
                  <a16:creationId xmlns:a16="http://schemas.microsoft.com/office/drawing/2014/main" id="{535375B7-9263-69EB-35B5-AA3BF95DE29E}"/>
                </a:ext>
              </a:extLst>
            </p:cNvPr>
            <p:cNvGrpSpPr/>
            <p:nvPr/>
          </p:nvGrpSpPr>
          <p:grpSpPr>
            <a:xfrm>
              <a:off x="1232767" y="3267077"/>
              <a:ext cx="763700" cy="3562533"/>
              <a:chOff x="1270959" y="1510306"/>
              <a:chExt cx="1118396" cy="5148858"/>
            </a:xfrm>
          </p:grpSpPr>
          <p:pic>
            <p:nvPicPr>
              <p:cNvPr id="6" name="Picture 9" descr="E:\Daniel 6\Pptx\03\z02.png">
                <a:extLst>
                  <a:ext uri="{FF2B5EF4-FFF2-40B4-BE49-F238E27FC236}">
                    <a16:creationId xmlns:a16="http://schemas.microsoft.com/office/drawing/2014/main" id="{9542A5DC-52C6-5663-C828-43408C4A8DBC}"/>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2F44A34D-3BBF-D7B2-633F-C182265F718C}"/>
                  </a:ext>
                </a:extLst>
              </p:cNvPr>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56723" y="1680449"/>
                <a:ext cx="536948" cy="72617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uadroTexto 40">
              <a:extLst>
                <a:ext uri="{FF2B5EF4-FFF2-40B4-BE49-F238E27FC236}">
                  <a16:creationId xmlns:a16="http://schemas.microsoft.com/office/drawing/2014/main" id="{EADCA828-FAD8-D9C3-8FF5-382213049029}"/>
                </a:ext>
              </a:extLst>
            </p:cNvPr>
            <p:cNvSpPr txBox="1"/>
            <p:nvPr/>
          </p:nvSpPr>
          <p:spPr>
            <a:xfrm>
              <a:off x="1373691" y="4044531"/>
              <a:ext cx="513346" cy="2579296"/>
            </a:xfrm>
            <a:prstGeom prst="rect">
              <a:avLst/>
            </a:prstGeom>
            <a:noFill/>
          </p:spPr>
          <p:txBody>
            <a:bodyPr vert="wordA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ro-RO" dirty="0"/>
                <a:t>INTEGRITATE</a:t>
              </a:r>
              <a:endParaRPr lang="es-ES" dirty="0"/>
            </a:p>
          </p:txBody>
        </p:sp>
      </p:grpSp>
      <p:grpSp>
        <p:nvGrpSpPr>
          <p:cNvPr id="21" name="Grupo 20">
            <a:extLst>
              <a:ext uri="{FF2B5EF4-FFF2-40B4-BE49-F238E27FC236}">
                <a16:creationId xmlns:a16="http://schemas.microsoft.com/office/drawing/2014/main" id="{B0D3E167-A3BE-85BA-D89C-D81258CBDE1A}"/>
              </a:ext>
            </a:extLst>
          </p:cNvPr>
          <p:cNvGrpSpPr/>
          <p:nvPr/>
        </p:nvGrpSpPr>
        <p:grpSpPr>
          <a:xfrm>
            <a:off x="4341900" y="3267075"/>
            <a:ext cx="767206" cy="3515913"/>
            <a:chOff x="4341900" y="3267075"/>
            <a:chExt cx="767206" cy="3515913"/>
          </a:xfrm>
        </p:grpSpPr>
        <p:grpSp>
          <p:nvGrpSpPr>
            <p:cNvPr id="35" name="Grupo 34">
              <a:extLst>
                <a:ext uri="{FF2B5EF4-FFF2-40B4-BE49-F238E27FC236}">
                  <a16:creationId xmlns:a16="http://schemas.microsoft.com/office/drawing/2014/main" id="{B1C1D55B-58DC-0613-0C8F-7BA9CC518588}"/>
                </a:ext>
              </a:extLst>
            </p:cNvPr>
            <p:cNvGrpSpPr/>
            <p:nvPr/>
          </p:nvGrpSpPr>
          <p:grpSpPr>
            <a:xfrm>
              <a:off x="4341900" y="3267075"/>
              <a:ext cx="767206" cy="3515913"/>
              <a:chOff x="4572000" y="1510304"/>
              <a:chExt cx="1123530" cy="5148860"/>
            </a:xfrm>
          </p:grpSpPr>
          <p:pic>
            <p:nvPicPr>
              <p:cNvPr id="13" name="Picture 19" descr="E:\Daniel 6\Pptx\03\z05.png">
                <a:extLst>
                  <a:ext uri="{FF2B5EF4-FFF2-40B4-BE49-F238E27FC236}">
                    <a16:creationId xmlns:a16="http://schemas.microsoft.com/office/drawing/2014/main" id="{F49CD439-281D-970E-EB1F-C732F4316668}"/>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35FE0B24-F610-AEF7-32A6-9DA26B0C3A89}"/>
                  </a:ext>
                </a:extLst>
              </p:cNvPr>
              <p:cNvPicPr>
                <a:picLocks noChangeAspect="1" noChangeArrowheads="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1413" y="1680449"/>
                <a:ext cx="649622" cy="73474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uadroTexto 40">
              <a:extLst>
                <a:ext uri="{FF2B5EF4-FFF2-40B4-BE49-F238E27FC236}">
                  <a16:creationId xmlns:a16="http://schemas.microsoft.com/office/drawing/2014/main" id="{33B12943-E40E-A8C9-8ED6-DF63880A3976}"/>
                </a:ext>
              </a:extLst>
            </p:cNvPr>
            <p:cNvSpPr txBox="1"/>
            <p:nvPr/>
          </p:nvSpPr>
          <p:spPr>
            <a:xfrm>
              <a:off x="4450719" y="3995479"/>
              <a:ext cx="513346" cy="2579296"/>
            </a:xfrm>
            <a:prstGeom prst="rect">
              <a:avLst/>
            </a:prstGeom>
            <a:noFill/>
          </p:spPr>
          <p:txBody>
            <a:bodyPr vert="wordA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ro-RO" dirty="0"/>
                <a:t>DE ÎNCREDERE</a:t>
              </a:r>
              <a:endParaRPr lang="es-ES" dirty="0"/>
            </a:p>
          </p:txBody>
        </p:sp>
      </p:grpSp>
      <p:grpSp>
        <p:nvGrpSpPr>
          <p:cNvPr id="24" name="Grupo 23">
            <a:extLst>
              <a:ext uri="{FF2B5EF4-FFF2-40B4-BE49-F238E27FC236}">
                <a16:creationId xmlns:a16="http://schemas.microsoft.com/office/drawing/2014/main" id="{6CBACBAD-19C5-6E0E-F277-34EBF825ED97}"/>
              </a:ext>
            </a:extLst>
          </p:cNvPr>
          <p:cNvGrpSpPr/>
          <p:nvPr/>
        </p:nvGrpSpPr>
        <p:grpSpPr>
          <a:xfrm>
            <a:off x="6435307" y="3267075"/>
            <a:ext cx="762722" cy="3521802"/>
            <a:chOff x="6435307" y="3267075"/>
            <a:chExt cx="762722" cy="3521802"/>
          </a:xfrm>
        </p:grpSpPr>
        <p:grpSp>
          <p:nvGrpSpPr>
            <p:cNvPr id="37" name="Grupo 36">
              <a:extLst>
                <a:ext uri="{FF2B5EF4-FFF2-40B4-BE49-F238E27FC236}">
                  <a16:creationId xmlns:a16="http://schemas.microsoft.com/office/drawing/2014/main" id="{8C544134-428C-580B-0C1A-97A3DDAD5826}"/>
                </a:ext>
              </a:extLst>
            </p:cNvPr>
            <p:cNvGrpSpPr/>
            <p:nvPr/>
          </p:nvGrpSpPr>
          <p:grpSpPr>
            <a:xfrm>
              <a:off x="6435307" y="3267075"/>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84C5DE-B513-52F5-57ED-74614CD65570}"/>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A0A92A4B-8B8E-4AF5-E12E-C45702BFCB0E}"/>
                  </a:ext>
                </a:extLst>
              </p:cNvPr>
              <p:cNvPicPr>
                <a:picLocks noChangeAspect="1" noChangeArrowheads="1"/>
              </p:cNvPicPr>
              <p:nvPr/>
            </p:nvPicPr>
            <p:blipFill>
              <a:blip r:embed="rId20"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07610" y="1680449"/>
                <a:ext cx="583587" cy="590294"/>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CuadroTexto 40">
              <a:extLst>
                <a:ext uri="{FF2B5EF4-FFF2-40B4-BE49-F238E27FC236}">
                  <a16:creationId xmlns:a16="http://schemas.microsoft.com/office/drawing/2014/main" id="{2C01E1F4-B46B-D129-6608-D5D3CFD5A624}"/>
                </a:ext>
              </a:extLst>
            </p:cNvPr>
            <p:cNvSpPr txBox="1"/>
            <p:nvPr/>
          </p:nvSpPr>
          <p:spPr>
            <a:xfrm>
              <a:off x="6555151" y="3863852"/>
              <a:ext cx="513346" cy="2925025"/>
            </a:xfrm>
            <a:prstGeom prst="rect">
              <a:avLst/>
            </a:prstGeom>
            <a:noFill/>
          </p:spPr>
          <p:txBody>
            <a:bodyPr vert="wordA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ro-RO" dirty="0"/>
                <a:t>FIDEL ȘI ONEST</a:t>
              </a:r>
              <a:endParaRPr lang="es-ES" dirty="0"/>
            </a:p>
          </p:txBody>
        </p:sp>
      </p:grpSp>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strVal val="#ppt_w+.3"/>
                                          </p:val>
                                        </p:tav>
                                        <p:tav tm="100000">
                                          <p:val>
                                            <p:strVal val="#ppt_w"/>
                                          </p:val>
                                        </p:tav>
                                      </p:tavLst>
                                    </p:anim>
                                    <p:anim calcmode="lin" valueType="num">
                                      <p:cBhvr>
                                        <p:cTn id="46" dur="1000" fill="hold"/>
                                        <p:tgtEl>
                                          <p:spTgt spid="46"/>
                                        </p:tgtEl>
                                        <p:attrNameLst>
                                          <p:attrName>ppt_h</p:attrName>
                                        </p:attrNameLst>
                                      </p:cBhvr>
                                      <p:tavLst>
                                        <p:tav tm="0">
                                          <p:val>
                                            <p:strVal val="#ppt_h"/>
                                          </p:val>
                                        </p:tav>
                                        <p:tav tm="100000">
                                          <p:val>
                                            <p:strVal val="#ppt_h"/>
                                          </p:val>
                                        </p:tav>
                                      </p:tavLst>
                                    </p:anim>
                                    <p:animEffect transition="in" filter="fade">
                                      <p:cBhvr>
                                        <p:cTn id="47" dur="1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strVal val="#ppt_w+.3"/>
                                          </p:val>
                                        </p:tav>
                                        <p:tav tm="100000">
                                          <p:val>
                                            <p:strVal val="#ppt_w"/>
                                          </p:val>
                                        </p:tav>
                                      </p:tavLst>
                                    </p:anim>
                                    <p:anim calcmode="lin" valueType="num">
                                      <p:cBhvr>
                                        <p:cTn id="53" dur="1000" fill="hold"/>
                                        <p:tgtEl>
                                          <p:spTgt spid="18"/>
                                        </p:tgtEl>
                                        <p:attrNameLst>
                                          <p:attrName>ppt_h</p:attrName>
                                        </p:attrNameLst>
                                      </p:cBhvr>
                                      <p:tavLst>
                                        <p:tav tm="0">
                                          <p:val>
                                            <p:strVal val="#ppt_h"/>
                                          </p:val>
                                        </p:tav>
                                        <p:tav tm="100000">
                                          <p:val>
                                            <p:strVal val="#ppt_h"/>
                                          </p:val>
                                        </p:tav>
                                      </p:tavLst>
                                    </p:anim>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3"/>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Effect transition="in" filter="fade">
                                      <p:cBhvr>
                                        <p:cTn id="61" dur="10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1000" fill="hold"/>
                                        <p:tgtEl>
                                          <p:spTgt spid="49"/>
                                        </p:tgtEl>
                                        <p:attrNameLst>
                                          <p:attrName>ppt_w</p:attrName>
                                        </p:attrNameLst>
                                      </p:cBhvr>
                                      <p:tavLst>
                                        <p:tav tm="0">
                                          <p:val>
                                            <p:strVal val="#ppt_w+.3"/>
                                          </p:val>
                                        </p:tav>
                                        <p:tav tm="100000">
                                          <p:val>
                                            <p:strVal val="#ppt_w"/>
                                          </p:val>
                                        </p:tav>
                                      </p:tavLst>
                                    </p:anim>
                                    <p:anim calcmode="lin" valueType="num">
                                      <p:cBhvr>
                                        <p:cTn id="67" dur="1000" fill="hold"/>
                                        <p:tgtEl>
                                          <p:spTgt spid="49"/>
                                        </p:tgtEl>
                                        <p:attrNameLst>
                                          <p:attrName>ppt_h</p:attrName>
                                        </p:attrNameLst>
                                      </p:cBhvr>
                                      <p:tavLst>
                                        <p:tav tm="0">
                                          <p:val>
                                            <p:strVal val="#ppt_h"/>
                                          </p:val>
                                        </p:tav>
                                        <p:tav tm="100000">
                                          <p:val>
                                            <p:strVal val="#ppt_h"/>
                                          </p:val>
                                        </p:tav>
                                      </p:tavLst>
                                    </p:anim>
                                    <p:animEffect transition="in" filter="fade">
                                      <p:cBhvr>
                                        <p:cTn id="68" dur="10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1000" fill="hold"/>
                                        <p:tgtEl>
                                          <p:spTgt spid="21"/>
                                        </p:tgtEl>
                                        <p:attrNameLst>
                                          <p:attrName>ppt_w</p:attrName>
                                        </p:attrNameLst>
                                      </p:cBhvr>
                                      <p:tavLst>
                                        <p:tav tm="0">
                                          <p:val>
                                            <p:strVal val="#ppt_w+.3"/>
                                          </p:val>
                                        </p:tav>
                                        <p:tav tm="100000">
                                          <p:val>
                                            <p:strVal val="#ppt_w"/>
                                          </p:val>
                                        </p:tav>
                                      </p:tavLst>
                                    </p:anim>
                                    <p:anim calcmode="lin" valueType="num">
                                      <p:cBhvr>
                                        <p:cTn id="74" dur="1000" fill="hold"/>
                                        <p:tgtEl>
                                          <p:spTgt spid="21"/>
                                        </p:tgtEl>
                                        <p:attrNameLst>
                                          <p:attrName>ppt_h</p:attrName>
                                        </p:attrNameLst>
                                      </p:cBhvr>
                                      <p:tavLst>
                                        <p:tav tm="0">
                                          <p:val>
                                            <p:strVal val="#ppt_h"/>
                                          </p:val>
                                        </p:tav>
                                        <p:tav tm="100000">
                                          <p:val>
                                            <p:strVal val="#ppt_h"/>
                                          </p:val>
                                        </p:tav>
                                      </p:tavLst>
                                    </p:anim>
                                    <p:animEffect transition="in" filter="fade">
                                      <p:cBhvr>
                                        <p:cTn id="75" dur="10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3"/>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1000" fill="hold"/>
                                        <p:tgtEl>
                                          <p:spTgt spid="24"/>
                                        </p:tgtEl>
                                        <p:attrNameLst>
                                          <p:attrName>ppt_w</p:attrName>
                                        </p:attrNameLst>
                                      </p:cBhvr>
                                      <p:tavLst>
                                        <p:tav tm="0">
                                          <p:val>
                                            <p:strVal val="#ppt_w+.3"/>
                                          </p:val>
                                        </p:tav>
                                        <p:tav tm="100000">
                                          <p:val>
                                            <p:strVal val="#ppt_w"/>
                                          </p:val>
                                        </p:tav>
                                      </p:tavLst>
                                    </p:anim>
                                    <p:anim calcmode="lin" valueType="num">
                                      <p:cBhvr>
                                        <p:cTn id="88" dur="1000" fill="hold"/>
                                        <p:tgtEl>
                                          <p:spTgt spid="24"/>
                                        </p:tgtEl>
                                        <p:attrNameLst>
                                          <p:attrName>ppt_h</p:attrName>
                                        </p:attrNameLst>
                                      </p:cBhvr>
                                      <p:tavLst>
                                        <p:tav tm="0">
                                          <p:val>
                                            <p:strVal val="#ppt_h"/>
                                          </p:val>
                                        </p:tav>
                                        <p:tav tm="100000">
                                          <p:val>
                                            <p:strVal val="#ppt_h"/>
                                          </p:val>
                                        </p:tav>
                                      </p:tavLst>
                                    </p:anim>
                                    <p:animEffect transition="in" filter="fade">
                                      <p:cBhvr>
                                        <p:cTn id="89" dur="1000"/>
                                        <p:tgtEl>
                                          <p:spTgt spid="24"/>
                                        </p:tgtEl>
                                      </p:cBhvr>
                                    </p:animEffect>
                                  </p:childTnLst>
                                </p:cTn>
                              </p:par>
                            </p:childTnLst>
                          </p:cTn>
                        </p:par>
                      </p:childTnLst>
                    </p:cTn>
                  </p:par>
                  <p:par>
                    <p:cTn id="90" fill="hold">
                      <p:stCondLst>
                        <p:cond delay="indefinite"/>
                      </p:stCondLst>
                      <p:childTnLst>
                        <p:par>
                          <p:cTn id="91" fill="hold">
                            <p:stCondLst>
                              <p:cond delay="0"/>
                            </p:stCondLst>
                            <p:childTnLst>
                              <p:par>
                                <p:cTn id="92" presetID="50" presetClass="entr" presetSubtype="0" decel="10000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strVal val="#ppt_w+.3"/>
                                          </p:val>
                                        </p:tav>
                                        <p:tav tm="100000">
                                          <p:val>
                                            <p:strVal val="#ppt_w"/>
                                          </p:val>
                                        </p:tav>
                                      </p:tavLst>
                                    </p:anim>
                                    <p:anim calcmode="lin" valueType="num">
                                      <p:cBhvr>
                                        <p:cTn id="95" dur="1000" fill="hold"/>
                                        <p:tgtEl>
                                          <p:spTgt spid="53"/>
                                        </p:tgtEl>
                                        <p:attrNameLst>
                                          <p:attrName>ppt_h</p:attrName>
                                        </p:attrNameLst>
                                      </p:cBhvr>
                                      <p:tavLst>
                                        <p:tav tm="0">
                                          <p:val>
                                            <p:strVal val="#ppt_h"/>
                                          </p:val>
                                        </p:tav>
                                        <p:tav tm="100000">
                                          <p:val>
                                            <p:strVal val="#ppt_h"/>
                                          </p:val>
                                        </p:tav>
                                      </p:tavLst>
                                    </p:anim>
                                    <p:animEffect transition="in" filter="fade">
                                      <p:cBhvr>
                                        <p:cTn id="9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B97468FC-E56F-3AA0-704C-66C3D8C2A620}"/>
              </a:ext>
            </a:extLst>
          </p:cNvPr>
          <p:cNvSpPr txBox="1"/>
          <p:nvPr/>
        </p:nvSpPr>
        <p:spPr>
          <a:xfrm>
            <a:off x="228602" y="1247833"/>
            <a:ext cx="6085536" cy="1015663"/>
          </a:xfrm>
          <a:prstGeom prst="rect">
            <a:avLst/>
          </a:prstGeom>
          <a:noFill/>
        </p:spPr>
        <p:txBody>
          <a:bodyPr wrap="square" rtlCol="0">
            <a:spAutoFit/>
          </a:bodyPr>
          <a:lstStyle/>
          <a:p>
            <a:pPr>
              <a:spcBef>
                <a:spcPts val="600"/>
              </a:spcBef>
            </a:pPr>
            <a:r>
              <a:rPr lang="es-ES" sz="2000" b="1" dirty="0"/>
              <a:t>Cerul a fost atent la rugăciunea lui Daniel (Daniel 9:20-23; 10:12). Numai rupând această legătură, dușmanii lui i-ar fi putut face rău (Daniel 6:5-7).</a:t>
            </a:r>
          </a:p>
        </p:txBody>
      </p:sp>
      <p:graphicFrame>
        <p:nvGraphicFramePr>
          <p:cNvPr id="2" name="Diagrama 1">
            <a:extLst>
              <a:ext uri="{FF2B5EF4-FFF2-40B4-BE49-F238E27FC236}">
                <a16:creationId xmlns:a16="http://schemas.microsoft.com/office/drawing/2014/main" id="{370E2C49-2C49-92FA-112E-2ACCDDB19D5A}"/>
              </a:ext>
            </a:extLst>
          </p:cNvPr>
          <p:cNvGraphicFramePr/>
          <p:nvPr>
            <p:extLst>
              <p:ext uri="{D42A27DB-BD31-4B8C-83A1-F6EECF244321}">
                <p14:modId xmlns:p14="http://schemas.microsoft.com/office/powerpoint/2010/main" val="1054806912"/>
              </p:ext>
            </p:extLst>
          </p:nvPr>
        </p:nvGraphicFramePr>
        <p:xfrm>
          <a:off x="5591175" y="3348400"/>
          <a:ext cx="6515100" cy="33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C73FB2AA-7645-EB86-2049-397535D2779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74448" y="1259803"/>
            <a:ext cx="2585323" cy="1938992"/>
          </a:xfrm>
          <a:prstGeom prst="round2DiagRect">
            <a:avLst>
              <a:gd name="adj1" fmla="val 16667"/>
              <a:gd name="adj2" fmla="val 15389"/>
            </a:avLst>
          </a:prstGeom>
          <a:ln w="38100" cap="sq">
            <a:solidFill>
              <a:srgbClr val="7030A0"/>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184185" y="1258199"/>
            <a:ext cx="2913302" cy="1942201"/>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28601" y="3074578"/>
            <a:ext cx="5153023" cy="3633896"/>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29E0C392-57CB-732C-4BA1-252C9E47F65F}"/>
              </a:ext>
            </a:extLst>
          </p:cNvPr>
          <p:cNvSpPr txBox="1"/>
          <p:nvPr/>
        </p:nvSpPr>
        <p:spPr>
          <a:xfrm>
            <a:off x="0" y="0"/>
            <a:ext cx="12192000" cy="769441"/>
          </a:xfrm>
          <a:prstGeom prst="rect">
            <a:avLst/>
          </a:prstGeom>
          <a:noFill/>
        </p:spPr>
        <p:txBody>
          <a:bodyPr wrap="square">
            <a:spAutoFit/>
          </a:bodyPr>
          <a:lstStyle/>
          <a:p>
            <a:pPr algn="ctr"/>
            <a:r>
              <a:rPr lang="ro-RO"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RUGĂCIUNE ÎN VREMURI TULBURI</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8A3B820F-53E8-5378-4AFC-3519289F359B}"/>
              </a:ext>
            </a:extLst>
          </p:cNvPr>
          <p:cNvSpPr txBox="1"/>
          <p:nvPr/>
        </p:nvSpPr>
        <p:spPr>
          <a:xfrm>
            <a:off x="-6039" y="611460"/>
            <a:ext cx="12198040" cy="584775"/>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lIns="72000" rIns="72000">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“Și mi-am întors fața spre Domnul Dumnezeu ca să-L caut cu rugăciune și cereri, postind în sac și cenușă.” </a:t>
            </a:r>
            <a:r>
              <a:rPr lang="es-ES" sz="1400" b="1" dirty="0">
                <a:solidFill>
                  <a:schemeClr val="accent1">
                    <a:lumMod val="75000"/>
                  </a:schemeClr>
                </a:solidFill>
                <a:latin typeface="Comic Sans MS" panose="030F0702030302020204" pitchFamily="66" charset="0"/>
              </a:rPr>
              <a:t>(Daniel 9:3)</a:t>
            </a:r>
            <a:endParaRPr lang="es-ES" b="1" dirty="0">
              <a:solidFill>
                <a:schemeClr val="accent1">
                  <a:lumMod val="75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852CC4B1-C611-2A07-DF59-438349C6BE28}"/>
              </a:ext>
            </a:extLst>
          </p:cNvPr>
          <p:cNvSpPr txBox="1"/>
          <p:nvPr/>
        </p:nvSpPr>
        <p:spPr>
          <a:xfrm>
            <a:off x="-6040" y="2178183"/>
            <a:ext cx="6515099" cy="707886"/>
          </a:xfrm>
          <a:prstGeom prst="rect">
            <a:avLst/>
          </a:prstGeom>
          <a:noFill/>
        </p:spPr>
        <p:txBody>
          <a:bodyPr wrap="square">
            <a:spAutoFit/>
          </a:bodyPr>
          <a:lstStyle/>
          <a:p>
            <a:pPr lvl="0">
              <a:spcBef>
                <a:spcPts val="600"/>
              </a:spcBef>
              <a:defRPr/>
            </a:pPr>
            <a:r>
              <a:rPr lang="es-ES" sz="2000" b="1" dirty="0">
                <a:solidFill>
                  <a:prstClr val="black"/>
                </a:solidFill>
              </a:rPr>
              <a:t>Confruntat cu această nouă amenințare a morții, Daniel și-a menținut obiceiul de a se ruga (Daniel 6:10):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500"/>
                                        <p:tgtEl>
                                          <p:spTgt spid="2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31" dur="250"/>
                                        <p:tgtEl>
                                          <p:spTgt spid="2">
                                            <p:graphicEl>
                                              <a:dgm id="{683C2EC5-EB63-417C-AA60-9C82D0603683}"/>
                                            </p:graphicEl>
                                          </p:spTgt>
                                        </p:tgtEl>
                                      </p:cBhvr>
                                    </p:animEffect>
                                  </p:childTnLst>
                                </p:cTn>
                              </p:par>
                            </p:childTnLst>
                          </p:cTn>
                        </p:par>
                        <p:par>
                          <p:cTn id="32" fill="hold">
                            <p:stCondLst>
                              <p:cond delay="250"/>
                            </p:stCondLst>
                            <p:childTnLst>
                              <p:par>
                                <p:cTn id="33" presetID="53" presetClass="entr" presetSubtype="528" fill="hold" grpId="0" nodeType="afterEffect">
                                  <p:stCondLst>
                                    <p:cond delay="0"/>
                                  </p:stCondLst>
                                  <p:childTnLst>
                                    <p:set>
                                      <p:cBhvr>
                                        <p:cTn id="34"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35"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40BF4BA6-603A-4B87-8573-2D46CFD7DC54}"/>
                                            </p:graphicEl>
                                          </p:spTgt>
                                        </p:tgtEl>
                                      </p:cBhvr>
                                    </p:animEffect>
                                    <p:anim calcmode="lin" valueType="num">
                                      <p:cBhvr>
                                        <p:cTn id="38"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42"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CD776E94-F765-4BFF-B4F5-E3EF7F484E02}"/>
                                            </p:graphicEl>
                                          </p:spTgt>
                                        </p:tgtEl>
                                      </p:cBhvr>
                                    </p:animEffect>
                                    <p:anim calcmode="lin" valueType="num">
                                      <p:cBhvr>
                                        <p:cTn id="45"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51"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F1275158-66F6-4241-B296-26F82F5BAD47}"/>
                                            </p:graphicEl>
                                          </p:spTgt>
                                        </p:tgtEl>
                                      </p:cBhvr>
                                    </p:animEffect>
                                    <p:anim calcmode="lin" valueType="num">
                                      <p:cBhvr>
                                        <p:cTn id="54"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58"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5B185AC4-2D0C-44CD-8961-40B79897D76B}"/>
                                            </p:graphicEl>
                                          </p:spTgt>
                                        </p:tgtEl>
                                      </p:cBhvr>
                                    </p:animEffect>
                                    <p:anim calcmode="lin" valueType="num">
                                      <p:cBhvr>
                                        <p:cTn id="61"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67"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59ADE160-BEAE-495D-A6DD-F6D596F8628E}"/>
                                            </p:graphicEl>
                                          </p:spTgt>
                                        </p:tgtEl>
                                      </p:cBhvr>
                                    </p:animEffect>
                                    <p:anim calcmode="lin" valueType="num">
                                      <p:cBhvr>
                                        <p:cTn id="70"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74"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64E07BEF-1BED-42D8-A065-3B847FC1DD68}"/>
                                            </p:graphicEl>
                                          </p:spTgt>
                                        </p:tgtEl>
                                      </p:cBhvr>
                                    </p:animEffect>
                                    <p:anim calcmode="lin" valueType="num">
                                      <p:cBhvr>
                                        <p:cTn id="77"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83"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90CE2DE1-9304-475F-9667-6098C759709D}"/>
                                            </p:graphicEl>
                                          </p:spTgt>
                                        </p:tgtEl>
                                      </p:cBhvr>
                                    </p:animEffect>
                                    <p:anim calcmode="lin" valueType="num">
                                      <p:cBhvr>
                                        <p:cTn id="86"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90"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B6573C55-03E4-49D4-B362-AD8EA7A51B47}"/>
                                            </p:graphicEl>
                                          </p:spTgt>
                                        </p:tgtEl>
                                      </p:cBhvr>
                                    </p:animEffect>
                                    <p:anim calcmode="lin" valueType="num">
                                      <p:cBhvr>
                                        <p:cTn id="93"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dirty="0">
                <a:ln/>
                <a:solidFill>
                  <a:schemeClr val="accent4"/>
                </a:solidFill>
                <a:effectLst>
                  <a:outerShdw blurRad="38100" dist="38100" dir="2700000" algn="tl">
                    <a:srgbClr val="000000">
                      <a:alpha val="43137"/>
                    </a:srgbClr>
                  </a:outerShdw>
                </a:effectLst>
              </a:rPr>
              <a:t>RUGĂCIUNEA ÎN POZIȚIA ADECVATĂ</a:t>
            </a:r>
            <a:endParaRPr lang="es-ES" sz="4400" b="1"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AB1FA57-78AF-CE95-B0B7-D080D0A79299}"/>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effectLst>
                  <a:outerShdw blurRad="38100" dist="38100" dir="2700000" algn="tl">
                    <a:srgbClr val="000000"/>
                  </a:outerShdw>
                </a:effectLst>
                <a:latin typeface="Comic Sans MS" panose="030F0702030302020204" pitchFamily="66" charset="0"/>
              </a:rPr>
              <a:t>“Când a aflat Daniel că s-a iscălit porunca, a intrat în casa lui, unde ferestrele odăii de sus erau deschise înspre Ierusalim, și de trei ori pe zi îngenunchea, se ruga și lăuda pe Dumnezeul lui, cum făcea și mai înainte.” </a:t>
            </a:r>
            <a:r>
              <a:rPr lang="es-ES" sz="1400" b="1" dirty="0">
                <a:effectLst>
                  <a:outerShdw blurRad="38100" dist="38100" dir="2700000" algn="tl">
                    <a:srgbClr val="000000"/>
                  </a:outerShdw>
                </a:effectLst>
                <a:latin typeface="Comic Sans MS" panose="030F0702030302020204" pitchFamily="66" charset="0"/>
              </a:rPr>
              <a:t>(Daniel 6:10)</a:t>
            </a:r>
          </a:p>
        </p:txBody>
      </p:sp>
      <p:sp>
        <p:nvSpPr>
          <p:cNvPr id="6" name="CuadroTexto 5">
            <a:extLst>
              <a:ext uri="{FF2B5EF4-FFF2-40B4-BE49-F238E27FC236}">
                <a16:creationId xmlns:a16="http://schemas.microsoft.com/office/drawing/2014/main" id="{7EAE081E-9F15-4C1D-D895-99A43FDA98B4}"/>
              </a:ext>
            </a:extLst>
          </p:cNvPr>
          <p:cNvSpPr txBox="1"/>
          <p:nvPr/>
        </p:nvSpPr>
        <p:spPr>
          <a:xfrm>
            <a:off x="6096000" y="1714500"/>
            <a:ext cx="6095999" cy="1015663"/>
          </a:xfrm>
          <a:prstGeom prst="rect">
            <a:avLst/>
          </a:prstGeom>
          <a:noFill/>
        </p:spPr>
        <p:txBody>
          <a:bodyPr wrap="square" rtlCol="0">
            <a:spAutoFit/>
          </a:bodyPr>
          <a:lstStyle/>
          <a:p>
            <a:pPr>
              <a:spcBef>
                <a:spcPts val="600"/>
              </a:spcBef>
            </a:pPr>
            <a:r>
              <a:rPr lang="es-ES" sz="2000" b="1" dirty="0"/>
              <a:t>Când ne rugăm, vorbim cu Dumnezeu ca și cum i-am vorbi unui prieten. Totuși, Dumnezeu nu este ca noi. El este Regele Universului.</a:t>
            </a:r>
          </a:p>
        </p:txBody>
      </p:sp>
      <p:pic>
        <p:nvPicPr>
          <p:cNvPr id="4" name="Imagen 3">
            <a:extLst>
              <a:ext uri="{FF2B5EF4-FFF2-40B4-BE49-F238E27FC236}">
                <a16:creationId xmlns:a16="http://schemas.microsoft.com/office/drawing/2014/main" id="{23947802-8B83-7665-CE0A-9C889A8D57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787" y="1753000"/>
            <a:ext cx="5734050" cy="3276600"/>
          </a:xfrm>
          <a:prstGeom prst="roundRect">
            <a:avLst>
              <a:gd name="adj" fmla="val 4167"/>
            </a:avLst>
          </a:prstGeom>
          <a:solidFill>
            <a:srgbClr val="FFFFFF"/>
          </a:solidFill>
          <a:ln w="76200" cap="sq">
            <a:solidFill>
              <a:srgbClr val="DDA80B"/>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19A9265-44D6-27D1-DB9F-120CB54A5C94}"/>
              </a:ext>
            </a:extLst>
          </p:cNvPr>
          <p:cNvSpPr txBox="1"/>
          <p:nvPr/>
        </p:nvSpPr>
        <p:spPr>
          <a:xfrm>
            <a:off x="100015" y="5082079"/>
            <a:ext cx="6702719" cy="1015663"/>
          </a:xfrm>
          <a:prstGeom prst="rect">
            <a:avLst/>
          </a:prstGeom>
          <a:noFill/>
        </p:spPr>
        <p:txBody>
          <a:bodyPr wrap="square">
            <a:spAutoFit/>
          </a:bodyPr>
          <a:lstStyle/>
          <a:p>
            <a:pPr>
              <a:spcBef>
                <a:spcPts val="600"/>
              </a:spcBef>
            </a:pPr>
            <a:r>
              <a:rPr lang="es-ES" sz="2000" b="1" dirty="0"/>
              <a:t>Închiderea ochilor ne permite să ne concentrăm mai mult asupra rugăciunii, dar în anumite circumstanțe acest lucru nu este posibil (mersul pe jos, condusul etc.)</a:t>
            </a:r>
          </a:p>
        </p:txBody>
      </p:sp>
      <p:pic>
        <p:nvPicPr>
          <p:cNvPr id="14" name="Imagen 13">
            <a:extLst>
              <a:ext uri="{FF2B5EF4-FFF2-40B4-BE49-F238E27FC236}">
                <a16:creationId xmlns:a16="http://schemas.microsoft.com/office/drawing/2014/main" id="{A70535B2-24B8-5304-AC18-FE0CDBDDBF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9478763" y="4838164"/>
            <a:ext cx="2489200" cy="1866900"/>
          </a:xfrm>
          <a:prstGeom prst="rect">
            <a:avLst/>
          </a:prstGeom>
          <a:solidFill>
            <a:srgbClr val="FFFFFF">
              <a:shade val="85000"/>
            </a:srgbClr>
          </a:solidFill>
          <a:ln w="38100" cap="sq">
            <a:solidFill>
              <a:srgbClr val="DCC4A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AC7CCDE9-5861-CBE7-BEAE-FF72C868D9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568872" y="4856579"/>
            <a:ext cx="1533526" cy="1866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945237" y="4838164"/>
            <a:ext cx="1533526" cy="1866900"/>
          </a:xfrm>
          <a:prstGeom prst="rect">
            <a:avLst/>
          </a:prstGeom>
          <a:solidFill>
            <a:srgbClr val="FFFFFF">
              <a:shade val="85000"/>
            </a:srgbClr>
          </a:solidFill>
          <a:ln w="381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BDEE3813-7711-5623-5EA0-E429EBECBA0F}"/>
              </a:ext>
            </a:extLst>
          </p:cNvPr>
          <p:cNvSpPr txBox="1"/>
          <p:nvPr/>
        </p:nvSpPr>
        <p:spPr>
          <a:xfrm>
            <a:off x="6095999" y="3730436"/>
            <a:ext cx="6096001" cy="1015663"/>
          </a:xfrm>
          <a:prstGeom prst="rect">
            <a:avLst/>
          </a:prstGeom>
          <a:noFill/>
        </p:spPr>
        <p:txBody>
          <a:bodyPr wrap="square">
            <a:spAutoFit/>
          </a:bodyPr>
          <a:lstStyle/>
          <a:p>
            <a:pPr lvl="0">
              <a:spcBef>
                <a:spcPts val="600"/>
              </a:spcBef>
              <a:defRPr/>
            </a:pPr>
            <a:r>
              <a:rPr lang="es-ES" sz="2000" b="1" dirty="0">
                <a:solidFill>
                  <a:prstClr val="black"/>
                </a:solidFill>
              </a:rPr>
              <a:t>Întrucât ne putem ruga lui Dumnezeu în orice împrejurare și oricând, nu este întotdeauna posibil sau necesar să facem acest lucru în acest fel.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0010E36F-F200-D2CA-A88B-AB0E117940E7}"/>
              </a:ext>
            </a:extLst>
          </p:cNvPr>
          <p:cNvSpPr txBox="1"/>
          <p:nvPr/>
        </p:nvSpPr>
        <p:spPr>
          <a:xfrm>
            <a:off x="6095998" y="2722468"/>
            <a:ext cx="6095999" cy="1015663"/>
          </a:xfrm>
          <a:prstGeom prst="rect">
            <a:avLst/>
          </a:prstGeom>
          <a:noFill/>
        </p:spPr>
        <p:txBody>
          <a:bodyPr wrap="square">
            <a:spAutoFit/>
          </a:bodyPr>
          <a:lstStyle/>
          <a:p>
            <a:pPr lvl="0">
              <a:spcBef>
                <a:spcPts val="600"/>
              </a:spcBef>
              <a:defRPr/>
            </a:pPr>
            <a:r>
              <a:rPr lang="es-ES" sz="2000" b="1" dirty="0">
                <a:solidFill>
                  <a:prstClr val="black"/>
                </a:solidFill>
              </a:rPr>
              <a:t>Din acest motiv, obiceiul lui Daniel era să îngenuncheze înaintea Lui pentru a se ruga, recunoscându-L ca Suveran al său.</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78E08615-407F-76CE-D887-2399640AD5B9}"/>
              </a:ext>
            </a:extLst>
          </p:cNvPr>
          <p:cNvSpPr txBox="1"/>
          <p:nvPr/>
        </p:nvSpPr>
        <p:spPr>
          <a:xfrm>
            <a:off x="100015" y="6097742"/>
            <a:ext cx="5995983" cy="707886"/>
          </a:xfrm>
          <a:prstGeom prst="rect">
            <a:avLst/>
          </a:prstGeom>
          <a:noFill/>
        </p:spPr>
        <p:txBody>
          <a:bodyPr wrap="square">
            <a:spAutoFit/>
          </a:bodyPr>
          <a:lstStyle/>
          <a:p>
            <a:pPr lvl="0">
              <a:spcBef>
                <a:spcPts val="600"/>
              </a:spcBef>
              <a:defRPr/>
            </a:pPr>
            <a:r>
              <a:rPr lang="es-ES" sz="2000" b="1" dirty="0">
                <a:solidFill>
                  <a:prstClr val="black"/>
                </a:solidFill>
              </a:rPr>
              <a:t>Important este ca rugăciunile noastre să fie făcute cu respectul pe care Dumnezeu îl merită.</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157162" y="1647825"/>
            <a:ext cx="11891963" cy="707886"/>
          </a:xfrm>
          <a:prstGeom prst="rect">
            <a:avLst/>
          </a:prstGeom>
          <a:noFill/>
        </p:spPr>
        <p:txBody>
          <a:bodyPr wrap="square" rtlCol="0">
            <a:spAutoFit/>
          </a:bodyPr>
          <a:lstStyle/>
          <a:p>
            <a:pPr>
              <a:spcBef>
                <a:spcPts val="600"/>
              </a:spcBef>
            </a:pPr>
            <a:r>
              <a:rPr lang="es-ES" sz="2000" b="1" dirty="0"/>
              <a:t>În Biblie găsim exemple de oameni care s-au rugat în moduri diferite, în funcție de circumstanțele lor speciale.</a:t>
            </a:r>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3761184712"/>
              </p:ext>
            </p:extLst>
          </p:nvPr>
        </p:nvGraphicFramePr>
        <p:xfrm>
          <a:off x="300037" y="2434590"/>
          <a:ext cx="11625263" cy="3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983457" y="6127581"/>
            <a:ext cx="10225087" cy="707886"/>
          </a:xfrm>
          <a:prstGeom prst="rect">
            <a:avLst/>
          </a:prstGeom>
          <a:noFill/>
        </p:spPr>
        <p:txBody>
          <a:bodyPr wrap="square" rtlCol="0">
            <a:spAutoFit/>
          </a:bodyPr>
          <a:lstStyle/>
          <a:p>
            <a:pPr algn="ctr">
              <a:spcBef>
                <a:spcPts val="600"/>
              </a:spcBef>
            </a:pPr>
            <a:r>
              <a:rPr lang="es-ES" sz="2000" b="1" dirty="0"/>
              <a:t>Indiferent de poziția noastră, Biblia ne îndeamnă să ne rugăm neîncetat (1 Tesaloniceni 5:17), cu stăruință (Coloseni 4:2) și </a:t>
            </a:r>
            <a:r>
              <a:rPr lang="ro-RO" sz="2000" b="1" dirty="0"/>
              <a:t>constant</a:t>
            </a:r>
            <a:r>
              <a:rPr lang="es-ES" sz="2000" b="1" dirty="0"/>
              <a:t> (Romani 12:12).</a:t>
            </a:r>
          </a:p>
        </p:txBody>
      </p:sp>
      <p:sp>
        <p:nvSpPr>
          <p:cNvPr id="4" name="CuadroTexto 3">
            <a:extLst>
              <a:ext uri="{FF2B5EF4-FFF2-40B4-BE49-F238E27FC236}">
                <a16:creationId xmlns:a16="http://schemas.microsoft.com/office/drawing/2014/main" id="{E30911A4-AE82-C9BF-6AD6-BBB8EDD47B8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dirty="0">
                <a:ln/>
                <a:solidFill>
                  <a:schemeClr val="accent4"/>
                </a:solidFill>
                <a:effectLst>
                  <a:outerShdw blurRad="38100" dist="38100" dir="2700000" algn="tl">
                    <a:srgbClr val="000000">
                      <a:alpha val="43137"/>
                    </a:srgbClr>
                  </a:outerShdw>
                </a:effectLst>
              </a:rPr>
              <a:t>RUGĂCIUNEA ÎN POZIȚIA ADECVATĂ</a:t>
            </a:r>
            <a:endParaRPr lang="es-ES" sz="4400" b="1" dirty="0">
              <a:ln/>
              <a:solidFill>
                <a:schemeClr val="accent4"/>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56DFF650-B12F-09D3-D15C-1B8F639A02B2}"/>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effectLst>
                  <a:outerShdw blurRad="38100" dist="38100" dir="2700000" algn="tl">
                    <a:srgbClr val="000000"/>
                  </a:outerShdw>
                </a:effectLst>
                <a:latin typeface="Comic Sans MS" panose="030F0702030302020204" pitchFamily="66" charset="0"/>
              </a:rPr>
              <a:t>“Când a aflat Daniel că s-a iscălit porunca, a intrat în casa lui, unde ferestrele odăii de sus erau deschise înspre Ierusalim, și de trei ori pe zi îngenunchea, se ruga și lăuda pe Dumnezeul lui, cum făcea și mai înainte.” </a:t>
            </a:r>
            <a:r>
              <a:rPr lang="es-ES" sz="1400" b="1" dirty="0">
                <a:effectLst>
                  <a:outerShdw blurRad="38100" dist="38100" dir="2700000" algn="tl">
                    <a:srgbClr val="000000"/>
                  </a:outerShdw>
                </a:effectLst>
                <a:latin typeface="Comic Sans MS" panose="030F0702030302020204" pitchFamily="66" charset="0"/>
              </a:rPr>
              <a:t>(Daniel 6:10)</a:t>
            </a: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ENO</a:t>
            </a:r>
            <a:r>
              <a:rPr kumimoji="0" lang="ro-RO"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H</a:t>
            </a:r>
            <a:endParaRPr kumimoji="0" lang="es-ES"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endParaRP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718</TotalTime>
  <Words>1487</Words>
  <Application>Microsoft Office PowerPoint</Application>
  <PresentationFormat>Panorámica</PresentationFormat>
  <Paragraphs>83</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14</vt:i4>
      </vt:variant>
    </vt:vector>
  </HeadingPairs>
  <TitlesOfParts>
    <vt:vector size="21" baseType="lpstr">
      <vt:lpstr>Aptos</vt:lpstr>
      <vt:lpstr>Constantia</vt:lpstr>
      <vt:lpstr>Aptos Display</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83</cp:revision>
  <dcterms:created xsi:type="dcterms:W3CDTF">2026-03-23T08:04:11Z</dcterms:created>
  <dcterms:modified xsi:type="dcterms:W3CDTF">2026-04-19T14:19:58Z</dcterms:modified>
</cp:coreProperties>
</file>