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289"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27" d="100"/>
          <a:sy n="27" d="100"/>
        </p:scale>
        <p:origin x="84" y="1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ro-RO" sz="2000" b="1" dirty="0">
              <a:effectLst>
                <a:outerShdw blurRad="38100" dist="38100" dir="2700000" algn="tl">
                  <a:srgbClr val="000000"/>
                </a:outerShdw>
              </a:effectLst>
            </a:rPr>
            <a:t>Furtunile vieții</a:t>
          </a: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ro-RO" sz="2000" b="1" dirty="0">
              <a:effectLst>
                <a:outerShdw blurRad="38100" dist="38100" dir="2700000" algn="tl">
                  <a:srgbClr val="000000"/>
                </a:outerShdw>
              </a:effectLst>
            </a:rPr>
            <a:t>Bolile </a:t>
          </a:r>
          <a:endParaRPr lang="es-ES" sz="2000" dirty="0">
            <a:effectLst>
              <a:outerShdw blurRad="38100" dist="38100" dir="2700000" algn="tl">
                <a:srgbClr val="000000"/>
              </a:outerShdw>
            </a:effectLst>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ro-RO" sz="2000" b="1" dirty="0">
              <a:effectLst>
                <a:outerShdw blurRad="38100" dist="38100" dir="2700000" algn="tl">
                  <a:srgbClr val="000000"/>
                </a:outerShdw>
              </a:effectLst>
            </a:rPr>
            <a:t>Dezastrele </a:t>
          </a:r>
          <a:endParaRPr lang="es-ES" sz="2000"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ro-RO" sz="2000" b="1" dirty="0">
              <a:effectLst>
                <a:outerShdw blurRad="38100" dist="38100" dir="2700000" algn="tl">
                  <a:srgbClr val="000000"/>
                </a:outerShdw>
              </a:effectLst>
            </a:rPr>
            <a:t>Decepțiile</a:t>
          </a:r>
          <a:endParaRPr lang="es-ES" sz="2000"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ro-RO" sz="2000" b="1" dirty="0">
              <a:effectLst>
                <a:outerShdw blurRad="38100" dist="38100" dir="2700000" algn="tl">
                  <a:srgbClr val="000000"/>
                </a:outerShdw>
              </a:effectLst>
            </a:rPr>
            <a:t>Să-L vedem pe Isus</a:t>
          </a:r>
          <a:endParaRPr lang="es-ES" sz="2000"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ro-RO" sz="2000" b="1" dirty="0">
              <a:solidFill>
                <a:schemeClr val="bg2">
                  <a:lumMod val="50000"/>
                </a:schemeClr>
              </a:solidFill>
            </a:rPr>
            <a:t>Nu L-a învinovățit pe </a:t>
          </a:r>
          <a:r>
            <a:rPr lang="ro-RO" sz="2000" b="1" dirty="0" err="1">
              <a:solidFill>
                <a:schemeClr val="bg2">
                  <a:lumMod val="50000"/>
                </a:schemeClr>
              </a:solidFill>
            </a:rPr>
            <a:t>Dumenzeu</a:t>
          </a:r>
          <a:r>
            <a:rPr lang="ro-RO" sz="2000" b="1" dirty="0">
              <a:solidFill>
                <a:schemeClr val="bg2">
                  <a:lumMod val="50000"/>
                </a:schemeClr>
              </a:solidFill>
            </a:rPr>
            <a:t>, nici nu L-a respins</a:t>
          </a: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ro-RO" sz="2000" b="1" dirty="0">
              <a:solidFill>
                <a:schemeClr val="accent1">
                  <a:lumMod val="50000"/>
                </a:schemeClr>
              </a:solidFill>
            </a:rPr>
            <a:t>S-a agățat de El cu toate puterile sale</a:t>
          </a:r>
          <a:endParaRPr lang="es-ES" sz="2000"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ro-RO" sz="2000" b="1" dirty="0">
              <a:solidFill>
                <a:schemeClr val="accent4">
                  <a:lumMod val="50000"/>
                </a:schemeClr>
              </a:solidFill>
            </a:rPr>
            <a:t>S-a încrezut în El chiar și în cele mai întunecate momente</a:t>
          </a:r>
          <a:endParaRPr lang="es-ES" sz="2000" dirty="0">
            <a:solidFill>
              <a:schemeClr val="accent4">
                <a:lumMod val="50000"/>
              </a:schemeClr>
            </a:solidFill>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ro-RO" sz="2000" b="1" dirty="0">
              <a:solidFill>
                <a:schemeClr val="accent5">
                  <a:lumMod val="50000"/>
                </a:schemeClr>
              </a:solidFill>
            </a:rPr>
            <a:t>Și-a îndreptat privirea spre un viitor glorios </a:t>
          </a:r>
          <a:r>
            <a:rPr lang="es-ES" sz="2000" b="1" dirty="0">
              <a:solidFill>
                <a:schemeClr val="accent5">
                  <a:lumMod val="50000"/>
                </a:schemeClr>
              </a:solidFill>
            </a:rPr>
            <a:t>(</a:t>
          </a:r>
          <a:r>
            <a:rPr lang="ro-RO" sz="2000" b="1" dirty="0">
              <a:solidFill>
                <a:schemeClr val="accent5">
                  <a:lumMod val="50000"/>
                </a:schemeClr>
              </a:solidFill>
            </a:rPr>
            <a:t>Iov</a:t>
          </a:r>
          <a:r>
            <a:rPr lang="es-ES" sz="2000" b="1" dirty="0">
              <a:solidFill>
                <a:schemeClr val="accent5">
                  <a:lumMod val="50000"/>
                </a:schemeClr>
              </a:solidFill>
            </a:rPr>
            <a:t> 19:25-27)</a:t>
          </a:r>
          <a:endParaRPr lang="es-ES" sz="2000" dirty="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51448"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50539"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51840"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50798" custScaleY="88535" custLinFactNeighborX="32799" custLinFactNeighborY="-47980">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ro-RO" sz="2000" b="1" dirty="0">
              <a:effectLst>
                <a:outerShdw blurRad="38100" dist="38100" dir="2700000" algn="tl">
                  <a:srgbClr val="000000"/>
                </a:outerShdw>
              </a:effectLst>
            </a:rPr>
            <a:t>Nu trebuie să lăsăm îndoiala să prindă rădăcini în mintea noastră.</a:t>
          </a:r>
          <a:endParaRPr lang="es-ES" sz="2000"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ro-RO" sz="2000" b="1" dirty="0">
              <a:effectLst>
                <a:outerShdw blurRad="38100" dist="38100" dir="2700000" algn="tl">
                  <a:srgbClr val="000000"/>
                </a:outerShdw>
              </a:effectLst>
            </a:rPr>
            <a:t>Isus merge alături de noi chiar și în dezamăgirile noastre.</a:t>
          </a:r>
          <a:endParaRPr lang="es-ES" sz="2000" dirty="0">
            <a:effectLst>
              <a:outerShdw blurRad="38100" dist="38100" dir="2700000" algn="tl">
                <a:srgbClr val="000000"/>
              </a:outerShdw>
            </a:effectLst>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it-IT" sz="2000" b="1" dirty="0">
              <a:effectLst>
                <a:outerShdw blurRad="38100" dist="38100" dir="2700000" algn="tl">
                  <a:srgbClr val="000000"/>
                </a:outerShdw>
              </a:effectLst>
            </a:rPr>
            <a:t>El ne va lămuri nedumeririle, dacă îi vom permite.</a:t>
          </a:r>
          <a:endParaRPr lang="es-ES" sz="2000" dirty="0">
            <a:effectLst>
              <a:outerShdw blurRad="38100" dist="38100" dir="2700000" algn="tl">
                <a:srgbClr val="000000"/>
              </a:outerShdw>
            </a:effectLst>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it-IT" sz="2000" b="1" dirty="0">
              <a:effectLst>
                <a:outerShdw blurRad="38100" dist="38100" dir="2700000" algn="tl">
                  <a:srgbClr val="000000"/>
                </a:outerShdw>
              </a:effectLst>
            </a:rPr>
            <a:t>Isus știe mai bine decât noi care este realitatea noastră.</a:t>
          </a:r>
          <a:endParaRPr lang="es-ES" sz="2000" dirty="0">
            <a:effectLst>
              <a:outerShdw blurRad="38100" dist="38100" dir="2700000" algn="tl">
                <a:srgbClr val="000000"/>
              </a:outerShdw>
            </a:effectLst>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Furtunile vieții</a:t>
          </a: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Bolile </a:t>
          </a:r>
          <a:endParaRPr lang="es-ES" sz="2000" kern="1200" dirty="0">
            <a:effectLst>
              <a:outerShdw blurRad="38100" dist="38100" dir="2700000" algn="tl">
                <a:srgbClr val="000000"/>
              </a:outerShdw>
            </a:effectLst>
          </a:endParaRP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Dezastrele </a:t>
          </a:r>
          <a:endParaRPr lang="es-ES" sz="2000" kern="120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Decepțiile</a:t>
          </a:r>
          <a:endParaRPr lang="es-ES" sz="2000" kern="120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Să-L vedem pe Isus</a:t>
          </a:r>
          <a:endParaRPr lang="es-ES" sz="2000" kern="120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580185" y="383202"/>
          <a:ext cx="3771981" cy="698987"/>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2">
                  <a:lumMod val="50000"/>
                </a:schemeClr>
              </a:solidFill>
            </a:rPr>
            <a:t>Nu L-a învinovățit pe </a:t>
          </a:r>
          <a:r>
            <a:rPr lang="ro-RO" sz="2000" b="1" kern="1200" dirty="0" err="1">
              <a:solidFill>
                <a:schemeClr val="bg2">
                  <a:lumMod val="50000"/>
                </a:schemeClr>
              </a:solidFill>
            </a:rPr>
            <a:t>Dumenzeu</a:t>
          </a:r>
          <a:r>
            <a:rPr lang="ro-RO" sz="2000" b="1" kern="1200" dirty="0">
              <a:solidFill>
                <a:schemeClr val="bg2">
                  <a:lumMod val="50000"/>
                </a:schemeClr>
              </a:solidFill>
            </a:rPr>
            <a:t>, nici nu L-a respins</a:t>
          </a:r>
        </a:p>
      </dsp:txBody>
      <dsp:txXfrm>
        <a:off x="2614307" y="417324"/>
        <a:ext cx="3703737" cy="630743"/>
      </dsp:txXfrm>
    </dsp:sp>
    <dsp:sp modelId="{EFC1C032-BB6B-4327-8FB3-AC78A76506B7}">
      <dsp:nvSpPr>
        <dsp:cNvPr id="0" name=""/>
        <dsp:cNvSpPr/>
      </dsp:nvSpPr>
      <dsp:spPr>
        <a:xfrm>
          <a:off x="2602825" y="1169563"/>
          <a:ext cx="3749341" cy="698987"/>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1">
                  <a:lumMod val="50000"/>
                </a:schemeClr>
              </a:solidFill>
            </a:rPr>
            <a:t>S-a agățat de El cu toate puterile sale</a:t>
          </a:r>
          <a:endParaRPr lang="es-ES" sz="2000" kern="1200" dirty="0">
            <a:solidFill>
              <a:schemeClr val="accent1">
                <a:lumMod val="50000"/>
              </a:schemeClr>
            </a:solidFill>
          </a:endParaRPr>
        </a:p>
      </dsp:txBody>
      <dsp:txXfrm>
        <a:off x="2636947" y="1203685"/>
        <a:ext cx="3681097" cy="630743"/>
      </dsp:txXfrm>
    </dsp:sp>
    <dsp:sp modelId="{DB2C26DC-721C-414F-A725-5108771EFECA}">
      <dsp:nvSpPr>
        <dsp:cNvPr id="0" name=""/>
        <dsp:cNvSpPr/>
      </dsp:nvSpPr>
      <dsp:spPr>
        <a:xfrm>
          <a:off x="2570422" y="1955924"/>
          <a:ext cx="3781744" cy="698987"/>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4">
                  <a:lumMod val="50000"/>
                </a:schemeClr>
              </a:solidFill>
            </a:rPr>
            <a:t>S-a încrezut în El chiar și în cele mai întunecate momente</a:t>
          </a:r>
          <a:endParaRPr lang="es-ES" sz="2000" kern="1200" dirty="0">
            <a:solidFill>
              <a:schemeClr val="accent4">
                <a:lumMod val="50000"/>
              </a:schemeClr>
            </a:solidFill>
          </a:endParaRPr>
        </a:p>
      </dsp:txBody>
      <dsp:txXfrm>
        <a:off x="2604544" y="1990046"/>
        <a:ext cx="3713500" cy="630743"/>
      </dsp:txXfrm>
    </dsp:sp>
    <dsp:sp modelId="{AA62A8A3-BC74-4365-A875-94B5527A3CAC}">
      <dsp:nvSpPr>
        <dsp:cNvPr id="0" name=""/>
        <dsp:cNvSpPr/>
      </dsp:nvSpPr>
      <dsp:spPr>
        <a:xfrm>
          <a:off x="2596374" y="2700363"/>
          <a:ext cx="3755792" cy="618848"/>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5">
                  <a:lumMod val="50000"/>
                </a:schemeClr>
              </a:solidFill>
            </a:rPr>
            <a:t>Și-a îndreptat privirea spre un viitor glorios </a:t>
          </a:r>
          <a:r>
            <a:rPr lang="es-ES" sz="2000" b="1" kern="1200" dirty="0">
              <a:solidFill>
                <a:schemeClr val="accent5">
                  <a:lumMod val="50000"/>
                </a:schemeClr>
              </a:solidFill>
            </a:rPr>
            <a:t>(</a:t>
          </a:r>
          <a:r>
            <a:rPr lang="ro-RO" sz="2000" b="1" kern="1200" dirty="0">
              <a:solidFill>
                <a:schemeClr val="accent5">
                  <a:lumMod val="50000"/>
                </a:schemeClr>
              </a:solidFill>
            </a:rPr>
            <a:t>Iov</a:t>
          </a:r>
          <a:r>
            <a:rPr lang="es-ES" sz="2000" b="1" kern="1200" dirty="0">
              <a:solidFill>
                <a:schemeClr val="accent5">
                  <a:lumMod val="50000"/>
                </a:schemeClr>
              </a:solidFill>
            </a:rPr>
            <a:t> 19:25-27)</a:t>
          </a:r>
          <a:endParaRPr lang="es-ES" sz="2000" kern="1200" dirty="0">
            <a:solidFill>
              <a:schemeClr val="accent5">
                <a:lumMod val="50000"/>
              </a:schemeClr>
            </a:solidFill>
          </a:endParaRPr>
        </a:p>
      </dsp:txBody>
      <dsp:txXfrm>
        <a:off x="2626584" y="2730573"/>
        <a:ext cx="3695372" cy="558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Nu trebuie să lăsăm îndoiala să prindă rădăcini în mintea noastră.</a:t>
          </a:r>
          <a:endParaRPr lang="es-ES" sz="2000" kern="120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Isus merge alături de noi chiar și în dezamăgirile noastre.</a:t>
          </a:r>
          <a:endParaRPr lang="es-ES" sz="2000" kern="1200" dirty="0">
            <a:effectLst>
              <a:outerShdw blurRad="38100" dist="38100" dir="2700000" algn="tl">
                <a:srgbClr val="000000"/>
              </a:outerShdw>
            </a:effectLst>
          </a:endParaRP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outerShdw>
              </a:effectLst>
            </a:rPr>
            <a:t>El ne va lămuri nedumeririle, dacă îi vom permite.</a:t>
          </a:r>
          <a:endParaRPr lang="es-ES" sz="2000" kern="1200" dirty="0">
            <a:effectLst>
              <a:outerShdw blurRad="38100" dist="38100" dir="2700000" algn="tl">
                <a:srgbClr val="000000"/>
              </a:outerShdw>
            </a:effectLst>
          </a:endParaRP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outerShdw>
              </a:effectLst>
            </a:rPr>
            <a:t>Isus știe mai bine decât noi care este realitatea noastră.</a:t>
          </a:r>
          <a:endParaRPr lang="es-ES" sz="2000" kern="1200" dirty="0">
            <a:effectLst>
              <a:outerShdw blurRad="38100" dist="38100" dir="2700000" algn="tl">
                <a:srgbClr val="000000"/>
              </a:outerShdw>
            </a:effectLst>
          </a:endParaRP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07/06/2026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s-ES" dirty="0"/>
              <a:t>Jesús muerto y resurrección</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07/06/2026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07/06/2026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07/06/2026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07/06/2026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9.jpeg"/><Relationship Id="rId5" Type="http://schemas.openxmlformats.org/officeDocument/2006/relationships/diagramQuickStyle" Target="../diagrams/quickStyle2.xml"/><Relationship Id="rId10" Type="http://schemas.openxmlformats.org/officeDocument/2006/relationships/image" Target="../media/image28.jpe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800" b="1" dirty="0">
                <a:ln/>
                <a:solidFill>
                  <a:schemeClr val="accent5">
                    <a:lumMod val="50000"/>
                  </a:schemeClr>
                </a:solidFill>
              </a:rPr>
              <a:t>OBSTACOLE</a:t>
            </a:r>
            <a:endParaRPr lang="es-ES" sz="4800" b="1" dirty="0">
              <a:ln/>
              <a:solidFill>
                <a:schemeClr val="accent5">
                  <a:lumMod val="50000"/>
                </a:schemeClr>
              </a:solidFill>
            </a:endParaRPr>
          </a:p>
        </p:txBody>
      </p:sp>
      <p:sp>
        <p:nvSpPr>
          <p:cNvPr id="4" name="CuadroTexto 3">
            <a:extLst>
              <a:ext uri="{FF2B5EF4-FFF2-40B4-BE49-F238E27FC236}">
                <a16:creationId xmlns:a16="http://schemas.microsoft.com/office/drawing/2014/main" id="{DDA0EA15-E313-D98D-B40C-DFE4B87AFBE5}"/>
              </a:ext>
            </a:extLst>
          </p:cNvPr>
          <p:cNvSpPr txBox="1"/>
          <p:nvPr/>
        </p:nvSpPr>
        <p:spPr>
          <a:xfrm>
            <a:off x="6176433" y="1640724"/>
            <a:ext cx="1651233" cy="830997"/>
          </a:xfrm>
          <a:prstGeom prst="rect">
            <a:avLst/>
          </a:prstGeom>
          <a:noFill/>
        </p:spPr>
        <p:txBody>
          <a:bodyPr wrap="square" rtlCol="0">
            <a:spAutoFit/>
          </a:bodyPr>
          <a:lstStyle/>
          <a:p>
            <a:pPr algn="ctr"/>
            <a:r>
              <a:rPr lang="ro-RO" sz="1600" b="1" dirty="0">
                <a:solidFill>
                  <a:schemeClr val="accent4">
                    <a:lumMod val="20000"/>
                    <a:lumOff val="80000"/>
                  </a:schemeClr>
                </a:solidFill>
              </a:rPr>
              <a:t>Studiul</a:t>
            </a:r>
            <a:r>
              <a:rPr lang="es-ES" sz="1600" b="1" dirty="0">
                <a:solidFill>
                  <a:schemeClr val="accent4">
                    <a:lumMod val="20000"/>
                    <a:lumOff val="80000"/>
                  </a:schemeClr>
                </a:solidFill>
              </a:rPr>
              <a:t> 11 </a:t>
            </a:r>
            <a:r>
              <a:rPr lang="ro-RO" sz="1600" b="1" dirty="0">
                <a:solidFill>
                  <a:schemeClr val="accent4">
                    <a:lumMod val="20000"/>
                    <a:lumOff val="80000"/>
                  </a:schemeClr>
                </a:solidFill>
              </a:rPr>
              <a:t>pentru</a:t>
            </a:r>
          </a:p>
          <a:p>
            <a:pPr algn="ctr"/>
            <a:r>
              <a:rPr lang="ro-RO" sz="1600" b="1" dirty="0">
                <a:solidFill>
                  <a:schemeClr val="accent4">
                    <a:lumMod val="20000"/>
                    <a:lumOff val="80000"/>
                  </a:schemeClr>
                </a:solidFill>
              </a:rPr>
              <a:t> 13 iunie </a:t>
            </a:r>
            <a:r>
              <a:rPr lang="es-ES" sz="1600" b="1" dirty="0">
                <a:solidFill>
                  <a:schemeClr val="accent4">
                    <a:lumMod val="20000"/>
                    <a:lumOff val="80000"/>
                  </a:schemeClr>
                </a:solidFill>
              </a:rPr>
              <a:t>2026</a:t>
            </a: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665496" y="834226"/>
            <a:ext cx="8861008"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“În experiența tuturor vin vremuri de descurajare cruntă și dezamăgire amară — zile când amărăciunea le este partea și le este greu să creadă că Dumnezeu mai este binefăcătorul cel iubitor al copiilor Lui de pe pământ, zile când necazurile hărțuiesc sufletul, până acolo încât moartea pare mai de dorit decât viața. În asemenea împrejurări, mulți își pierd încrederea în Dumnezeu și sunt duși în robia îndoielii, în sclavia necredinței. Dacă am putea, în acele situații, să vedem cu ochii spirituali semnificația providențelor lui Dumnezeu, am vedea îngerii căutând să ne salveze de noi înșine, luptând să ne așeze picioarele pe o temelie mai tare decât dealurile veșnice. Atunci o credință nouă, o viață nouă ar curge în ființa noastră.”</a:t>
            </a:r>
          </a:p>
        </p:txBody>
      </p:sp>
      <p:sp>
        <p:nvSpPr>
          <p:cNvPr id="4" name="CuadroTexto 3">
            <a:extLst>
              <a:ext uri="{FF2B5EF4-FFF2-40B4-BE49-F238E27FC236}">
                <a16:creationId xmlns:a16="http://schemas.microsoft.com/office/drawing/2014/main" id="{3CA8D477-D4C6-1860-A2E4-7BB4D025EE1D}"/>
              </a:ext>
            </a:extLst>
          </p:cNvPr>
          <p:cNvSpPr txBox="1"/>
          <p:nvPr/>
        </p:nvSpPr>
        <p:spPr>
          <a:xfrm>
            <a:off x="7385580" y="6008502"/>
            <a:ext cx="3140924" cy="338554"/>
          </a:xfrm>
          <a:prstGeom prst="rect">
            <a:avLst/>
          </a:prstGeom>
          <a:noFill/>
        </p:spPr>
        <p:txBody>
          <a:bodyPr wrap="none" rtlCol="0">
            <a:spAutoFit/>
          </a:bodyPr>
          <a:lstStyle/>
          <a:p>
            <a:pPr algn="r"/>
            <a:r>
              <a:rPr lang="es-ES" sz="1600" b="1" dirty="0"/>
              <a:t>E. G. W. (</a:t>
            </a:r>
            <a:r>
              <a:rPr lang="ro-RO" sz="1600" b="1" dirty="0"/>
              <a:t>Profeți și regi</a:t>
            </a:r>
            <a:r>
              <a:rPr lang="es-ES" sz="1600" b="1" dirty="0"/>
              <a:t>, p</a:t>
            </a:r>
            <a:r>
              <a:rPr lang="ro-RO" sz="1600" b="1" dirty="0"/>
              <a:t>a</a:t>
            </a:r>
            <a:r>
              <a:rPr lang="es-ES" sz="1600" b="1" dirty="0"/>
              <a:t>g. 1</a:t>
            </a:r>
            <a:r>
              <a:rPr lang="ro-RO" sz="1600" b="1"/>
              <a:t>62</a:t>
            </a:r>
            <a:r>
              <a:rPr lang="es-ES" sz="1600" b="1"/>
              <a:t>)</a:t>
            </a:r>
            <a:endParaRPr lang="es-ES" sz="1600" b="1" dirty="0"/>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19075" y="16703"/>
            <a:ext cx="6181726" cy="292387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“Ba mai mult, ne bucurăm chiar şi în necazurile noastre; căci ştim că necazul aduce răbdare,</a:t>
            </a:r>
            <a:r>
              <a:rPr kumimoji="0" lang="ro-RO"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 </a:t>
            </a:r>
            <a:r>
              <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răbdarea aduce biruinţă în încercare, iar biruinţa aceasta aduce nădejdea.</a:t>
            </a:r>
            <a:r>
              <a:rPr kumimoji="0" lang="ro-RO"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 </a:t>
            </a:r>
            <a:r>
              <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Însă nădejdea aceasta nu înşală, pentru că dragostea lui Dumnezeu a fost turnată în inimile noastre prin Duhul Sfânt care ne-a fost dat.”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(Roman</a:t>
            </a:r>
            <a:r>
              <a:rPr kumimoji="0" lang="ro-RO"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i</a:t>
            </a: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 5:3-5)</a:t>
            </a:r>
            <a:endParaRPr kumimoji="0" lang="es-ES"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3550363837"/>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162408" y="72192"/>
            <a:ext cx="7056537" cy="1015663"/>
          </a:xfrm>
          <a:prstGeom prst="rect">
            <a:avLst/>
          </a:prstGeom>
          <a:noFill/>
        </p:spPr>
        <p:txBody>
          <a:bodyPr wrap="square" rtlCol="0">
            <a:spAutoFit/>
          </a:bodyPr>
          <a:lstStyle/>
          <a:p>
            <a:pPr>
              <a:spcBef>
                <a:spcPts val="600"/>
              </a:spcBef>
            </a:pPr>
            <a:r>
              <a:rPr lang="es-ES" sz="2000" b="1" dirty="0"/>
              <a:t>Trăim într-o lume plină de păcat și suferință. Cu toții ne confruntăm la un moment dat cu dificultăți care ne pot face să punem la îndoială dragostea lui Dumnezeu.</a:t>
            </a:r>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162408" y="1472575"/>
            <a:ext cx="7056538" cy="1015663"/>
          </a:xfrm>
          <a:prstGeom prst="rect">
            <a:avLst/>
          </a:prstGeom>
          <a:noFill/>
        </p:spPr>
        <p:txBody>
          <a:bodyPr wrap="square">
            <a:spAutoFit/>
          </a:bodyPr>
          <a:lstStyle/>
          <a:p>
            <a:pPr lvl="0">
              <a:spcBef>
                <a:spcPts val="600"/>
              </a:spcBef>
              <a:defRPr/>
            </a:pPr>
            <a:r>
              <a:rPr lang="es-ES" sz="2000" b="1" dirty="0">
                <a:solidFill>
                  <a:prstClr val="black"/>
                </a:solidFill>
              </a:rPr>
              <a:t>Vom studia cum au reacționat unele personaje biblice la diferite situații adverse și cum exemplul lor ne-ar putea ajuta să facem față unor situații similare.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2695ED24-6732-842C-A49D-EF203FFF943C}"/>
              </a:ext>
            </a:extLst>
          </p:cNvPr>
          <p:cNvSpPr txBox="1"/>
          <p:nvPr/>
        </p:nvSpPr>
        <p:spPr>
          <a:xfrm>
            <a:off x="162407" y="1072465"/>
            <a:ext cx="7056537" cy="400110"/>
          </a:xfrm>
          <a:prstGeom prst="rect">
            <a:avLst/>
          </a:prstGeom>
          <a:noFill/>
        </p:spPr>
        <p:txBody>
          <a:bodyPr wrap="square">
            <a:spAutoFit/>
          </a:bodyPr>
          <a:lstStyle/>
          <a:p>
            <a:pPr lvl="0">
              <a:spcBef>
                <a:spcPts val="600"/>
              </a:spcBef>
              <a:defRPr/>
            </a:pPr>
            <a:r>
              <a:rPr lang="es-ES" sz="2000" b="1" dirty="0">
                <a:solidFill>
                  <a:prstClr val="black"/>
                </a:solidFill>
              </a:rPr>
              <a:t>Cum reacționăm la aceste eșecuri?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ro-RO" sz="4400" b="1" spc="300" dirty="0">
                <a:ln w="6600">
                  <a:noFill/>
                  <a:prstDash val="solid"/>
                </a:ln>
                <a:solidFill>
                  <a:srgbClr val="FDF8CB"/>
                </a:solidFill>
                <a:effectLst>
                  <a:outerShdw dist="50800" dir="2700000" algn="tl" rotWithShape="0">
                    <a:srgbClr val="654C0F"/>
                  </a:outerShdw>
                </a:effectLst>
              </a:rPr>
              <a:t>FURTUNILE VIEȚII</a:t>
            </a:r>
            <a:endParaRPr lang="es-ES" sz="4400" b="1" spc="300" dirty="0">
              <a:ln w="6600">
                <a:noFill/>
                <a:prstDash val="solid"/>
              </a:ln>
              <a:solidFill>
                <a:srgbClr val="FDF8CB"/>
              </a:solidFill>
              <a:effectLst>
                <a:outerShdw dist="50800" dir="2700000" algn="tl" rotWithShape="0">
                  <a:srgbClr val="654C0F"/>
                </a:outerShdw>
              </a:effectLst>
            </a:endParaRP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6" y="553997"/>
            <a:ext cx="8896352" cy="923330"/>
          </a:xfrm>
          <a:prstGeom prst="rect">
            <a:avLst/>
          </a:prstGeom>
          <a:noFill/>
        </p:spPr>
        <p:txBody>
          <a:bodyPr wrap="square">
            <a:spAutoFit/>
          </a:bodyPr>
          <a:lstStyle/>
          <a:p>
            <a:pPr algn="ctr"/>
            <a:r>
              <a:rPr lang="es-E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“Vom studia cum au reacționat unele personaje biblice la diferite situații adverse și cum exemplul lor ne-ar putea ajuta să facem față unor situații similare.” </a:t>
            </a:r>
            <a:r>
              <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(Marc</a:t>
            </a:r>
            <a:r>
              <a:rPr lang="ro-RO"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u</a:t>
            </a:r>
            <a:r>
              <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4:37)</a:t>
            </a:r>
          </a:p>
        </p:txBody>
      </p:sp>
      <p:sp>
        <p:nvSpPr>
          <p:cNvPr id="6" name="CuadroTexto 5">
            <a:extLst>
              <a:ext uri="{FF2B5EF4-FFF2-40B4-BE49-F238E27FC236}">
                <a16:creationId xmlns:a16="http://schemas.microsoft.com/office/drawing/2014/main" id="{4EF6B8EB-9470-26DC-DE84-92FFBA179109}"/>
              </a:ext>
            </a:extLst>
          </p:cNvPr>
          <p:cNvSpPr txBox="1"/>
          <p:nvPr/>
        </p:nvSpPr>
        <p:spPr>
          <a:xfrm>
            <a:off x="3362325" y="1404845"/>
            <a:ext cx="8829674" cy="707886"/>
          </a:xfrm>
          <a:prstGeom prst="rect">
            <a:avLst/>
          </a:prstGeom>
          <a:noFill/>
        </p:spPr>
        <p:txBody>
          <a:bodyPr wrap="square" rtlCol="0">
            <a:spAutoFit/>
          </a:bodyPr>
          <a:lstStyle/>
          <a:p>
            <a:pPr>
              <a:spcBef>
                <a:spcPts val="600"/>
              </a:spcBef>
            </a:pPr>
            <a:r>
              <a:rPr lang="es-ES" sz="2000" b="1" dirty="0"/>
              <a:t>Traversarea Mării Galileii în miez de noapte, chiar și în mijlocul unei furtuni, nu era ceva nou pentru Petru, Andrei, Iacov și Ioan, pescari experți.</a:t>
            </a:r>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62325" y="3472707"/>
            <a:ext cx="4838700" cy="1323439"/>
          </a:xfrm>
          <a:prstGeom prst="rect">
            <a:avLst/>
          </a:prstGeom>
          <a:noFill/>
        </p:spPr>
        <p:txBody>
          <a:bodyPr wrap="square">
            <a:spAutoFit/>
          </a:bodyPr>
          <a:lstStyle/>
          <a:p>
            <a:pPr>
              <a:spcBef>
                <a:spcPts val="600"/>
              </a:spcBef>
            </a:pPr>
            <a:r>
              <a:rPr lang="es-ES" sz="2000" b="1" dirty="0"/>
              <a:t>În viața noastră trecem prin furtuni. Îi cerem ajutorul lui Isus, dar ni se pare că doarme. Nu-I simțim prezența. Dar El este acolo.</a:t>
            </a:r>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62324" y="2112731"/>
            <a:ext cx="8344006" cy="1323439"/>
          </a:xfrm>
          <a:prstGeom prst="rect">
            <a:avLst/>
          </a:prstGeom>
          <a:noFill/>
        </p:spPr>
        <p:txBody>
          <a:bodyPr wrap="square">
            <a:spAutoFit/>
          </a:bodyPr>
          <a:lstStyle/>
          <a:p>
            <a:pPr lvl="0">
              <a:spcBef>
                <a:spcPts val="600"/>
              </a:spcBef>
              <a:defRPr/>
            </a:pPr>
            <a:r>
              <a:rPr lang="es-ES" sz="2000" b="1" dirty="0">
                <a:solidFill>
                  <a:prstClr val="black"/>
                </a:solidFill>
              </a:rPr>
              <a:t>Furtuna însă i-a copleșit. Vântul a stârnit valurile, inundând barca și punându-le viața în pericol. Atunci și-au dat seama… Unde este Isus? Doarme? De ce nu ne ajută? Nu-I pasă de ce ni se întâmplă? (Marcu 4:35-38)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62324" y="4796146"/>
            <a:ext cx="4838700" cy="1938992"/>
          </a:xfrm>
          <a:prstGeom prst="rect">
            <a:avLst/>
          </a:prstGeom>
          <a:noFill/>
        </p:spPr>
        <p:txBody>
          <a:bodyPr wrap="square">
            <a:spAutoFit/>
          </a:bodyPr>
          <a:lstStyle/>
          <a:p>
            <a:pPr lvl="0">
              <a:spcBef>
                <a:spcPts val="600"/>
              </a:spcBef>
              <a:defRPr/>
            </a:pPr>
            <a:r>
              <a:rPr lang="es-ES" sz="2000" b="1" dirty="0">
                <a:solidFill>
                  <a:prstClr val="black"/>
                </a:solidFill>
              </a:rPr>
              <a:t>Aște</a:t>
            </a:r>
            <a:r>
              <a:rPr lang="ro-RO" sz="2000" b="1" dirty="0">
                <a:solidFill>
                  <a:prstClr val="black"/>
                </a:solidFill>
              </a:rPr>
              <a:t>aptă</a:t>
            </a:r>
            <a:r>
              <a:rPr lang="es-ES" sz="2000" b="1" dirty="0">
                <a:solidFill>
                  <a:prstClr val="black"/>
                </a:solidFill>
              </a:rPr>
              <a:t> momentul potrivit pentru a ne mustra furtuna: „</a:t>
            </a:r>
            <a:r>
              <a:rPr lang="ro-RO" sz="2000" b="1" dirty="0">
                <a:solidFill>
                  <a:prstClr val="black"/>
                </a:solidFill>
              </a:rPr>
              <a:t>Taci! Fii liniștită</a:t>
            </a:r>
            <a:r>
              <a:rPr lang="es-ES" sz="2000" b="1" dirty="0">
                <a:solidFill>
                  <a:prstClr val="black"/>
                </a:solidFill>
              </a:rPr>
              <a:t>!” (Marcu 4:39). El are grijă de noi (1 Petru 5:7). El poate potoli furtunile noastre. Nu uita să-L lău</a:t>
            </a:r>
            <a:r>
              <a:rPr lang="ro-RO" sz="2000" b="1" dirty="0">
                <a:solidFill>
                  <a:prstClr val="black"/>
                </a:solidFill>
              </a:rPr>
              <a:t>z</a:t>
            </a:r>
            <a:r>
              <a:rPr lang="es-ES" sz="2000" b="1" dirty="0">
                <a:solidFill>
                  <a:prstClr val="black"/>
                </a:solidFill>
              </a:rPr>
              <a:t>i </a:t>
            </a:r>
            <a:r>
              <a:rPr lang="ro-RO" sz="2000" b="1" dirty="0">
                <a:solidFill>
                  <a:prstClr val="black"/>
                </a:solidFill>
              </a:rPr>
              <a:t>atunci </a:t>
            </a:r>
            <a:r>
              <a:rPr lang="es-ES" sz="2000" b="1" dirty="0">
                <a:solidFill>
                  <a:prstClr val="black"/>
                </a:solidFill>
              </a:rPr>
              <a:t>când o face (Marcu 4:40-41).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8131" y="-46298"/>
            <a:ext cx="8889151" cy="769441"/>
          </a:xfrm>
          <a:prstGeom prst="rect">
            <a:avLst/>
          </a:prstGeom>
          <a:noFill/>
        </p:spPr>
        <p:txBody>
          <a:bodyPr wrap="square">
            <a:spAutoFit/>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BOLILE</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ADE1C860-0AE9-FCB5-599E-59DB50474671}"/>
              </a:ext>
            </a:extLst>
          </p:cNvPr>
          <p:cNvSpPr txBox="1"/>
          <p:nvPr/>
        </p:nvSpPr>
        <p:spPr>
          <a:xfrm>
            <a:off x="-18131" y="564804"/>
            <a:ext cx="8852891" cy="646331"/>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“Căci îşi zicea ea: «Dacă aş putea doar să mă ating de haina Lui, mă voi tămădui»” </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(Marc</a:t>
            </a:r>
            <a:r>
              <a:rPr lang="ro-RO"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u</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5:2</a:t>
            </a:r>
            <a:r>
              <a:rPr lang="ro-RO"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8</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36CE7BB1-CDB7-FBE7-FC81-3455FA11036C}"/>
              </a:ext>
            </a:extLst>
          </p:cNvPr>
          <p:cNvSpPr txBox="1"/>
          <p:nvPr/>
        </p:nvSpPr>
        <p:spPr>
          <a:xfrm>
            <a:off x="276226" y="1190225"/>
            <a:ext cx="8458198" cy="1323439"/>
          </a:xfrm>
          <a:prstGeom prst="rect">
            <a:avLst/>
          </a:prstGeom>
          <a:noFill/>
        </p:spPr>
        <p:txBody>
          <a:bodyPr wrap="square" rtlCol="0">
            <a:spAutoFit/>
          </a:bodyPr>
          <a:lstStyle/>
          <a:p>
            <a:pPr>
              <a:spcBef>
                <a:spcPts val="600"/>
              </a:spcBef>
            </a:pPr>
            <a:r>
              <a:rPr lang="es-ES" sz="2000" b="1" dirty="0"/>
              <a:t>S</a:t>
            </a:r>
            <a:r>
              <a:rPr lang="ro-RO" sz="2000" b="1" dirty="0"/>
              <a:t>ă suferi</a:t>
            </a:r>
            <a:r>
              <a:rPr lang="es-ES" sz="2000" b="1" dirty="0"/>
              <a:t> de hemoragii timp de doisprezece ani, fără a găsi un doctor care să </a:t>
            </a:r>
            <a:r>
              <a:rPr lang="ro-RO" sz="2000" b="1" dirty="0"/>
              <a:t>te </a:t>
            </a:r>
            <a:r>
              <a:rPr lang="es-ES" sz="2000" b="1" dirty="0"/>
              <a:t>vindece, a lăsat-o pe femeie </a:t>
            </a:r>
            <a:r>
              <a:rPr lang="ro-RO" sz="2000" b="1" dirty="0"/>
              <a:t>în ruină </a:t>
            </a:r>
            <a:r>
              <a:rPr lang="es-ES" sz="2000" b="1" dirty="0"/>
              <a:t>și fără speranță (Marcu 5:25-26). Astăzi, există țări în care asigurarea medicală gratuită nu există, iar această poveste ar putea fi încă o realitate.</a:t>
            </a:r>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86670" y="2566748"/>
            <a:ext cx="4902482" cy="1015663"/>
          </a:xfrm>
          <a:prstGeom prst="rect">
            <a:avLst/>
          </a:prstGeom>
          <a:noFill/>
        </p:spPr>
        <p:txBody>
          <a:bodyPr wrap="square">
            <a:spAutoFit/>
          </a:bodyPr>
          <a:lstStyle/>
          <a:p>
            <a:pPr>
              <a:spcBef>
                <a:spcPts val="600"/>
              </a:spcBef>
            </a:pPr>
            <a:r>
              <a:rPr lang="es-ES" sz="2000" b="1" dirty="0"/>
              <a:t>În orice caz, cu toții ne putem confrunta cu situații în care boala ne întemnițează și ne sufocă, fără a găsi alinare.</a:t>
            </a:r>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86669" y="5772987"/>
            <a:ext cx="4866222" cy="1015663"/>
          </a:xfrm>
          <a:prstGeom prst="rect">
            <a:avLst/>
          </a:prstGeom>
          <a:noFill/>
        </p:spPr>
        <p:txBody>
          <a:bodyPr wrap="square">
            <a:spAutoFit/>
          </a:bodyPr>
          <a:lstStyle/>
          <a:p>
            <a:pPr lvl="0">
              <a:spcBef>
                <a:spcPts val="600"/>
              </a:spcBef>
              <a:defRPr/>
            </a:pPr>
            <a:r>
              <a:rPr lang="es-ES" sz="2000" b="1" dirty="0">
                <a:solidFill>
                  <a:prstClr val="black"/>
                </a:solidFill>
              </a:rPr>
              <a:t>În orice caz, Isus ne invită să-I lăsăm toate poverile și grijile noastre (Matei 11:28-30).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68538" y="4448041"/>
            <a:ext cx="4866222" cy="1323439"/>
          </a:xfrm>
          <a:prstGeom prst="rect">
            <a:avLst/>
          </a:prstGeom>
          <a:noFill/>
        </p:spPr>
        <p:txBody>
          <a:bodyPr wrap="square">
            <a:spAutoFit/>
          </a:bodyPr>
          <a:lstStyle/>
          <a:p>
            <a:pPr lvl="0">
              <a:spcBef>
                <a:spcPts val="600"/>
              </a:spcBef>
              <a:defRPr/>
            </a:pPr>
            <a:r>
              <a:rPr lang="es-ES" sz="2000" b="1" dirty="0">
                <a:solidFill>
                  <a:prstClr val="black"/>
                </a:solidFill>
              </a:rPr>
              <a:t>Trebuie să avem încredere că Isus poate folosi doctori pricepuți pentru a ne vindeca sau pentru a face o minune directă în noi.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86669" y="3649383"/>
            <a:ext cx="4866222" cy="707886"/>
          </a:xfrm>
          <a:prstGeom prst="rect">
            <a:avLst/>
          </a:prstGeom>
          <a:noFill/>
        </p:spPr>
        <p:txBody>
          <a:bodyPr wrap="square">
            <a:spAutoFit/>
          </a:bodyPr>
          <a:lstStyle/>
          <a:p>
            <a:pPr lvl="0">
              <a:spcBef>
                <a:spcPts val="600"/>
              </a:spcBef>
              <a:defRPr/>
            </a:pPr>
            <a:r>
              <a:rPr lang="pt-BR" sz="2000" b="1" dirty="0">
                <a:solidFill>
                  <a:prstClr val="black"/>
                </a:solidFill>
              </a:rPr>
              <a:t>Femeia a văzut în Isus soluția, iar credința ei a mântuit-o (Marcu 5:27-29).</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ro-RO"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DEZASTRELE</a:t>
            </a:r>
            <a:endPar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617FD0C-1440-CE56-FFC5-A85C3D326643}"/>
              </a:ext>
            </a:extLst>
          </p:cNvPr>
          <p:cNvSpPr txBox="1"/>
          <p:nvPr/>
        </p:nvSpPr>
        <p:spPr>
          <a:xfrm>
            <a:off x="169843" y="583695"/>
            <a:ext cx="6884100" cy="646331"/>
          </a:xfrm>
          <a:prstGeom prst="rect">
            <a:avLst/>
          </a:prstGeom>
          <a:noFill/>
        </p:spPr>
        <p:txBody>
          <a:bodyPr wrap="square">
            <a:spAutoFit/>
          </a:bodyPr>
          <a:lstStyle/>
          <a:p>
            <a:pPr algn="ctr"/>
            <a:r>
              <a:rPr lang="es-ES" b="1" dirty="0">
                <a:solidFill>
                  <a:srgbClr val="D8BEFF"/>
                </a:solidFill>
                <a:effectLst>
                  <a:outerShdw blurRad="38100" dist="38100" dir="2700000" algn="tl">
                    <a:srgbClr val="000000"/>
                  </a:outerShdw>
                </a:effectLst>
                <a:latin typeface="Comic Sans MS" panose="030F0702030302020204" pitchFamily="66" charset="0"/>
              </a:rPr>
              <a:t>“Chiar dacă mi se va nimici pielea şi chiar dacă nu voi mai avea carne, voi vedea totuşi pe Dumnezeu.” </a:t>
            </a:r>
            <a:r>
              <a:rPr lang="es-ES" sz="1400" b="1" dirty="0">
                <a:solidFill>
                  <a:srgbClr val="D8BEFF"/>
                </a:solidFill>
                <a:effectLst>
                  <a:outerShdw blurRad="38100" dist="38100" dir="2700000" algn="tl">
                    <a:srgbClr val="000000"/>
                  </a:outerShdw>
                </a:effectLst>
                <a:latin typeface="Comic Sans MS" panose="030F0702030302020204" pitchFamily="66" charset="0"/>
              </a:rPr>
              <a:t>(</a:t>
            </a:r>
            <a:r>
              <a:rPr lang="ro-RO" sz="1400" b="1" dirty="0">
                <a:solidFill>
                  <a:srgbClr val="D8BEFF"/>
                </a:solidFill>
                <a:effectLst>
                  <a:outerShdw blurRad="38100" dist="38100" dir="2700000" algn="tl">
                    <a:srgbClr val="000000"/>
                  </a:outerShdw>
                </a:effectLst>
                <a:latin typeface="Comic Sans MS" panose="030F0702030302020204" pitchFamily="66" charset="0"/>
              </a:rPr>
              <a:t>Iov</a:t>
            </a:r>
            <a:r>
              <a:rPr lang="es-ES" sz="1400" b="1" dirty="0">
                <a:solidFill>
                  <a:srgbClr val="D8BEFF"/>
                </a:solidFill>
                <a:effectLst>
                  <a:outerShdw blurRad="38100" dist="38100" dir="2700000" algn="tl">
                    <a:srgbClr val="000000"/>
                  </a:outerShdw>
                </a:effectLst>
                <a:latin typeface="Comic Sans MS" panose="030F0702030302020204" pitchFamily="66" charset="0"/>
              </a:rPr>
              <a:t> 19:26)</a:t>
            </a:r>
          </a:p>
        </p:txBody>
      </p:sp>
      <p:sp>
        <p:nvSpPr>
          <p:cNvPr id="6" name="CuadroTexto 5">
            <a:extLst>
              <a:ext uri="{FF2B5EF4-FFF2-40B4-BE49-F238E27FC236}">
                <a16:creationId xmlns:a16="http://schemas.microsoft.com/office/drawing/2014/main" id="{4134276C-FCD3-CC3E-BD85-72C4D4030589}"/>
              </a:ext>
            </a:extLst>
          </p:cNvPr>
          <p:cNvSpPr txBox="1"/>
          <p:nvPr/>
        </p:nvSpPr>
        <p:spPr>
          <a:xfrm>
            <a:off x="187964" y="1230026"/>
            <a:ext cx="7002108" cy="1323439"/>
          </a:xfrm>
          <a:prstGeom prst="rect">
            <a:avLst/>
          </a:prstGeom>
          <a:noFill/>
        </p:spPr>
        <p:txBody>
          <a:bodyPr wrap="square" rtlCol="0">
            <a:spAutoFit/>
          </a:bodyPr>
          <a:lstStyle/>
          <a:p>
            <a:pPr>
              <a:spcBef>
                <a:spcPts val="600"/>
              </a:spcBef>
            </a:pPr>
            <a:r>
              <a:rPr lang="es-ES" sz="2000" b="1" dirty="0"/>
              <a:t>Războiul, violența și dezastrele naturale au transformat radical viața lui Iov (Iov 1:13-19). Cu toții suntem expuși dezastrelor, fie ele naturale, fie cauzate de răul care domnește în această lume.</a:t>
            </a:r>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1594539812"/>
              </p:ext>
            </p:extLst>
          </p:nvPr>
        </p:nvGraphicFramePr>
        <p:xfrm>
          <a:off x="169844" y="2950308"/>
          <a:ext cx="6352167" cy="38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612556" y="3771372"/>
            <a:ext cx="5579444" cy="1938992"/>
          </a:xfrm>
          <a:prstGeom prst="rect">
            <a:avLst/>
          </a:prstGeom>
          <a:noFill/>
        </p:spPr>
        <p:txBody>
          <a:bodyPr wrap="square" rtlCol="0">
            <a:spAutoFit/>
          </a:bodyPr>
          <a:lstStyle/>
          <a:p>
            <a:pPr>
              <a:spcBef>
                <a:spcPts val="600"/>
              </a:spcBef>
            </a:pPr>
            <a:r>
              <a:rPr lang="es-ES" sz="2000" b="1" dirty="0"/>
              <a:t>Dacă nu ne pierdem curajul, vom vedea că, </a:t>
            </a:r>
            <a:r>
              <a:rPr lang="ro-RO" sz="2000" b="1" dirty="0"/>
              <a:t>până</a:t>
            </a:r>
            <a:r>
              <a:rPr lang="es-ES" sz="2000" b="1" dirty="0"/>
              <a:t> și în cele mai grele încercări ale noastre, Dumnezeu este întotdeauna acolo. El ne iubește și ne întărește pentru a </a:t>
            </a:r>
            <a:r>
              <a:rPr lang="ro-RO" sz="2000" b="1" dirty="0"/>
              <a:t>scoate</a:t>
            </a:r>
            <a:r>
              <a:rPr lang="es-ES" sz="2000" b="1" dirty="0"/>
              <a:t> putere din slăbiciune, curaj din descurajare și speranță din dezastru (Ioel 3:10; Romani 5:3-5).</a:t>
            </a:r>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E03292B-4E8F-5F1A-0901-818926C5D81A}"/>
              </a:ext>
            </a:extLst>
          </p:cNvPr>
          <p:cNvSpPr txBox="1"/>
          <p:nvPr/>
        </p:nvSpPr>
        <p:spPr>
          <a:xfrm>
            <a:off x="169843" y="2550198"/>
            <a:ext cx="7001973" cy="400110"/>
          </a:xfrm>
          <a:prstGeom prst="rect">
            <a:avLst/>
          </a:prstGeom>
          <a:noFill/>
        </p:spPr>
        <p:txBody>
          <a:bodyPr wrap="square">
            <a:spAutoFit/>
          </a:bodyPr>
          <a:lstStyle/>
          <a:p>
            <a:pPr lvl="0">
              <a:spcBef>
                <a:spcPts val="600"/>
              </a:spcBef>
              <a:defRPr/>
            </a:pPr>
            <a:r>
              <a:rPr lang="es-ES" sz="2000" b="1" dirty="0">
                <a:solidFill>
                  <a:prstClr val="black"/>
                </a:solidFill>
              </a:rPr>
              <a:t>Cum vom reacționa noi? Cum a reacționat Iov?</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2556" y="5627974"/>
            <a:ext cx="5579444" cy="1323439"/>
          </a:xfrm>
          <a:prstGeom prst="rect">
            <a:avLst/>
          </a:prstGeom>
          <a:noFill/>
        </p:spPr>
        <p:txBody>
          <a:bodyPr wrap="square">
            <a:spAutoFit/>
          </a:bodyPr>
          <a:lstStyle/>
          <a:p>
            <a:pPr lvl="0">
              <a:spcBef>
                <a:spcPts val="600"/>
              </a:spcBef>
              <a:defRPr/>
            </a:pPr>
            <a:r>
              <a:rPr lang="es-ES" sz="2000" b="1" dirty="0">
                <a:solidFill>
                  <a:prstClr val="black"/>
                </a:solidFill>
              </a:rPr>
              <a:t>Dacă treci prin momente dificile, reflectă asupra faptului că dragostea și grija lui Dumnezeu pentru tine sunt cel mai sigur și mai stabil lucru din viața ta.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ro-RO"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DECEPȚIILE</a:t>
            </a:r>
            <a:endParaRPr lang="es-E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es-ES" dirty="0">
                <a:solidFill>
                  <a:schemeClr val="accent3">
                    <a:lumMod val="75000"/>
                  </a:schemeClr>
                </a:solidFill>
                <a:effectLst>
                  <a:glow rad="101600">
                    <a:schemeClr val="bg2">
                      <a:lumMod val="20000"/>
                      <a:lumOff val="80000"/>
                    </a:schemeClr>
                  </a:glow>
                  <a:outerShdw blurRad="38100" dist="38100" dir="2700000" algn="tl">
                    <a:srgbClr val="000000"/>
                  </a:outerShdw>
                </a:effectLst>
              </a:rPr>
              <a:t>“Noi trăgeam nădejde că El este Acela care va izbăvi pe Israel…” (Luca 24:21a)</a:t>
            </a: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5" y="1156504"/>
            <a:ext cx="7976134" cy="707886"/>
          </a:xfrm>
          <a:prstGeom prst="rect">
            <a:avLst/>
          </a:prstGeom>
          <a:noFill/>
        </p:spPr>
        <p:txBody>
          <a:bodyPr wrap="square" rtlCol="0">
            <a:spAutoFit/>
          </a:bodyPr>
          <a:lstStyle/>
          <a:p>
            <a:pPr>
              <a:spcBef>
                <a:spcPts val="600"/>
              </a:spcBef>
            </a:pPr>
            <a:r>
              <a:rPr lang="es-ES" sz="2000" b="1" dirty="0"/>
              <a:t>Perspectiva: Isus este Mesia care va mântui Israelul. Realitatea: El a murit (Luca 24:18-21).</a:t>
            </a:r>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3157770799"/>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5" y="2556887"/>
            <a:ext cx="7976134" cy="1323439"/>
          </a:xfrm>
          <a:prstGeom prst="rect">
            <a:avLst/>
          </a:prstGeom>
          <a:noFill/>
        </p:spPr>
        <p:txBody>
          <a:bodyPr wrap="square">
            <a:spAutoFit/>
          </a:bodyPr>
          <a:lstStyle/>
          <a:p>
            <a:pPr lvl="0">
              <a:spcBef>
                <a:spcPts val="600"/>
              </a:spcBef>
              <a:defRPr/>
            </a:pPr>
            <a:r>
              <a:rPr lang="es-ES" sz="2000" b="1" dirty="0">
                <a:solidFill>
                  <a:prstClr val="black"/>
                </a:solidFill>
              </a:rPr>
              <a:t>Cu răbdare, Isus i-a ajutat să-și recapete speranța. În cele din urmă, „li s-au deschis ochii” (Luca 24:31) și au alergat să-i încurajeze pe cei care erau încă dezamăgiți (Luca 24:32-35; 2 Corinteni 1:4). Ce putem învăța din experiența lor?</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4" y="1864390"/>
            <a:ext cx="7976135" cy="707886"/>
          </a:xfrm>
          <a:prstGeom prst="rect">
            <a:avLst/>
          </a:prstGeom>
          <a:noFill/>
        </p:spPr>
        <p:txBody>
          <a:bodyPr wrap="square">
            <a:spAutoFit/>
          </a:bodyPr>
          <a:lstStyle/>
          <a:p>
            <a:pPr lvl="0">
              <a:spcBef>
                <a:spcPts val="600"/>
              </a:spcBef>
              <a:defRPr/>
            </a:pPr>
            <a:r>
              <a:rPr lang="es-ES" sz="2000" b="1" dirty="0">
                <a:solidFill>
                  <a:prstClr val="black"/>
                </a:solidFill>
              </a:rPr>
              <a:t>Dezamăgirea lor a fost atât de mare încât nu le-a permis să accepte nici măcar cea mai clară dovadă a învierii lui Isus (Luca 24:22-24).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ro-RO" sz="4800" b="1" spc="600" dirty="0">
                <a:ln w="6600">
                  <a:solidFill>
                    <a:schemeClr val="accent2"/>
                  </a:solidFill>
                  <a:prstDash val="solid"/>
                </a:ln>
                <a:solidFill>
                  <a:srgbClr val="FFFFFF"/>
                </a:solidFill>
                <a:effectLst>
                  <a:outerShdw dist="38100" dir="2700000" algn="tl" rotWithShape="0">
                    <a:schemeClr val="accent2"/>
                  </a:outerShdw>
                </a:effectLst>
              </a:rPr>
              <a:t>SĂ-L VEDEM PE ISUS</a:t>
            </a:r>
            <a:endParaRPr lang="es-ES" sz="48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“Eu socotesc că suferinţele din vremea de acum nu sunt vrednice să fie puse alături cu slava viitoare, care are să fie descoperită faţă de noi.” </a:t>
            </a:r>
            <a:r>
              <a:rPr lang="es-ES"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(Roman</a:t>
            </a:r>
            <a:r>
              <a:rPr lang="ro-RO"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i</a:t>
            </a:r>
            <a:r>
              <a:rPr lang="es-ES"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 8:18)</a:t>
            </a:r>
            <a:endPar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220124" y="1447255"/>
            <a:ext cx="3590225" cy="1323439"/>
          </a:xfrm>
          <a:prstGeom prst="rect">
            <a:avLst/>
          </a:prstGeom>
          <a:noFill/>
        </p:spPr>
        <p:txBody>
          <a:bodyPr wrap="square" rtlCol="0">
            <a:spAutoFit/>
          </a:bodyPr>
          <a:lstStyle/>
          <a:p>
            <a:pPr>
              <a:spcBef>
                <a:spcPts val="600"/>
              </a:spcBef>
            </a:pPr>
            <a:r>
              <a:rPr lang="ro-RO" sz="2000" b="1" dirty="0"/>
              <a:t>C</a:t>
            </a:r>
            <a:r>
              <a:rPr lang="it-IT" sz="2000" b="1" dirty="0"/>
              <a:t>ând Ellen G. White era într-o disperare absolută, a avut o viziune în care L-a văzut pe Isus.</a:t>
            </a:r>
            <a:endParaRPr lang="es-ES" sz="2000" b="1" dirty="0"/>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220124" y="5694572"/>
            <a:ext cx="3755110" cy="1015663"/>
          </a:xfrm>
          <a:prstGeom prst="rect">
            <a:avLst/>
          </a:prstGeom>
          <a:noFill/>
        </p:spPr>
        <p:txBody>
          <a:bodyPr wrap="square">
            <a:spAutoFit/>
          </a:bodyPr>
          <a:lstStyle/>
          <a:p>
            <a:pPr lvl="0">
              <a:spcBef>
                <a:spcPts val="600"/>
              </a:spcBef>
              <a:defRPr/>
            </a:pPr>
            <a:r>
              <a:rPr lang="es-ES" sz="2000" b="1" dirty="0">
                <a:solidFill>
                  <a:prstClr val="black"/>
                </a:solidFill>
              </a:rPr>
              <a:t>Acest vis i-a dat speranță și credință și certitudinea că se poate încrede în Dumnezeu.</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E8512112-DE5A-B94A-DCBC-028A2D546707}"/>
              </a:ext>
            </a:extLst>
          </p:cNvPr>
          <p:cNvSpPr txBox="1"/>
          <p:nvPr/>
        </p:nvSpPr>
        <p:spPr>
          <a:xfrm>
            <a:off x="220124" y="4534173"/>
            <a:ext cx="3755110" cy="1015663"/>
          </a:xfrm>
          <a:prstGeom prst="rect">
            <a:avLst/>
          </a:prstGeom>
          <a:noFill/>
        </p:spPr>
        <p:txBody>
          <a:bodyPr wrap="square">
            <a:spAutoFit/>
          </a:bodyPr>
          <a:lstStyle/>
          <a:p>
            <a:pPr lvl="0">
              <a:spcBef>
                <a:spcPts val="600"/>
              </a:spcBef>
              <a:defRPr/>
            </a:pPr>
            <a:r>
              <a:rPr lang="es-ES" sz="2000" b="1" dirty="0">
                <a:solidFill>
                  <a:prstClr val="black"/>
                </a:solidFill>
              </a:rPr>
              <a:t>Ea a văzut scene glorioase și i s-a părut că atinsese siguranța și pacea cerului.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95081AAA-5FC2-1490-440D-C73E94D3697C}"/>
              </a:ext>
            </a:extLst>
          </p:cNvPr>
          <p:cNvSpPr txBox="1"/>
          <p:nvPr/>
        </p:nvSpPr>
        <p:spPr>
          <a:xfrm>
            <a:off x="220124" y="2770694"/>
            <a:ext cx="3755110" cy="1631216"/>
          </a:xfrm>
          <a:prstGeom prst="rect">
            <a:avLst/>
          </a:prstGeom>
          <a:noFill/>
        </p:spPr>
        <p:txBody>
          <a:bodyPr wrap="square">
            <a:spAutoFit/>
          </a:bodyPr>
          <a:lstStyle/>
          <a:p>
            <a:pPr lvl="0">
              <a:spcBef>
                <a:spcPts val="600"/>
              </a:spcBef>
              <a:defRPr/>
            </a:pPr>
            <a:r>
              <a:rPr lang="es-ES" sz="2000" b="1" dirty="0">
                <a:solidFill>
                  <a:prstClr val="black"/>
                </a:solidFill>
              </a:rPr>
              <a:t>Ea a înțeles că El înțelegea tot prin ce trecea. La un moment dat, punându-Și mâna pe capul ei, Isus i-a spus: „Nu te teme”.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74055" y="241116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346907" y="216045"/>
            <a:ext cx="4033791" cy="1938992"/>
          </a:xfrm>
          <a:custGeom>
            <a:avLst/>
            <a:gdLst>
              <a:gd name="csX0" fmla="*/ 0 w 4033791"/>
              <a:gd name="csY0" fmla="*/ 0 h 1938992"/>
              <a:gd name="csX1" fmla="*/ 656932 w 4033791"/>
              <a:gd name="csY1" fmla="*/ 0 h 1938992"/>
              <a:gd name="csX2" fmla="*/ 1313863 w 4033791"/>
              <a:gd name="csY2" fmla="*/ 0 h 1938992"/>
              <a:gd name="csX3" fmla="*/ 1849781 w 4033791"/>
              <a:gd name="csY3" fmla="*/ 0 h 1938992"/>
              <a:gd name="csX4" fmla="*/ 2466375 w 4033791"/>
              <a:gd name="csY4" fmla="*/ 0 h 1938992"/>
              <a:gd name="csX5" fmla="*/ 3123307 w 4033791"/>
              <a:gd name="csY5" fmla="*/ 0 h 1938992"/>
              <a:gd name="csX6" fmla="*/ 4033791 w 4033791"/>
              <a:gd name="csY6" fmla="*/ 0 h 1938992"/>
              <a:gd name="csX7" fmla="*/ 4033791 w 4033791"/>
              <a:gd name="csY7" fmla="*/ 484748 h 1938992"/>
              <a:gd name="csX8" fmla="*/ 4033791 w 4033791"/>
              <a:gd name="csY8" fmla="*/ 950106 h 1938992"/>
              <a:gd name="csX9" fmla="*/ 4033791 w 4033791"/>
              <a:gd name="csY9" fmla="*/ 1396074 h 1938992"/>
              <a:gd name="csX10" fmla="*/ 4033791 w 4033791"/>
              <a:gd name="csY10" fmla="*/ 1938992 h 1938992"/>
              <a:gd name="csX11" fmla="*/ 3376859 w 4033791"/>
              <a:gd name="csY11" fmla="*/ 1938992 h 1938992"/>
              <a:gd name="csX12" fmla="*/ 2840941 w 4033791"/>
              <a:gd name="csY12" fmla="*/ 1938992 h 1938992"/>
              <a:gd name="csX13" fmla="*/ 2184010 w 4033791"/>
              <a:gd name="csY13" fmla="*/ 1938992 h 1938992"/>
              <a:gd name="csX14" fmla="*/ 1567416 w 4033791"/>
              <a:gd name="csY14" fmla="*/ 1938992 h 1938992"/>
              <a:gd name="csX15" fmla="*/ 1031498 w 4033791"/>
              <a:gd name="csY15" fmla="*/ 1938992 h 1938992"/>
              <a:gd name="csX16" fmla="*/ 0 w 4033791"/>
              <a:gd name="csY16" fmla="*/ 1938992 h 1938992"/>
              <a:gd name="csX17" fmla="*/ 0 w 4033791"/>
              <a:gd name="csY17" fmla="*/ 1512414 h 1938992"/>
              <a:gd name="csX18" fmla="*/ 0 w 4033791"/>
              <a:gd name="csY18" fmla="*/ 988886 h 1938992"/>
              <a:gd name="csX19" fmla="*/ 0 w 4033791"/>
              <a:gd name="csY19" fmla="*/ 484748 h 1938992"/>
              <a:gd name="csX20" fmla="*/ 0 w 4033791"/>
              <a:gd name="csY20" fmla="*/ 0 h 19389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033791" h="1938992" extrusionOk="0">
                <a:moveTo>
                  <a:pt x="0" y="0"/>
                </a:moveTo>
                <a:cubicBezTo>
                  <a:pt x="323815" y="-17433"/>
                  <a:pt x="429019" y="31406"/>
                  <a:pt x="656932" y="0"/>
                </a:cubicBezTo>
                <a:cubicBezTo>
                  <a:pt x="884845" y="-31406"/>
                  <a:pt x="1032878" y="63262"/>
                  <a:pt x="1313863" y="0"/>
                </a:cubicBezTo>
                <a:cubicBezTo>
                  <a:pt x="1594848" y="-63262"/>
                  <a:pt x="1665613" y="15105"/>
                  <a:pt x="1849781" y="0"/>
                </a:cubicBezTo>
                <a:cubicBezTo>
                  <a:pt x="2033949" y="-15105"/>
                  <a:pt x="2219922" y="63946"/>
                  <a:pt x="2466375" y="0"/>
                </a:cubicBezTo>
                <a:cubicBezTo>
                  <a:pt x="2712828" y="-63946"/>
                  <a:pt x="2871660" y="47902"/>
                  <a:pt x="3123307" y="0"/>
                </a:cubicBezTo>
                <a:cubicBezTo>
                  <a:pt x="3374954" y="-47902"/>
                  <a:pt x="3649347" y="38725"/>
                  <a:pt x="4033791" y="0"/>
                </a:cubicBezTo>
                <a:cubicBezTo>
                  <a:pt x="4036385" y="120617"/>
                  <a:pt x="4013881" y="243182"/>
                  <a:pt x="4033791" y="484748"/>
                </a:cubicBezTo>
                <a:cubicBezTo>
                  <a:pt x="4053701" y="726314"/>
                  <a:pt x="3992887" y="758557"/>
                  <a:pt x="4033791" y="950106"/>
                </a:cubicBezTo>
                <a:cubicBezTo>
                  <a:pt x="4074695" y="1141655"/>
                  <a:pt x="3984480" y="1242854"/>
                  <a:pt x="4033791" y="1396074"/>
                </a:cubicBezTo>
                <a:cubicBezTo>
                  <a:pt x="4083102" y="1549294"/>
                  <a:pt x="3986016" y="1787770"/>
                  <a:pt x="4033791" y="1938992"/>
                </a:cubicBezTo>
                <a:cubicBezTo>
                  <a:pt x="3858567" y="2009935"/>
                  <a:pt x="3683796" y="1863105"/>
                  <a:pt x="3376859" y="1938992"/>
                </a:cubicBezTo>
                <a:cubicBezTo>
                  <a:pt x="3069922" y="2014879"/>
                  <a:pt x="3065214" y="1894865"/>
                  <a:pt x="2840941" y="1938992"/>
                </a:cubicBezTo>
                <a:cubicBezTo>
                  <a:pt x="2616668" y="1983119"/>
                  <a:pt x="2455418" y="1888999"/>
                  <a:pt x="2184010" y="1938992"/>
                </a:cubicBezTo>
                <a:cubicBezTo>
                  <a:pt x="1912602" y="1988985"/>
                  <a:pt x="1764634" y="1918302"/>
                  <a:pt x="1567416" y="1938992"/>
                </a:cubicBezTo>
                <a:cubicBezTo>
                  <a:pt x="1370198" y="1959682"/>
                  <a:pt x="1225269" y="1933371"/>
                  <a:pt x="1031498" y="1938992"/>
                </a:cubicBezTo>
                <a:cubicBezTo>
                  <a:pt x="837727" y="1944613"/>
                  <a:pt x="352720" y="1917051"/>
                  <a:pt x="0" y="1938992"/>
                </a:cubicBezTo>
                <a:cubicBezTo>
                  <a:pt x="-20187" y="1846724"/>
                  <a:pt x="39357" y="1662515"/>
                  <a:pt x="0" y="1512414"/>
                </a:cubicBezTo>
                <a:cubicBezTo>
                  <a:pt x="-39357" y="1362313"/>
                  <a:pt x="62100" y="1230680"/>
                  <a:pt x="0" y="988886"/>
                </a:cubicBezTo>
                <a:cubicBezTo>
                  <a:pt x="-62100" y="747092"/>
                  <a:pt x="38812" y="709518"/>
                  <a:pt x="0" y="484748"/>
                </a:cubicBezTo>
                <a:cubicBezTo>
                  <a:pt x="-38812" y="259978"/>
                  <a:pt x="39665" y="112200"/>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3">
                    <a:lumMod val="75000"/>
                  </a:schemeClr>
                </a:solidFill>
                <a:latin typeface="Comic Sans MS" panose="030F0702030302020204" pitchFamily="66" charset="0"/>
              </a:rPr>
              <a:t>“De altă parte, ştim că toate lucrurile lucrează împreună spre binele celor ce iubesc pe Dumnezeu, şi anume spre binele celor ce sunt chemaţi după planul Său.” </a:t>
            </a:r>
            <a:r>
              <a:rPr lang="es-ES" sz="1600" b="1" dirty="0">
                <a:solidFill>
                  <a:schemeClr val="accent3">
                    <a:lumMod val="75000"/>
                  </a:schemeClr>
                </a:solidFill>
                <a:latin typeface="Comic Sans MS" panose="030F0702030302020204" pitchFamily="66" charset="0"/>
              </a:rPr>
              <a:t>(Roman</a:t>
            </a:r>
            <a:r>
              <a:rPr lang="ro-RO" sz="1600" b="1" dirty="0">
                <a:solidFill>
                  <a:schemeClr val="accent3">
                    <a:lumMod val="75000"/>
                  </a:schemeClr>
                </a:solidFill>
                <a:latin typeface="Comic Sans MS" panose="030F0702030302020204" pitchFamily="66" charset="0"/>
              </a:rPr>
              <a:t>i</a:t>
            </a:r>
            <a:r>
              <a:rPr lang="es-ES" sz="1600" b="1" dirty="0">
                <a:solidFill>
                  <a:schemeClr val="accent3">
                    <a:lumMod val="75000"/>
                  </a:schemeClr>
                </a:solidFill>
                <a:latin typeface="Comic Sans MS" panose="030F0702030302020204" pitchFamily="66" charset="0"/>
              </a:rPr>
              <a:t> 8:28)</a:t>
            </a: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631216"/>
          </a:xfrm>
          <a:custGeom>
            <a:avLst/>
            <a:gdLst>
              <a:gd name="csX0" fmla="*/ 0 w 7222559"/>
              <a:gd name="csY0" fmla="*/ 0 h 1631216"/>
              <a:gd name="csX1" fmla="*/ 627807 w 7222559"/>
              <a:gd name="csY1" fmla="*/ 0 h 1631216"/>
              <a:gd name="csX2" fmla="*/ 1111163 w 7222559"/>
              <a:gd name="csY2" fmla="*/ 0 h 1631216"/>
              <a:gd name="csX3" fmla="*/ 1450068 w 7222559"/>
              <a:gd name="csY3" fmla="*/ 0 h 1631216"/>
              <a:gd name="csX4" fmla="*/ 1788972 w 7222559"/>
              <a:gd name="csY4" fmla="*/ 0 h 1631216"/>
              <a:gd name="csX5" fmla="*/ 2489005 w 7222559"/>
              <a:gd name="csY5" fmla="*/ 0 h 1631216"/>
              <a:gd name="csX6" fmla="*/ 3116812 w 7222559"/>
              <a:gd name="csY6" fmla="*/ 0 h 1631216"/>
              <a:gd name="csX7" fmla="*/ 3600168 w 7222559"/>
              <a:gd name="csY7" fmla="*/ 0 h 1631216"/>
              <a:gd name="csX8" fmla="*/ 4300201 w 7222559"/>
              <a:gd name="csY8" fmla="*/ 0 h 1631216"/>
              <a:gd name="csX9" fmla="*/ 5000233 w 7222559"/>
              <a:gd name="csY9" fmla="*/ 0 h 1631216"/>
              <a:gd name="csX10" fmla="*/ 5483589 w 7222559"/>
              <a:gd name="csY10" fmla="*/ 0 h 1631216"/>
              <a:gd name="csX11" fmla="*/ 6039170 w 7222559"/>
              <a:gd name="csY11" fmla="*/ 0 h 1631216"/>
              <a:gd name="csX12" fmla="*/ 6739203 w 7222559"/>
              <a:gd name="csY12" fmla="*/ 0 h 1631216"/>
              <a:gd name="csX13" fmla="*/ 7222559 w 7222559"/>
              <a:gd name="csY13" fmla="*/ 0 h 1631216"/>
              <a:gd name="csX14" fmla="*/ 7222559 w 7222559"/>
              <a:gd name="csY14" fmla="*/ 576363 h 1631216"/>
              <a:gd name="csX15" fmla="*/ 7222559 w 7222559"/>
              <a:gd name="csY15" fmla="*/ 1071165 h 1631216"/>
              <a:gd name="csX16" fmla="*/ 7222559 w 7222559"/>
              <a:gd name="csY16" fmla="*/ 1631216 h 1631216"/>
              <a:gd name="csX17" fmla="*/ 6594752 w 7222559"/>
              <a:gd name="csY17" fmla="*/ 1631216 h 1631216"/>
              <a:gd name="csX18" fmla="*/ 6183622 w 7222559"/>
              <a:gd name="csY18" fmla="*/ 1631216 h 1631216"/>
              <a:gd name="csX19" fmla="*/ 5628040 w 7222559"/>
              <a:gd name="csY19" fmla="*/ 1631216 h 1631216"/>
              <a:gd name="csX20" fmla="*/ 5144684 w 7222559"/>
              <a:gd name="csY20" fmla="*/ 1631216 h 1631216"/>
              <a:gd name="csX21" fmla="*/ 4589103 w 7222559"/>
              <a:gd name="csY21" fmla="*/ 1631216 h 1631216"/>
              <a:gd name="csX22" fmla="*/ 3889070 w 7222559"/>
              <a:gd name="csY22" fmla="*/ 1631216 h 1631216"/>
              <a:gd name="csX23" fmla="*/ 3477940 w 7222559"/>
              <a:gd name="csY23" fmla="*/ 1631216 h 1631216"/>
              <a:gd name="csX24" fmla="*/ 2777907 w 7222559"/>
              <a:gd name="csY24" fmla="*/ 1631216 h 1631216"/>
              <a:gd name="csX25" fmla="*/ 2222326 w 7222559"/>
              <a:gd name="csY25" fmla="*/ 1631216 h 1631216"/>
              <a:gd name="csX26" fmla="*/ 1883421 w 7222559"/>
              <a:gd name="csY26" fmla="*/ 1631216 h 1631216"/>
              <a:gd name="csX27" fmla="*/ 1183389 w 7222559"/>
              <a:gd name="csY27" fmla="*/ 1631216 h 1631216"/>
              <a:gd name="csX28" fmla="*/ 555581 w 7222559"/>
              <a:gd name="csY28" fmla="*/ 1631216 h 1631216"/>
              <a:gd name="csX29" fmla="*/ 0 w 7222559"/>
              <a:gd name="csY29" fmla="*/ 1631216 h 1631216"/>
              <a:gd name="csX30" fmla="*/ 0 w 7222559"/>
              <a:gd name="csY30" fmla="*/ 1120102 h 1631216"/>
              <a:gd name="csX31" fmla="*/ 0 w 7222559"/>
              <a:gd name="csY31" fmla="*/ 576363 h 1631216"/>
              <a:gd name="csX32" fmla="*/ 0 w 7222559"/>
              <a:gd name="csY32"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631216" extrusionOk="0">
                <a:moveTo>
                  <a:pt x="0" y="0"/>
                </a:moveTo>
                <a:cubicBezTo>
                  <a:pt x="126871" y="-65764"/>
                  <a:pt x="381223" y="8166"/>
                  <a:pt x="627807" y="0"/>
                </a:cubicBezTo>
                <a:cubicBezTo>
                  <a:pt x="874391" y="-8166"/>
                  <a:pt x="984102" y="49923"/>
                  <a:pt x="1111163" y="0"/>
                </a:cubicBezTo>
                <a:cubicBezTo>
                  <a:pt x="1238224" y="-49923"/>
                  <a:pt x="1323889" y="18850"/>
                  <a:pt x="1450068" y="0"/>
                </a:cubicBezTo>
                <a:cubicBezTo>
                  <a:pt x="1576248" y="-18850"/>
                  <a:pt x="1642717" y="1592"/>
                  <a:pt x="1788972" y="0"/>
                </a:cubicBezTo>
                <a:cubicBezTo>
                  <a:pt x="1935227" y="-1592"/>
                  <a:pt x="2281442" y="74252"/>
                  <a:pt x="2489005" y="0"/>
                </a:cubicBezTo>
                <a:cubicBezTo>
                  <a:pt x="2696568" y="-74252"/>
                  <a:pt x="2990528" y="21116"/>
                  <a:pt x="3116812" y="0"/>
                </a:cubicBezTo>
                <a:cubicBezTo>
                  <a:pt x="3243096" y="-21116"/>
                  <a:pt x="3365849" y="8493"/>
                  <a:pt x="3600168" y="0"/>
                </a:cubicBezTo>
                <a:cubicBezTo>
                  <a:pt x="3834487" y="-8493"/>
                  <a:pt x="4106085" y="75460"/>
                  <a:pt x="4300201" y="0"/>
                </a:cubicBezTo>
                <a:cubicBezTo>
                  <a:pt x="4494317" y="-75460"/>
                  <a:pt x="4852256" y="61515"/>
                  <a:pt x="5000233" y="0"/>
                </a:cubicBezTo>
                <a:cubicBezTo>
                  <a:pt x="5148210" y="-61515"/>
                  <a:pt x="5370684" y="11868"/>
                  <a:pt x="5483589" y="0"/>
                </a:cubicBezTo>
                <a:cubicBezTo>
                  <a:pt x="5596494" y="-11868"/>
                  <a:pt x="5813006" y="62670"/>
                  <a:pt x="6039170" y="0"/>
                </a:cubicBezTo>
                <a:cubicBezTo>
                  <a:pt x="6265334" y="-62670"/>
                  <a:pt x="6558813" y="47426"/>
                  <a:pt x="6739203" y="0"/>
                </a:cubicBezTo>
                <a:cubicBezTo>
                  <a:pt x="6919593" y="-47426"/>
                  <a:pt x="7018293" y="35270"/>
                  <a:pt x="7222559" y="0"/>
                </a:cubicBezTo>
                <a:cubicBezTo>
                  <a:pt x="7229745" y="143282"/>
                  <a:pt x="7166194" y="391859"/>
                  <a:pt x="7222559" y="576363"/>
                </a:cubicBezTo>
                <a:cubicBezTo>
                  <a:pt x="7278924" y="760867"/>
                  <a:pt x="7194591" y="924095"/>
                  <a:pt x="7222559" y="1071165"/>
                </a:cubicBezTo>
                <a:cubicBezTo>
                  <a:pt x="7250527" y="1218235"/>
                  <a:pt x="7220624" y="1445737"/>
                  <a:pt x="7222559" y="1631216"/>
                </a:cubicBezTo>
                <a:cubicBezTo>
                  <a:pt x="7076907" y="1651574"/>
                  <a:pt x="6846805" y="1623486"/>
                  <a:pt x="6594752" y="1631216"/>
                </a:cubicBezTo>
                <a:cubicBezTo>
                  <a:pt x="6342699" y="1638946"/>
                  <a:pt x="6381844" y="1605799"/>
                  <a:pt x="6183622" y="1631216"/>
                </a:cubicBezTo>
                <a:cubicBezTo>
                  <a:pt x="5985400" y="1656633"/>
                  <a:pt x="5848981" y="1604687"/>
                  <a:pt x="5628040" y="1631216"/>
                </a:cubicBezTo>
                <a:cubicBezTo>
                  <a:pt x="5407099" y="1657745"/>
                  <a:pt x="5351632" y="1573882"/>
                  <a:pt x="5144684" y="1631216"/>
                </a:cubicBezTo>
                <a:cubicBezTo>
                  <a:pt x="4937736" y="1688550"/>
                  <a:pt x="4744923" y="1577204"/>
                  <a:pt x="4589103" y="1631216"/>
                </a:cubicBezTo>
                <a:cubicBezTo>
                  <a:pt x="4433283" y="1685228"/>
                  <a:pt x="4211713" y="1583838"/>
                  <a:pt x="3889070" y="1631216"/>
                </a:cubicBezTo>
                <a:cubicBezTo>
                  <a:pt x="3566427" y="1678594"/>
                  <a:pt x="3626488" y="1625106"/>
                  <a:pt x="3477940" y="1631216"/>
                </a:cubicBezTo>
                <a:cubicBezTo>
                  <a:pt x="3329392" y="1637326"/>
                  <a:pt x="3047881" y="1573187"/>
                  <a:pt x="2777907" y="1631216"/>
                </a:cubicBezTo>
                <a:cubicBezTo>
                  <a:pt x="2507933" y="1689245"/>
                  <a:pt x="2488251" y="1590365"/>
                  <a:pt x="2222326" y="1631216"/>
                </a:cubicBezTo>
                <a:cubicBezTo>
                  <a:pt x="1956401" y="1672067"/>
                  <a:pt x="2046062" y="1612716"/>
                  <a:pt x="1883421" y="1631216"/>
                </a:cubicBezTo>
                <a:cubicBezTo>
                  <a:pt x="1720780" y="1649716"/>
                  <a:pt x="1504397" y="1574752"/>
                  <a:pt x="1183389" y="1631216"/>
                </a:cubicBezTo>
                <a:cubicBezTo>
                  <a:pt x="862381" y="1687680"/>
                  <a:pt x="689699" y="1621492"/>
                  <a:pt x="555581" y="1631216"/>
                </a:cubicBezTo>
                <a:cubicBezTo>
                  <a:pt x="421463" y="1640940"/>
                  <a:pt x="157157" y="1581966"/>
                  <a:pt x="0" y="1631216"/>
                </a:cubicBezTo>
                <a:cubicBezTo>
                  <a:pt x="-18508" y="1491514"/>
                  <a:pt x="8693" y="1299778"/>
                  <a:pt x="0" y="1120102"/>
                </a:cubicBezTo>
                <a:cubicBezTo>
                  <a:pt x="-8693" y="940426"/>
                  <a:pt x="14394" y="841494"/>
                  <a:pt x="0" y="576363"/>
                </a:cubicBezTo>
                <a:cubicBezTo>
                  <a:pt x="-14394" y="311232"/>
                  <a:pt x="44132" y="169427"/>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1">
                    <a:lumMod val="50000"/>
                  </a:schemeClr>
                </a:solidFill>
                <a:latin typeface="Comic Sans MS" panose="030F0702030302020204" pitchFamily="66" charset="0"/>
              </a:rPr>
              <a:t>“Nu vă îngrijoraţi de nimic; ci, în orice lucru, aduceţi cererile voastre la cunoştinţa lui Dumnezeu, prin rugăciuni şi cereri, cu mulţumiri. Şi pacea lui Dumnezeu, care întrece orice pricepere, vă va păzi inimile şi gândurile în Hristos Isus.” </a:t>
            </a:r>
            <a:r>
              <a:rPr lang="es-ES" sz="1600" b="1" dirty="0">
                <a:solidFill>
                  <a:schemeClr val="accent1">
                    <a:lumMod val="50000"/>
                  </a:schemeClr>
                </a:solidFill>
                <a:latin typeface="Comic Sans MS" panose="030F0702030302020204" pitchFamily="66" charset="0"/>
              </a:rPr>
              <a:t>(Filipen</a:t>
            </a:r>
            <a:r>
              <a:rPr lang="ro-RO" sz="1600" b="1" dirty="0">
                <a:solidFill>
                  <a:schemeClr val="accent1">
                    <a:lumMod val="50000"/>
                  </a:schemeClr>
                </a:solidFill>
                <a:latin typeface="Comic Sans MS" panose="030F0702030302020204" pitchFamily="66" charset="0"/>
              </a:rPr>
              <a:t>i</a:t>
            </a:r>
            <a:r>
              <a:rPr lang="es-ES" sz="1600" b="1" dirty="0">
                <a:solidFill>
                  <a:schemeClr val="accent1">
                    <a:lumMod val="50000"/>
                  </a:schemeClr>
                </a:solidFill>
                <a:latin typeface="Comic Sans MS" panose="030F0702030302020204" pitchFamily="66" charset="0"/>
              </a:rPr>
              <a:t> 4:6-7)</a:t>
            </a: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288524"/>
            <a:ext cx="5901491" cy="3108543"/>
          </a:xfrm>
          <a:custGeom>
            <a:avLst/>
            <a:gdLst>
              <a:gd name="csX0" fmla="*/ 0 w 5901491"/>
              <a:gd name="csY0" fmla="*/ 0 h 3108543"/>
              <a:gd name="csX1" fmla="*/ 590149 w 5901491"/>
              <a:gd name="csY1" fmla="*/ 0 h 3108543"/>
              <a:gd name="csX2" fmla="*/ 1121283 w 5901491"/>
              <a:gd name="csY2" fmla="*/ 0 h 3108543"/>
              <a:gd name="csX3" fmla="*/ 1711432 w 5901491"/>
              <a:gd name="csY3" fmla="*/ 0 h 3108543"/>
              <a:gd name="csX4" fmla="*/ 2419611 w 5901491"/>
              <a:gd name="csY4" fmla="*/ 0 h 3108543"/>
              <a:gd name="csX5" fmla="*/ 3068775 w 5901491"/>
              <a:gd name="csY5" fmla="*/ 0 h 3108543"/>
              <a:gd name="csX6" fmla="*/ 3658924 w 5901491"/>
              <a:gd name="csY6" fmla="*/ 0 h 3108543"/>
              <a:gd name="csX7" fmla="*/ 4072029 w 5901491"/>
              <a:gd name="csY7" fmla="*/ 0 h 3108543"/>
              <a:gd name="csX8" fmla="*/ 4544148 w 5901491"/>
              <a:gd name="csY8" fmla="*/ 0 h 3108543"/>
              <a:gd name="csX9" fmla="*/ 5016267 w 5901491"/>
              <a:gd name="csY9" fmla="*/ 0 h 3108543"/>
              <a:gd name="csX10" fmla="*/ 5901491 w 5901491"/>
              <a:gd name="csY10" fmla="*/ 0 h 3108543"/>
              <a:gd name="csX11" fmla="*/ 5901491 w 5901491"/>
              <a:gd name="csY11" fmla="*/ 424834 h 3108543"/>
              <a:gd name="csX12" fmla="*/ 5901491 w 5901491"/>
              <a:gd name="csY12" fmla="*/ 942925 h 3108543"/>
              <a:gd name="csX13" fmla="*/ 5901491 w 5901491"/>
              <a:gd name="csY13" fmla="*/ 1523186 h 3108543"/>
              <a:gd name="csX14" fmla="*/ 5901491 w 5901491"/>
              <a:gd name="csY14" fmla="*/ 2010191 h 3108543"/>
              <a:gd name="csX15" fmla="*/ 5901491 w 5901491"/>
              <a:gd name="csY15" fmla="*/ 2590453 h 3108543"/>
              <a:gd name="csX16" fmla="*/ 5901491 w 5901491"/>
              <a:gd name="csY16" fmla="*/ 3108543 h 3108543"/>
              <a:gd name="csX17" fmla="*/ 5488387 w 5901491"/>
              <a:gd name="csY17" fmla="*/ 3108543 h 3108543"/>
              <a:gd name="csX18" fmla="*/ 4780208 w 5901491"/>
              <a:gd name="csY18" fmla="*/ 3108543 h 3108543"/>
              <a:gd name="csX19" fmla="*/ 4308088 w 5901491"/>
              <a:gd name="csY19" fmla="*/ 3108543 h 3108543"/>
              <a:gd name="csX20" fmla="*/ 3658924 w 5901491"/>
              <a:gd name="csY20" fmla="*/ 3108543 h 3108543"/>
              <a:gd name="csX21" fmla="*/ 3245820 w 5901491"/>
              <a:gd name="csY21" fmla="*/ 3108543 h 3108543"/>
              <a:gd name="csX22" fmla="*/ 2596656 w 5901491"/>
              <a:gd name="csY22" fmla="*/ 3108543 h 3108543"/>
              <a:gd name="csX23" fmla="*/ 2124537 w 5901491"/>
              <a:gd name="csY23" fmla="*/ 3108543 h 3108543"/>
              <a:gd name="csX24" fmla="*/ 1416358 w 5901491"/>
              <a:gd name="csY24" fmla="*/ 3108543 h 3108543"/>
              <a:gd name="csX25" fmla="*/ 944239 w 5901491"/>
              <a:gd name="csY25" fmla="*/ 3108543 h 3108543"/>
              <a:gd name="csX26" fmla="*/ 531134 w 5901491"/>
              <a:gd name="csY26" fmla="*/ 3108543 h 3108543"/>
              <a:gd name="csX27" fmla="*/ 0 w 5901491"/>
              <a:gd name="csY27" fmla="*/ 3108543 h 3108543"/>
              <a:gd name="csX28" fmla="*/ 0 w 5901491"/>
              <a:gd name="csY28" fmla="*/ 2590453 h 3108543"/>
              <a:gd name="csX29" fmla="*/ 0 w 5901491"/>
              <a:gd name="csY29" fmla="*/ 2165618 h 3108543"/>
              <a:gd name="csX30" fmla="*/ 0 w 5901491"/>
              <a:gd name="csY30" fmla="*/ 1709699 h 3108543"/>
              <a:gd name="csX31" fmla="*/ 0 w 5901491"/>
              <a:gd name="csY31" fmla="*/ 1191608 h 3108543"/>
              <a:gd name="csX32" fmla="*/ 0 w 5901491"/>
              <a:gd name="csY32" fmla="*/ 611347 h 3108543"/>
              <a:gd name="csX33" fmla="*/ 0 w 5901491"/>
              <a:gd name="csY33" fmla="*/ 0 h 3108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901491" h="3108543" extrusionOk="0">
                <a:moveTo>
                  <a:pt x="0" y="0"/>
                </a:moveTo>
                <a:cubicBezTo>
                  <a:pt x="257968" y="-50425"/>
                  <a:pt x="451462" y="27800"/>
                  <a:pt x="590149" y="0"/>
                </a:cubicBezTo>
                <a:cubicBezTo>
                  <a:pt x="728836" y="-27800"/>
                  <a:pt x="914850" y="46322"/>
                  <a:pt x="1121283" y="0"/>
                </a:cubicBezTo>
                <a:cubicBezTo>
                  <a:pt x="1327716" y="-46322"/>
                  <a:pt x="1584483" y="17824"/>
                  <a:pt x="1711432" y="0"/>
                </a:cubicBezTo>
                <a:cubicBezTo>
                  <a:pt x="1838381" y="-17824"/>
                  <a:pt x="2116327" y="30751"/>
                  <a:pt x="2419611" y="0"/>
                </a:cubicBezTo>
                <a:cubicBezTo>
                  <a:pt x="2722895" y="-30751"/>
                  <a:pt x="2839798" y="73337"/>
                  <a:pt x="3068775" y="0"/>
                </a:cubicBezTo>
                <a:cubicBezTo>
                  <a:pt x="3297752" y="-73337"/>
                  <a:pt x="3523430" y="12610"/>
                  <a:pt x="3658924" y="0"/>
                </a:cubicBezTo>
                <a:cubicBezTo>
                  <a:pt x="3794418" y="-12610"/>
                  <a:pt x="3928021" y="20156"/>
                  <a:pt x="4072029" y="0"/>
                </a:cubicBezTo>
                <a:cubicBezTo>
                  <a:pt x="4216038" y="-20156"/>
                  <a:pt x="4335991" y="49422"/>
                  <a:pt x="4544148" y="0"/>
                </a:cubicBezTo>
                <a:cubicBezTo>
                  <a:pt x="4752305" y="-49422"/>
                  <a:pt x="4789286" y="43596"/>
                  <a:pt x="5016267" y="0"/>
                </a:cubicBezTo>
                <a:cubicBezTo>
                  <a:pt x="5243248" y="-43596"/>
                  <a:pt x="5529984" y="67640"/>
                  <a:pt x="5901491" y="0"/>
                </a:cubicBezTo>
                <a:cubicBezTo>
                  <a:pt x="5911602" y="159061"/>
                  <a:pt x="5895606" y="271370"/>
                  <a:pt x="5901491" y="424834"/>
                </a:cubicBezTo>
                <a:cubicBezTo>
                  <a:pt x="5907376" y="578298"/>
                  <a:pt x="5894105" y="714083"/>
                  <a:pt x="5901491" y="942925"/>
                </a:cubicBezTo>
                <a:cubicBezTo>
                  <a:pt x="5908877" y="1171767"/>
                  <a:pt x="5882998" y="1286307"/>
                  <a:pt x="5901491" y="1523186"/>
                </a:cubicBezTo>
                <a:cubicBezTo>
                  <a:pt x="5919984" y="1760065"/>
                  <a:pt x="5854612" y="1785077"/>
                  <a:pt x="5901491" y="2010191"/>
                </a:cubicBezTo>
                <a:cubicBezTo>
                  <a:pt x="5948370" y="2235305"/>
                  <a:pt x="5900801" y="2449904"/>
                  <a:pt x="5901491" y="2590453"/>
                </a:cubicBezTo>
                <a:cubicBezTo>
                  <a:pt x="5902181" y="2731002"/>
                  <a:pt x="5839744" y="2898134"/>
                  <a:pt x="5901491" y="3108543"/>
                </a:cubicBezTo>
                <a:cubicBezTo>
                  <a:pt x="5789826" y="3139944"/>
                  <a:pt x="5693177" y="3067967"/>
                  <a:pt x="5488387" y="3108543"/>
                </a:cubicBezTo>
                <a:cubicBezTo>
                  <a:pt x="5283597" y="3149119"/>
                  <a:pt x="5006241" y="3036486"/>
                  <a:pt x="4780208" y="3108543"/>
                </a:cubicBezTo>
                <a:cubicBezTo>
                  <a:pt x="4554175" y="3180600"/>
                  <a:pt x="4513618" y="3063955"/>
                  <a:pt x="4308088" y="3108543"/>
                </a:cubicBezTo>
                <a:cubicBezTo>
                  <a:pt x="4102558" y="3153131"/>
                  <a:pt x="3913034" y="3106419"/>
                  <a:pt x="3658924" y="3108543"/>
                </a:cubicBezTo>
                <a:cubicBezTo>
                  <a:pt x="3404814" y="3110667"/>
                  <a:pt x="3447347" y="3072809"/>
                  <a:pt x="3245820" y="3108543"/>
                </a:cubicBezTo>
                <a:cubicBezTo>
                  <a:pt x="3044293" y="3144277"/>
                  <a:pt x="2873716" y="3035570"/>
                  <a:pt x="2596656" y="3108543"/>
                </a:cubicBezTo>
                <a:cubicBezTo>
                  <a:pt x="2319596" y="3181516"/>
                  <a:pt x="2321981" y="3071510"/>
                  <a:pt x="2124537" y="3108543"/>
                </a:cubicBezTo>
                <a:cubicBezTo>
                  <a:pt x="1927093" y="3145576"/>
                  <a:pt x="1614415" y="3069892"/>
                  <a:pt x="1416358" y="3108543"/>
                </a:cubicBezTo>
                <a:cubicBezTo>
                  <a:pt x="1218301" y="3147194"/>
                  <a:pt x="1127108" y="3096263"/>
                  <a:pt x="944239" y="3108543"/>
                </a:cubicBezTo>
                <a:cubicBezTo>
                  <a:pt x="761370" y="3120823"/>
                  <a:pt x="676390" y="3086690"/>
                  <a:pt x="531134" y="3108543"/>
                </a:cubicBezTo>
                <a:cubicBezTo>
                  <a:pt x="385878" y="3130396"/>
                  <a:pt x="199639" y="3089564"/>
                  <a:pt x="0" y="3108543"/>
                </a:cubicBezTo>
                <a:cubicBezTo>
                  <a:pt x="-37469" y="2868932"/>
                  <a:pt x="47642" y="2740926"/>
                  <a:pt x="0" y="2590453"/>
                </a:cubicBezTo>
                <a:cubicBezTo>
                  <a:pt x="-47642" y="2439980"/>
                  <a:pt x="22174" y="2344782"/>
                  <a:pt x="0" y="2165618"/>
                </a:cubicBezTo>
                <a:cubicBezTo>
                  <a:pt x="-22174" y="1986455"/>
                  <a:pt x="6212" y="1885361"/>
                  <a:pt x="0" y="1709699"/>
                </a:cubicBezTo>
                <a:cubicBezTo>
                  <a:pt x="-6212" y="1534037"/>
                  <a:pt x="47243" y="1371532"/>
                  <a:pt x="0" y="1191608"/>
                </a:cubicBezTo>
                <a:cubicBezTo>
                  <a:pt x="-47243" y="1011684"/>
                  <a:pt x="6767" y="771825"/>
                  <a:pt x="0" y="611347"/>
                </a:cubicBezTo>
                <a:cubicBezTo>
                  <a:pt x="-6767" y="450869"/>
                  <a:pt x="39068" y="267026"/>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ln>
                  <a:solidFill>
                    <a:srgbClr val="9F4E4B"/>
                  </a:solidFill>
                </a:ln>
                <a:solidFill>
                  <a:srgbClr val="9F4E4B"/>
                </a:solidFill>
                <a:latin typeface="Comic Sans MS" panose="030F0702030302020204" pitchFamily="66" charset="0"/>
              </a:rPr>
              <a:t>“Fraţii mei, să priviţi ca o mare bucurie când treceţi prin felurite încercări, ca unii care ştiţi că încercarea credinţei voastre lucrează răbdare.Dar răbdarea trebuie să-şi facă desăvârşit lucrarea, ca să fiţi desăvârşiţi, întregi şi să nu duceţi lipsă de nimic. […] Ferice de cel ce rabdă ispita. Căci, după ce a fost găsit bun, va primi cununa vieţii pe care a făgăduit-o Dumnezeu celor ce-L iubesc. ” </a:t>
            </a:r>
            <a:r>
              <a:rPr lang="es-ES" sz="1600" b="1" dirty="0">
                <a:ln>
                  <a:solidFill>
                    <a:srgbClr val="9F4E4B"/>
                  </a:solidFill>
                </a:ln>
                <a:solidFill>
                  <a:srgbClr val="9F4E4B"/>
                </a:solidFill>
                <a:latin typeface="Comic Sans MS" panose="030F0702030302020204" pitchFamily="66" charset="0"/>
              </a:rPr>
              <a:t>(</a:t>
            </a:r>
            <a:r>
              <a:rPr lang="ro-RO" sz="1600" b="1" dirty="0">
                <a:ln>
                  <a:solidFill>
                    <a:srgbClr val="9F4E4B"/>
                  </a:solidFill>
                </a:ln>
                <a:solidFill>
                  <a:srgbClr val="9F4E4B"/>
                </a:solidFill>
                <a:latin typeface="Comic Sans MS" panose="030F0702030302020204" pitchFamily="66" charset="0"/>
              </a:rPr>
              <a:t>Iacov</a:t>
            </a:r>
            <a:r>
              <a:rPr lang="es-ES" sz="1600" b="1" dirty="0">
                <a:ln>
                  <a:solidFill>
                    <a:srgbClr val="9F4E4B"/>
                  </a:solidFill>
                </a:ln>
                <a:solidFill>
                  <a:srgbClr val="9F4E4B"/>
                </a:solidFill>
                <a:latin typeface="Comic Sans MS" panose="030F0702030302020204" pitchFamily="66" charset="0"/>
              </a:rPr>
              <a:t> 1:2-4, 12)</a:t>
            </a: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707886"/>
          </a:xfrm>
          <a:custGeom>
            <a:avLst/>
            <a:gdLst>
              <a:gd name="csX0" fmla="*/ 0 w 11652186"/>
              <a:gd name="csY0" fmla="*/ 0 h 707886"/>
              <a:gd name="csX1" fmla="*/ 699131 w 11652186"/>
              <a:gd name="csY1" fmla="*/ 0 h 707886"/>
              <a:gd name="csX2" fmla="*/ 1398262 w 11652186"/>
              <a:gd name="csY2" fmla="*/ 0 h 707886"/>
              <a:gd name="csX3" fmla="*/ 1747828 w 11652186"/>
              <a:gd name="csY3" fmla="*/ 0 h 707886"/>
              <a:gd name="csX4" fmla="*/ 1980872 w 11652186"/>
              <a:gd name="csY4" fmla="*/ 0 h 707886"/>
              <a:gd name="csX5" fmla="*/ 2680003 w 11652186"/>
              <a:gd name="csY5" fmla="*/ 0 h 707886"/>
              <a:gd name="csX6" fmla="*/ 3146090 w 11652186"/>
              <a:gd name="csY6" fmla="*/ 0 h 707886"/>
              <a:gd name="csX7" fmla="*/ 3495656 w 11652186"/>
              <a:gd name="csY7" fmla="*/ 0 h 707886"/>
              <a:gd name="csX8" fmla="*/ 4078265 w 11652186"/>
              <a:gd name="csY8" fmla="*/ 0 h 707886"/>
              <a:gd name="csX9" fmla="*/ 4427831 w 11652186"/>
              <a:gd name="csY9" fmla="*/ 0 h 707886"/>
              <a:gd name="csX10" fmla="*/ 5126962 w 11652186"/>
              <a:gd name="csY10" fmla="*/ 0 h 707886"/>
              <a:gd name="csX11" fmla="*/ 5476527 w 11652186"/>
              <a:gd name="csY11" fmla="*/ 0 h 707886"/>
              <a:gd name="csX12" fmla="*/ 6059137 w 11652186"/>
              <a:gd name="csY12" fmla="*/ 0 h 707886"/>
              <a:gd name="csX13" fmla="*/ 6758268 w 11652186"/>
              <a:gd name="csY13" fmla="*/ 0 h 707886"/>
              <a:gd name="csX14" fmla="*/ 7340877 w 11652186"/>
              <a:gd name="csY14" fmla="*/ 0 h 707886"/>
              <a:gd name="csX15" fmla="*/ 7806965 w 11652186"/>
              <a:gd name="csY15" fmla="*/ 0 h 707886"/>
              <a:gd name="csX16" fmla="*/ 8506096 w 11652186"/>
              <a:gd name="csY16" fmla="*/ 0 h 707886"/>
              <a:gd name="csX17" fmla="*/ 9088705 w 11652186"/>
              <a:gd name="csY17" fmla="*/ 0 h 707886"/>
              <a:gd name="csX18" fmla="*/ 9671314 w 11652186"/>
              <a:gd name="csY18" fmla="*/ 0 h 707886"/>
              <a:gd name="csX19" fmla="*/ 10137402 w 11652186"/>
              <a:gd name="csY19" fmla="*/ 0 h 707886"/>
              <a:gd name="csX20" fmla="*/ 10370446 w 11652186"/>
              <a:gd name="csY20" fmla="*/ 0 h 707886"/>
              <a:gd name="csX21" fmla="*/ 11652186 w 11652186"/>
              <a:gd name="csY21" fmla="*/ 0 h 707886"/>
              <a:gd name="csX22" fmla="*/ 11652186 w 11652186"/>
              <a:gd name="csY22" fmla="*/ 353943 h 707886"/>
              <a:gd name="csX23" fmla="*/ 11652186 w 11652186"/>
              <a:gd name="csY23" fmla="*/ 707886 h 707886"/>
              <a:gd name="csX24" fmla="*/ 10836533 w 11652186"/>
              <a:gd name="csY24" fmla="*/ 707886 h 707886"/>
              <a:gd name="csX25" fmla="*/ 10253924 w 11652186"/>
              <a:gd name="csY25" fmla="*/ 707886 h 707886"/>
              <a:gd name="csX26" fmla="*/ 9671314 w 11652186"/>
              <a:gd name="csY26" fmla="*/ 707886 h 707886"/>
              <a:gd name="csX27" fmla="*/ 9088705 w 11652186"/>
              <a:gd name="csY27" fmla="*/ 707886 h 707886"/>
              <a:gd name="csX28" fmla="*/ 8389574 w 11652186"/>
              <a:gd name="csY28" fmla="*/ 707886 h 707886"/>
              <a:gd name="csX29" fmla="*/ 8040008 w 11652186"/>
              <a:gd name="csY29" fmla="*/ 707886 h 707886"/>
              <a:gd name="csX30" fmla="*/ 7690443 w 11652186"/>
              <a:gd name="csY30" fmla="*/ 707886 h 707886"/>
              <a:gd name="csX31" fmla="*/ 6991312 w 11652186"/>
              <a:gd name="csY31" fmla="*/ 707886 h 707886"/>
              <a:gd name="csX32" fmla="*/ 6408702 w 11652186"/>
              <a:gd name="csY32" fmla="*/ 707886 h 707886"/>
              <a:gd name="csX33" fmla="*/ 6059137 w 11652186"/>
              <a:gd name="csY33" fmla="*/ 707886 h 707886"/>
              <a:gd name="csX34" fmla="*/ 5360006 w 11652186"/>
              <a:gd name="csY34" fmla="*/ 707886 h 707886"/>
              <a:gd name="csX35" fmla="*/ 5010440 w 11652186"/>
              <a:gd name="csY35" fmla="*/ 707886 h 707886"/>
              <a:gd name="csX36" fmla="*/ 4660874 w 11652186"/>
              <a:gd name="csY36" fmla="*/ 707886 h 707886"/>
              <a:gd name="csX37" fmla="*/ 3961743 w 11652186"/>
              <a:gd name="csY37" fmla="*/ 707886 h 707886"/>
              <a:gd name="csX38" fmla="*/ 3379134 w 11652186"/>
              <a:gd name="csY38" fmla="*/ 707886 h 707886"/>
              <a:gd name="csX39" fmla="*/ 3029568 w 11652186"/>
              <a:gd name="csY39" fmla="*/ 707886 h 707886"/>
              <a:gd name="csX40" fmla="*/ 2330437 w 11652186"/>
              <a:gd name="csY40" fmla="*/ 707886 h 707886"/>
              <a:gd name="csX41" fmla="*/ 2097393 w 11652186"/>
              <a:gd name="csY41" fmla="*/ 707886 h 707886"/>
              <a:gd name="csX42" fmla="*/ 1864350 w 11652186"/>
              <a:gd name="csY42" fmla="*/ 707886 h 707886"/>
              <a:gd name="csX43" fmla="*/ 1048697 w 11652186"/>
              <a:gd name="csY43" fmla="*/ 707886 h 707886"/>
              <a:gd name="csX44" fmla="*/ 0 w 11652186"/>
              <a:gd name="csY44" fmla="*/ 707886 h 707886"/>
              <a:gd name="csX45" fmla="*/ 0 w 11652186"/>
              <a:gd name="csY45" fmla="*/ 368101 h 707886"/>
              <a:gd name="csX46" fmla="*/ 0 w 11652186"/>
              <a:gd name="csY46" fmla="*/ 0 h 7078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707886" extrusionOk="0">
                <a:moveTo>
                  <a:pt x="0" y="0"/>
                </a:moveTo>
                <a:cubicBezTo>
                  <a:pt x="342517" y="-68796"/>
                  <a:pt x="482352" y="70906"/>
                  <a:pt x="699131" y="0"/>
                </a:cubicBezTo>
                <a:cubicBezTo>
                  <a:pt x="915910" y="-70906"/>
                  <a:pt x="1060634" y="51353"/>
                  <a:pt x="1398262" y="0"/>
                </a:cubicBezTo>
                <a:cubicBezTo>
                  <a:pt x="1735890" y="-51353"/>
                  <a:pt x="1653902" y="23040"/>
                  <a:pt x="1747828" y="0"/>
                </a:cubicBezTo>
                <a:cubicBezTo>
                  <a:pt x="1841754" y="-23040"/>
                  <a:pt x="1900927" y="18148"/>
                  <a:pt x="1980872" y="0"/>
                </a:cubicBezTo>
                <a:cubicBezTo>
                  <a:pt x="2060817" y="-18148"/>
                  <a:pt x="2340968" y="2320"/>
                  <a:pt x="2680003" y="0"/>
                </a:cubicBezTo>
                <a:cubicBezTo>
                  <a:pt x="3019038" y="-2320"/>
                  <a:pt x="2961469" y="32541"/>
                  <a:pt x="3146090" y="0"/>
                </a:cubicBezTo>
                <a:cubicBezTo>
                  <a:pt x="3330711" y="-32541"/>
                  <a:pt x="3393828" y="2245"/>
                  <a:pt x="3495656" y="0"/>
                </a:cubicBezTo>
                <a:cubicBezTo>
                  <a:pt x="3597484" y="-2245"/>
                  <a:pt x="3925329" y="32266"/>
                  <a:pt x="4078265" y="0"/>
                </a:cubicBezTo>
                <a:cubicBezTo>
                  <a:pt x="4231201" y="-32266"/>
                  <a:pt x="4313593" y="17275"/>
                  <a:pt x="4427831" y="0"/>
                </a:cubicBezTo>
                <a:cubicBezTo>
                  <a:pt x="4542069" y="-17275"/>
                  <a:pt x="4796784" y="63591"/>
                  <a:pt x="5126962" y="0"/>
                </a:cubicBezTo>
                <a:cubicBezTo>
                  <a:pt x="5457140" y="-63591"/>
                  <a:pt x="5324043" y="29965"/>
                  <a:pt x="5476527" y="0"/>
                </a:cubicBezTo>
                <a:cubicBezTo>
                  <a:pt x="5629012" y="-29965"/>
                  <a:pt x="5803331" y="69475"/>
                  <a:pt x="6059137" y="0"/>
                </a:cubicBezTo>
                <a:cubicBezTo>
                  <a:pt x="6314943" y="-69475"/>
                  <a:pt x="6540025" y="68994"/>
                  <a:pt x="6758268" y="0"/>
                </a:cubicBezTo>
                <a:cubicBezTo>
                  <a:pt x="6976511" y="-68994"/>
                  <a:pt x="7071821" y="61105"/>
                  <a:pt x="7340877" y="0"/>
                </a:cubicBezTo>
                <a:cubicBezTo>
                  <a:pt x="7609933" y="-61105"/>
                  <a:pt x="7647681" y="24158"/>
                  <a:pt x="7806965" y="0"/>
                </a:cubicBezTo>
                <a:cubicBezTo>
                  <a:pt x="7966249" y="-24158"/>
                  <a:pt x="8309847" y="1221"/>
                  <a:pt x="8506096" y="0"/>
                </a:cubicBezTo>
                <a:cubicBezTo>
                  <a:pt x="8702345" y="-1221"/>
                  <a:pt x="8967517" y="51895"/>
                  <a:pt x="9088705" y="0"/>
                </a:cubicBezTo>
                <a:cubicBezTo>
                  <a:pt x="9209893" y="-51895"/>
                  <a:pt x="9457248" y="27050"/>
                  <a:pt x="9671314" y="0"/>
                </a:cubicBezTo>
                <a:cubicBezTo>
                  <a:pt x="9885380" y="-27050"/>
                  <a:pt x="9940178" y="16062"/>
                  <a:pt x="10137402" y="0"/>
                </a:cubicBezTo>
                <a:cubicBezTo>
                  <a:pt x="10334626" y="-16062"/>
                  <a:pt x="10299587" y="2558"/>
                  <a:pt x="10370446" y="0"/>
                </a:cubicBezTo>
                <a:cubicBezTo>
                  <a:pt x="10441305" y="-2558"/>
                  <a:pt x="11321749" y="45511"/>
                  <a:pt x="11652186" y="0"/>
                </a:cubicBezTo>
                <a:cubicBezTo>
                  <a:pt x="11693460" y="140985"/>
                  <a:pt x="11627448" y="276772"/>
                  <a:pt x="11652186" y="353943"/>
                </a:cubicBezTo>
                <a:cubicBezTo>
                  <a:pt x="11676924" y="431114"/>
                  <a:pt x="11618119" y="583303"/>
                  <a:pt x="11652186" y="707886"/>
                </a:cubicBezTo>
                <a:cubicBezTo>
                  <a:pt x="11401133" y="784633"/>
                  <a:pt x="11047004" y="674794"/>
                  <a:pt x="10836533" y="707886"/>
                </a:cubicBezTo>
                <a:cubicBezTo>
                  <a:pt x="10626062" y="740978"/>
                  <a:pt x="10439387" y="644655"/>
                  <a:pt x="10253924" y="707886"/>
                </a:cubicBezTo>
                <a:cubicBezTo>
                  <a:pt x="10068461" y="771117"/>
                  <a:pt x="9792305" y="642318"/>
                  <a:pt x="9671314" y="707886"/>
                </a:cubicBezTo>
                <a:cubicBezTo>
                  <a:pt x="9550323" y="773454"/>
                  <a:pt x="9305600" y="685791"/>
                  <a:pt x="9088705" y="707886"/>
                </a:cubicBezTo>
                <a:cubicBezTo>
                  <a:pt x="8871810" y="729981"/>
                  <a:pt x="8735280" y="647460"/>
                  <a:pt x="8389574" y="707886"/>
                </a:cubicBezTo>
                <a:cubicBezTo>
                  <a:pt x="8043868" y="768312"/>
                  <a:pt x="8180782" y="701257"/>
                  <a:pt x="8040008" y="707886"/>
                </a:cubicBezTo>
                <a:cubicBezTo>
                  <a:pt x="7899234" y="714515"/>
                  <a:pt x="7811182" y="703428"/>
                  <a:pt x="7690443" y="707886"/>
                </a:cubicBezTo>
                <a:cubicBezTo>
                  <a:pt x="7569705" y="712344"/>
                  <a:pt x="7136207" y="656765"/>
                  <a:pt x="6991312" y="707886"/>
                </a:cubicBezTo>
                <a:cubicBezTo>
                  <a:pt x="6846417" y="759007"/>
                  <a:pt x="6693595" y="671604"/>
                  <a:pt x="6408702" y="707886"/>
                </a:cubicBezTo>
                <a:cubicBezTo>
                  <a:pt x="6123809" y="744168"/>
                  <a:pt x="6144979" y="672938"/>
                  <a:pt x="6059137" y="707886"/>
                </a:cubicBezTo>
                <a:cubicBezTo>
                  <a:pt x="5973295" y="742834"/>
                  <a:pt x="5586090" y="652775"/>
                  <a:pt x="5360006" y="707886"/>
                </a:cubicBezTo>
                <a:cubicBezTo>
                  <a:pt x="5133922" y="762997"/>
                  <a:pt x="5106788" y="679493"/>
                  <a:pt x="5010440" y="707886"/>
                </a:cubicBezTo>
                <a:cubicBezTo>
                  <a:pt x="4914092" y="736279"/>
                  <a:pt x="4758382" y="672393"/>
                  <a:pt x="4660874" y="707886"/>
                </a:cubicBezTo>
                <a:cubicBezTo>
                  <a:pt x="4563366" y="743379"/>
                  <a:pt x="4114092" y="660488"/>
                  <a:pt x="3961743" y="707886"/>
                </a:cubicBezTo>
                <a:cubicBezTo>
                  <a:pt x="3809394" y="755284"/>
                  <a:pt x="3619293" y="646568"/>
                  <a:pt x="3379134" y="707886"/>
                </a:cubicBezTo>
                <a:cubicBezTo>
                  <a:pt x="3138975" y="769204"/>
                  <a:pt x="3141818" y="701773"/>
                  <a:pt x="3029568" y="707886"/>
                </a:cubicBezTo>
                <a:cubicBezTo>
                  <a:pt x="2917318" y="713999"/>
                  <a:pt x="2647328" y="628504"/>
                  <a:pt x="2330437" y="707886"/>
                </a:cubicBezTo>
                <a:cubicBezTo>
                  <a:pt x="2013546" y="787268"/>
                  <a:pt x="2174957" y="707688"/>
                  <a:pt x="2097393" y="707886"/>
                </a:cubicBezTo>
                <a:cubicBezTo>
                  <a:pt x="2019829" y="708084"/>
                  <a:pt x="1937718" y="704610"/>
                  <a:pt x="1864350" y="707886"/>
                </a:cubicBezTo>
                <a:cubicBezTo>
                  <a:pt x="1790982" y="711162"/>
                  <a:pt x="1340392" y="673852"/>
                  <a:pt x="1048697" y="707886"/>
                </a:cubicBezTo>
                <a:cubicBezTo>
                  <a:pt x="757002" y="741920"/>
                  <a:pt x="362760" y="645859"/>
                  <a:pt x="0" y="707886"/>
                </a:cubicBezTo>
                <a:cubicBezTo>
                  <a:pt x="-761" y="636546"/>
                  <a:pt x="11926" y="523195"/>
                  <a:pt x="0" y="368101"/>
                </a:cubicBezTo>
                <a:cubicBezTo>
                  <a:pt x="-11926" y="213007"/>
                  <a:pt x="24483" y="150362"/>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2">
                    <a:lumMod val="50000"/>
                  </a:schemeClr>
                </a:solidFill>
                <a:latin typeface="Comic Sans MS" panose="030F0702030302020204" pitchFamily="66" charset="0"/>
              </a:rPr>
              <a:t>“Ferice de cel ce rabdă ispita. Căci, după ce a fost găsit bun, va primi cununa vieţii pe care a făgăduit-o Dumnezeu celor ce-L iubesc.” </a:t>
            </a:r>
            <a:r>
              <a:rPr lang="es-ES" sz="1600" b="1" dirty="0">
                <a:solidFill>
                  <a:schemeClr val="accent2">
                    <a:lumMod val="50000"/>
                  </a:schemeClr>
                </a:solidFill>
                <a:latin typeface="Comic Sans MS" panose="030F0702030302020204" pitchFamily="66" charset="0"/>
              </a:rPr>
              <a:t>(2 Corint</a:t>
            </a:r>
            <a:r>
              <a:rPr lang="ro-RO" sz="1600" b="1" dirty="0" err="1">
                <a:solidFill>
                  <a:schemeClr val="accent2">
                    <a:lumMod val="50000"/>
                  </a:schemeClr>
                </a:solidFill>
                <a:latin typeface="Comic Sans MS" panose="030F0702030302020204" pitchFamily="66" charset="0"/>
              </a:rPr>
              <a:t>eni</a:t>
            </a:r>
            <a:r>
              <a:rPr lang="es-ES" sz="1600" b="1" dirty="0">
                <a:solidFill>
                  <a:schemeClr val="accent2">
                    <a:lumMod val="50000"/>
                  </a:schemeClr>
                </a:solidFill>
                <a:latin typeface="Comic Sans MS" panose="030F0702030302020204" pitchFamily="66" charset="0"/>
              </a:rPr>
              <a:t> 12:9)</a:t>
            </a: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577</TotalTime>
  <Words>1348</Words>
  <Application>Microsoft Office PowerPoint</Application>
  <PresentationFormat>Panorámica</PresentationFormat>
  <Paragraphs>59</Paragraphs>
  <Slides>10</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Aptos</vt:lpstr>
      <vt:lpstr>Calibri</vt:lpstr>
      <vt:lpstr>Comic Sans MS</vt:lpstr>
      <vt:lpstr>Arial</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70</cp:revision>
  <dcterms:created xsi:type="dcterms:W3CDTF">2026-04-25T14:07:55Z</dcterms:created>
  <dcterms:modified xsi:type="dcterms:W3CDTF">2026-06-07T05:58:02Z</dcterms:modified>
</cp:coreProperties>
</file>