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57" r:id="rId2"/>
    <p:sldId id="265" r:id="rId3"/>
    <p:sldId id="258" r:id="rId4"/>
    <p:sldId id="259" r:id="rId5"/>
    <p:sldId id="260" r:id="rId6"/>
    <p:sldId id="270" r:id="rId7"/>
    <p:sldId id="262" r:id="rId8"/>
    <p:sldId id="271" r:id="rId9"/>
    <p:sldId id="264" r:id="rId10"/>
    <p:sldId id="266" r:id="rId11"/>
    <p:sldId id="268" r:id="rId12"/>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900"/>
    <a:srgbClr val="66FFFF"/>
    <a:srgbClr val="C8DBFD"/>
    <a:srgbClr val="66FFCC"/>
    <a:srgbClr val="FFFF66"/>
    <a:srgbClr val="FFFF99"/>
    <a:srgbClr val="913823"/>
    <a:srgbClr val="C34B2F"/>
    <a:srgbClr val="DF8D7A"/>
    <a:srgbClr val="864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 Id="rId4" Type="http://schemas.openxmlformats.org/officeDocument/2006/relationships/image" Target="../media/image26.jpeg"/></Relationships>
</file>

<file path=ppt/diagrams/_rels/data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 Id="rId4" Type="http://schemas.openxmlformats.org/officeDocument/2006/relationships/image" Target="../media/image2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r>
            <a:rPr lang="ro-RO" b="1" dirty="0">
              <a:solidFill>
                <a:schemeClr val="bg1"/>
              </a:solidFill>
              <a:effectLst>
                <a:outerShdw blurRad="50800" dist="50800" dir="5400000" algn="ctr" rotWithShape="0">
                  <a:schemeClr val="tx1"/>
                </a:outerShdw>
              </a:effectLst>
            </a:rPr>
            <a:t>Imaturi </a:t>
          </a:r>
          <a:endParaRPr lang="es-ES" b="1" dirty="0">
            <a:solidFill>
              <a:schemeClr val="bg1"/>
            </a:solidFill>
            <a:effectLst>
              <a:outerShdw blurRad="50800" dist="50800" dir="5400000" algn="ctr" rotWithShape="0">
                <a:schemeClr val="tx1"/>
              </a:outerShdw>
            </a:effectLst>
          </a:endParaRP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r>
            <a:rPr lang="ro-RO" sz="2000" b="1" dirty="0">
              <a:solidFill>
                <a:schemeClr val="bg1"/>
              </a:solidFill>
              <a:effectLst>
                <a:outerShdw blurRad="50800" dist="50800" dir="5400000" algn="ctr" rotWithShape="0">
                  <a:schemeClr val="tx1"/>
                </a:outerShdw>
              </a:effectLst>
            </a:rPr>
            <a:t>Asemeni copiilor </a:t>
          </a:r>
          <a:r>
            <a:rPr lang="es-ES" sz="2000" b="1" dirty="0">
              <a:solidFill>
                <a:schemeClr val="bg1"/>
              </a:solidFill>
              <a:effectLst>
                <a:outerShdw blurRad="50800" dist="50800" dir="5400000" algn="ctr" rotWithShape="0">
                  <a:schemeClr val="tx1"/>
                </a:outerShdw>
              </a:effectLst>
            </a:rPr>
            <a:t>(1Co</a:t>
          </a:r>
          <a:r>
            <a:rPr lang="ro-RO" sz="2000" b="1" dirty="0">
              <a:solidFill>
                <a:schemeClr val="bg1"/>
              </a:solidFill>
              <a:effectLst>
                <a:outerShdw blurRad="50800" dist="50800" dir="5400000" algn="ctr" rotWithShape="0">
                  <a:schemeClr val="tx1"/>
                </a:outerShdw>
              </a:effectLst>
            </a:rPr>
            <a:t>r</a:t>
          </a:r>
          <a:r>
            <a:rPr lang="es-ES" sz="2000" b="1" dirty="0">
              <a:solidFill>
                <a:schemeClr val="bg1"/>
              </a:solidFill>
              <a:effectLst>
                <a:outerShdw blurRad="50800" dist="50800" dir="5400000" algn="ctr" rotWithShape="0">
                  <a:schemeClr val="tx1"/>
                </a:outerShdw>
              </a:effectLst>
            </a:rPr>
            <a:t>. 3:1)</a:t>
          </a: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r>
            <a:rPr lang="ro-RO" sz="2000" b="1" dirty="0">
              <a:effectLst>
                <a:outerShdw blurRad="50800" dist="50800" dir="5400000" algn="ctr" rotWithShape="0">
                  <a:schemeClr val="tx1"/>
                </a:outerShdw>
              </a:effectLst>
            </a:rPr>
            <a:t>Se hrănesc cu lapte </a:t>
          </a:r>
          <a:r>
            <a:rPr lang="es-ES" sz="2000" b="1" dirty="0">
              <a:effectLst>
                <a:outerShdw blurRad="50800" dist="50800" dir="5400000" algn="ctr" rotWithShape="0">
                  <a:schemeClr val="tx1"/>
                </a:outerShdw>
              </a:effectLst>
            </a:rPr>
            <a:t>(1Co</a:t>
          </a:r>
          <a:r>
            <a:rPr lang="ro-RO" sz="2000" b="1" dirty="0">
              <a:effectLst>
                <a:outerShdw blurRad="50800" dist="50800" dir="5400000" algn="ctr" rotWithShape="0">
                  <a:schemeClr val="tx1"/>
                </a:outerShdw>
              </a:effectLst>
            </a:rPr>
            <a:t>r</a:t>
          </a:r>
          <a:r>
            <a:rPr lang="es-ES" sz="2000" b="1" dirty="0">
              <a:effectLst>
                <a:outerShdw blurRad="50800" dist="50800" dir="5400000" algn="ctr" rotWithShape="0">
                  <a:schemeClr val="tx1"/>
                </a:outerShdw>
              </a:effectLst>
            </a:rPr>
            <a:t>. 3:2)</a:t>
          </a: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r>
            <a:rPr lang="ro-RO" sz="2000" b="1" dirty="0">
              <a:effectLst>
                <a:outerShdw blurRad="50800" dist="50800" dir="5400000" algn="ctr" rotWithShape="0">
                  <a:schemeClr val="tx1"/>
                </a:outerShdw>
              </a:effectLst>
            </a:rPr>
            <a:t>Sunt carnali</a:t>
          </a:r>
          <a:br>
            <a:rPr lang="es-ES" sz="2000" b="1" dirty="0">
              <a:effectLst>
                <a:outerShdw blurRad="50800" dist="50800" dir="5400000" algn="ctr" rotWithShape="0">
                  <a:schemeClr val="tx1"/>
                </a:outerShdw>
              </a:effectLst>
            </a:rPr>
          </a:br>
          <a:r>
            <a:rPr lang="es-ES" sz="2000" b="1" dirty="0">
              <a:effectLst>
                <a:outerShdw blurRad="50800" dist="50800" dir="5400000" algn="ctr" rotWithShape="0">
                  <a:schemeClr val="tx1"/>
                </a:outerShdw>
              </a:effectLst>
            </a:rPr>
            <a:t>(1Co</a:t>
          </a:r>
          <a:r>
            <a:rPr lang="ro-RO" sz="2000" b="1" dirty="0">
              <a:effectLst>
                <a:outerShdw blurRad="50800" dist="50800" dir="5400000" algn="ctr" rotWithShape="0">
                  <a:schemeClr val="tx1"/>
                </a:outerShdw>
              </a:effectLst>
            </a:rPr>
            <a:t>r</a:t>
          </a:r>
          <a:r>
            <a:rPr lang="es-ES" sz="2000" b="1" dirty="0">
              <a:effectLst>
                <a:outerShdw blurRad="50800" dist="50800" dir="5400000" algn="ctr" rotWithShape="0">
                  <a:schemeClr val="tx1"/>
                </a:outerShdw>
              </a:effectLst>
            </a:rPr>
            <a:t>. 3:3)</a:t>
          </a: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r>
            <a:rPr lang="ro-RO" sz="2000" b="1" dirty="0">
              <a:effectLst>
                <a:outerShdw blurRad="50800" dist="50800" dir="5400000" algn="ctr" rotWithShape="0">
                  <a:schemeClr val="tx1"/>
                </a:outerShdw>
              </a:effectLst>
            </a:rPr>
            <a:t>Sunt influențați de opiniile altora</a:t>
          </a:r>
          <a:r>
            <a:rPr lang="es-ES" sz="2000" b="1" dirty="0">
              <a:effectLst>
                <a:outerShdw blurRad="50800" dist="50800" dir="5400000" algn="ctr" rotWithShape="0">
                  <a:schemeClr val="tx1"/>
                </a:outerShdw>
              </a:effectLst>
            </a:rPr>
            <a:t>(1Co</a:t>
          </a:r>
          <a:r>
            <a:rPr lang="ro-RO" sz="2000" b="1" dirty="0">
              <a:effectLst>
                <a:outerShdw blurRad="50800" dist="50800" dir="5400000" algn="ctr" rotWithShape="0">
                  <a:schemeClr val="tx1"/>
                </a:outerShdw>
              </a:effectLst>
            </a:rPr>
            <a:t>r</a:t>
          </a:r>
          <a:r>
            <a:rPr lang="es-ES" sz="2000" b="1" dirty="0">
              <a:effectLst>
                <a:outerShdw blurRad="50800" dist="50800" dir="5400000" algn="ctr" rotWithShape="0">
                  <a:schemeClr val="tx1"/>
                </a:outerShdw>
              </a:effectLst>
            </a:rPr>
            <a:t>. 3:4)</a:t>
          </a: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74668"/>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1901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74668"/>
      <dgm:spPr>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1901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7466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1901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7466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1901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r>
            <a:rPr lang="ro-RO" b="1" dirty="0">
              <a:solidFill>
                <a:schemeClr val="bg1"/>
              </a:solidFill>
              <a:effectLst>
                <a:outerShdw blurRad="50800" dist="50800" dir="5400000" algn="ctr" rotWithShape="0">
                  <a:schemeClr val="tx1"/>
                </a:outerShdw>
              </a:effectLst>
            </a:rPr>
            <a:t>Maturi</a:t>
          </a:r>
          <a:endParaRPr lang="es-ES" b="1" dirty="0">
            <a:solidFill>
              <a:schemeClr val="bg1"/>
            </a:solidFill>
            <a:effectLst>
              <a:outerShdw blurRad="50800" dist="50800" dir="5400000" algn="ctr" rotWithShape="0">
                <a:schemeClr val="tx1"/>
              </a:outerShdw>
            </a:effectLst>
          </a:endParaRP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r>
            <a:rPr lang="ro-RO" sz="2000" b="1" dirty="0">
              <a:solidFill>
                <a:schemeClr val="tx1"/>
              </a:solidFill>
            </a:rPr>
            <a:t>Sunt adulți</a:t>
          </a:r>
          <a:br>
            <a:rPr lang="es-ES" sz="2000" b="1" dirty="0">
              <a:solidFill>
                <a:schemeClr val="tx1"/>
              </a:solidFill>
            </a:rPr>
          </a:br>
          <a:r>
            <a:rPr lang="es-ES" sz="2000" b="1" dirty="0">
              <a:solidFill>
                <a:schemeClr val="tx1"/>
              </a:solidFill>
            </a:rPr>
            <a:t>(1Co</a:t>
          </a:r>
          <a:r>
            <a:rPr lang="ro-RO" sz="2000" b="1" dirty="0">
              <a:solidFill>
                <a:schemeClr val="tx1"/>
              </a:solidFill>
            </a:rPr>
            <a:t>r</a:t>
          </a:r>
          <a:r>
            <a:rPr lang="es-ES" sz="2000" b="1" dirty="0">
              <a:solidFill>
                <a:schemeClr val="tx1"/>
              </a:solidFill>
            </a:rPr>
            <a:t>. 14:20)</a:t>
          </a: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ro-RO" sz="2000" b="1" dirty="0">
              <a:solidFill>
                <a:schemeClr val="tx1"/>
              </a:solidFill>
            </a:rPr>
            <a:t>Mănâncă hrană tare  </a:t>
          </a:r>
          <a:r>
            <a:rPr lang="es-ES" sz="2000" b="1" dirty="0">
              <a:solidFill>
                <a:schemeClr val="tx1"/>
              </a:solidFill>
            </a:rPr>
            <a:t>(</a:t>
          </a:r>
          <a:r>
            <a:rPr lang="ro-RO" sz="2000" b="1" dirty="0" err="1">
              <a:solidFill>
                <a:schemeClr val="tx1"/>
              </a:solidFill>
            </a:rPr>
            <a:t>Evr</a:t>
          </a:r>
          <a:r>
            <a:rPr lang="es-ES" sz="2000" b="1" dirty="0">
              <a:solidFill>
                <a:schemeClr val="tx1"/>
              </a:solidFill>
            </a:rPr>
            <a:t>. 5:14)</a:t>
          </a: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ro-RO" sz="2000" b="1" dirty="0">
              <a:solidFill>
                <a:schemeClr val="tx1"/>
              </a:solidFill>
            </a:rPr>
            <a:t>Sunt spirituali</a:t>
          </a:r>
          <a:br>
            <a:rPr lang="es-ES" sz="2000" b="1" dirty="0">
              <a:solidFill>
                <a:schemeClr val="tx1"/>
              </a:solidFill>
            </a:rPr>
          </a:br>
          <a:r>
            <a:rPr lang="es-ES" sz="2000" b="1" dirty="0">
              <a:solidFill>
                <a:schemeClr val="tx1"/>
              </a:solidFill>
            </a:rPr>
            <a:t>(1Co</a:t>
          </a:r>
          <a:r>
            <a:rPr lang="ro-RO" sz="2000" b="1" dirty="0">
              <a:solidFill>
                <a:schemeClr val="tx1"/>
              </a:solidFill>
            </a:rPr>
            <a:t>r</a:t>
          </a:r>
          <a:r>
            <a:rPr lang="es-ES" sz="2000" b="1" dirty="0">
              <a:solidFill>
                <a:schemeClr val="tx1"/>
              </a:solidFill>
            </a:rPr>
            <a:t>. 2:13)</a:t>
          </a: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a:lstStyle/>
        <a:p>
          <a:r>
            <a:rPr lang="ro-RO" sz="2000" b="1" dirty="0">
              <a:solidFill>
                <a:schemeClr val="tx1"/>
              </a:solidFill>
            </a:rPr>
            <a:t>Au discernământ spiritual </a:t>
          </a:r>
          <a:r>
            <a:rPr lang="es-ES" sz="2000" b="1" dirty="0">
              <a:solidFill>
                <a:schemeClr val="tx1"/>
              </a:solidFill>
            </a:rPr>
            <a:t>(1Co</a:t>
          </a:r>
          <a:r>
            <a:rPr lang="ro-RO" sz="2000" b="1" dirty="0">
              <a:solidFill>
                <a:schemeClr val="tx1"/>
              </a:solidFill>
            </a:rPr>
            <a:t>r</a:t>
          </a:r>
          <a:r>
            <a:rPr lang="es-ES" sz="2000" b="1" dirty="0">
              <a:solidFill>
                <a:schemeClr val="tx1"/>
              </a:solidFill>
            </a:rPr>
            <a:t>. 2:14)</a:t>
          </a: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4843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092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48438"/>
      <dgm:spPr>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092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4843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092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4843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092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ro-RO" sz="5300" b="1" kern="1200" dirty="0">
              <a:solidFill>
                <a:schemeClr val="bg1"/>
              </a:solidFill>
              <a:effectLst>
                <a:outerShdw blurRad="50800" dist="50800" dir="5400000" algn="ctr" rotWithShape="0">
                  <a:schemeClr val="tx1"/>
                </a:outerShdw>
              </a:effectLst>
            </a:rPr>
            <a:t>Imaturi </a:t>
          </a:r>
          <a:endParaRPr lang="es-ES" sz="5300" b="1" kern="1200" dirty="0">
            <a:solidFill>
              <a:schemeClr val="bg1"/>
            </a:solidFill>
            <a:effectLst>
              <a:outerShdw blurRad="50800" dist="50800" dir="5400000" algn="ctr" rotWithShape="0">
                <a:schemeClr val="tx1"/>
              </a:outerShdw>
            </a:effectLst>
          </a:endParaRPr>
        </a:p>
      </dsp:txBody>
      <dsp:txXfrm>
        <a:off x="47046" y="28611"/>
        <a:ext cx="3858474" cy="880182"/>
      </dsp:txXfrm>
    </dsp:sp>
    <dsp:sp modelId="{20B9B435-A79F-4DAA-9A8D-B0D8EB58FFF0}">
      <dsp:nvSpPr>
        <dsp:cNvPr id="0" name=""/>
        <dsp:cNvSpPr/>
      </dsp:nvSpPr>
      <dsp:spPr>
        <a:xfrm>
          <a:off x="0"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1443327"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1"/>
              </a:solidFill>
              <a:effectLst>
                <a:outerShdw blurRad="50800" dist="50800" dir="5400000" algn="ctr" rotWithShape="0">
                  <a:schemeClr val="tx1"/>
                </a:outerShdw>
              </a:effectLst>
            </a:rPr>
            <a:t>Asemeni copiilor </a:t>
          </a:r>
          <a:r>
            <a:rPr lang="es-ES" sz="2000" b="1" kern="1200" dirty="0">
              <a:solidFill>
                <a:schemeClr val="bg1"/>
              </a:solidFill>
              <a:effectLst>
                <a:outerShdw blurRad="50800" dist="50800" dir="5400000" algn="ctr" rotWithShape="0">
                  <a:schemeClr val="tx1"/>
                </a:outerShdw>
              </a:effectLst>
            </a:rPr>
            <a:t>(1Co</a:t>
          </a:r>
          <a:r>
            <a:rPr lang="ro-RO" sz="2000" b="1" kern="1200" dirty="0">
              <a:solidFill>
                <a:schemeClr val="bg1"/>
              </a:solidFill>
              <a:effectLst>
                <a:outerShdw blurRad="50800" dist="50800" dir="5400000" algn="ctr" rotWithShape="0">
                  <a:schemeClr val="tx1"/>
                </a:outerShdw>
              </a:effectLst>
            </a:rPr>
            <a:t>r</a:t>
          </a:r>
          <a:r>
            <a:rPr lang="es-ES" sz="2000" b="1" kern="1200" dirty="0">
              <a:solidFill>
                <a:schemeClr val="bg1"/>
              </a:solidFill>
              <a:effectLst>
                <a:outerShdw blurRad="50800" dist="50800" dir="5400000" algn="ctr" rotWithShape="0">
                  <a:schemeClr val="tx1"/>
                </a:outerShdw>
              </a:effectLst>
            </a:rPr>
            <a:t>. 3:1)</a:t>
          </a:r>
        </a:p>
      </dsp:txBody>
      <dsp:txXfrm>
        <a:off x="1488976" y="1150117"/>
        <a:ext cx="2417942" cy="843652"/>
      </dsp:txXfrm>
    </dsp:sp>
    <dsp:sp modelId="{CC805A5F-E0A3-498A-BE8A-4478F8482781}">
      <dsp:nvSpPr>
        <dsp:cNvPr id="0" name=""/>
        <dsp:cNvSpPr/>
      </dsp:nvSpPr>
      <dsp:spPr>
        <a:xfrm>
          <a:off x="0" y="2151613"/>
          <a:ext cx="1367571" cy="934950"/>
        </a:xfrm>
        <a:prstGeom prst="roundRect">
          <a:avLst>
            <a:gd name="adj" fmla="val 16670"/>
          </a:avLst>
        </a:prstGeom>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1443327"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50800" dist="50800" dir="5400000" algn="ctr" rotWithShape="0">
                  <a:schemeClr val="tx1"/>
                </a:outerShdw>
              </a:effectLst>
            </a:rPr>
            <a:t>Se hrănesc cu lapte </a:t>
          </a:r>
          <a:r>
            <a:rPr lang="es-ES" sz="2000" b="1" kern="1200" dirty="0">
              <a:effectLst>
                <a:outerShdw blurRad="50800" dist="50800" dir="5400000" algn="ctr" rotWithShape="0">
                  <a:schemeClr val="tx1"/>
                </a:outerShdw>
              </a:effectLst>
            </a:rPr>
            <a:t>(1Co</a:t>
          </a:r>
          <a:r>
            <a:rPr lang="ro-RO" sz="2000" b="1" kern="1200" dirty="0">
              <a:effectLst>
                <a:outerShdw blurRad="50800" dist="50800" dir="5400000" algn="ctr" rotWithShape="0">
                  <a:schemeClr val="tx1"/>
                </a:outerShdw>
              </a:effectLst>
            </a:rPr>
            <a:t>r</a:t>
          </a:r>
          <a:r>
            <a:rPr lang="es-ES" sz="2000" b="1" kern="1200" dirty="0">
              <a:effectLst>
                <a:outerShdw blurRad="50800" dist="50800" dir="5400000" algn="ctr" rotWithShape="0">
                  <a:schemeClr val="tx1"/>
                </a:outerShdw>
              </a:effectLst>
            </a:rPr>
            <a:t>. 3:2)</a:t>
          </a:r>
        </a:p>
      </dsp:txBody>
      <dsp:txXfrm>
        <a:off x="1488976" y="2197262"/>
        <a:ext cx="2417942" cy="843652"/>
      </dsp:txXfrm>
    </dsp:sp>
    <dsp:sp modelId="{544E29A7-1583-4A92-AD88-E60A4EEAC632}">
      <dsp:nvSpPr>
        <dsp:cNvPr id="0" name=""/>
        <dsp:cNvSpPr/>
      </dsp:nvSpPr>
      <dsp:spPr>
        <a:xfrm>
          <a:off x="0" y="3198758"/>
          <a:ext cx="1367571" cy="934950"/>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1443327"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50800" dist="50800" dir="5400000" algn="ctr" rotWithShape="0">
                  <a:schemeClr val="tx1"/>
                </a:outerShdw>
              </a:effectLst>
            </a:rPr>
            <a:t>Sunt carnali</a:t>
          </a:r>
          <a:br>
            <a:rPr lang="es-ES" sz="2000" b="1" kern="1200" dirty="0">
              <a:effectLst>
                <a:outerShdw blurRad="50800" dist="50800" dir="5400000" algn="ctr" rotWithShape="0">
                  <a:schemeClr val="tx1"/>
                </a:outerShdw>
              </a:effectLst>
            </a:rPr>
          </a:br>
          <a:r>
            <a:rPr lang="es-ES" sz="2000" b="1" kern="1200" dirty="0">
              <a:effectLst>
                <a:outerShdw blurRad="50800" dist="50800" dir="5400000" algn="ctr" rotWithShape="0">
                  <a:schemeClr val="tx1"/>
                </a:outerShdw>
              </a:effectLst>
            </a:rPr>
            <a:t>(1Co</a:t>
          </a:r>
          <a:r>
            <a:rPr lang="ro-RO" sz="2000" b="1" kern="1200" dirty="0">
              <a:effectLst>
                <a:outerShdw blurRad="50800" dist="50800" dir="5400000" algn="ctr" rotWithShape="0">
                  <a:schemeClr val="tx1"/>
                </a:outerShdw>
              </a:effectLst>
            </a:rPr>
            <a:t>r</a:t>
          </a:r>
          <a:r>
            <a:rPr lang="es-ES" sz="2000" b="1" kern="1200" dirty="0">
              <a:effectLst>
                <a:outerShdw blurRad="50800" dist="50800" dir="5400000" algn="ctr" rotWithShape="0">
                  <a:schemeClr val="tx1"/>
                </a:outerShdw>
              </a:effectLst>
            </a:rPr>
            <a:t>. 3:3)</a:t>
          </a:r>
        </a:p>
      </dsp:txBody>
      <dsp:txXfrm>
        <a:off x="1488976" y="3244407"/>
        <a:ext cx="2417942" cy="843652"/>
      </dsp:txXfrm>
    </dsp:sp>
    <dsp:sp modelId="{410E2F05-E06F-4707-8316-DA974A0D1AF9}">
      <dsp:nvSpPr>
        <dsp:cNvPr id="0" name=""/>
        <dsp:cNvSpPr/>
      </dsp:nvSpPr>
      <dsp:spPr>
        <a:xfrm>
          <a:off x="0"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1443327"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50800" dist="50800" dir="5400000" algn="ctr" rotWithShape="0">
                  <a:schemeClr val="tx1"/>
                </a:outerShdw>
              </a:effectLst>
            </a:rPr>
            <a:t>Sunt influențați de opiniile altora</a:t>
          </a:r>
          <a:r>
            <a:rPr lang="es-ES" sz="2000" b="1" kern="1200" dirty="0">
              <a:effectLst>
                <a:outerShdw blurRad="50800" dist="50800" dir="5400000" algn="ctr" rotWithShape="0">
                  <a:schemeClr val="tx1"/>
                </a:outerShdw>
              </a:effectLst>
            </a:rPr>
            <a:t>(1Co</a:t>
          </a:r>
          <a:r>
            <a:rPr lang="ro-RO" sz="2000" b="1" kern="1200" dirty="0">
              <a:effectLst>
                <a:outerShdw blurRad="50800" dist="50800" dir="5400000" algn="ctr" rotWithShape="0">
                  <a:schemeClr val="tx1"/>
                </a:outerShdw>
              </a:effectLst>
            </a:rPr>
            <a:t>r</a:t>
          </a:r>
          <a:r>
            <a:rPr lang="es-ES" sz="2000" b="1" kern="1200" dirty="0">
              <a:effectLst>
                <a:outerShdw blurRad="50800" dist="50800" dir="5400000" algn="ctr" rotWithShape="0">
                  <a:schemeClr val="tx1"/>
                </a:outerShdw>
              </a:effectLst>
            </a:rPr>
            <a:t>. 3:4)</a:t>
          </a:r>
        </a:p>
      </dsp:txBody>
      <dsp:txXfrm>
        <a:off x="1488976"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ro-RO" sz="5300" b="1" kern="1200" dirty="0">
              <a:solidFill>
                <a:schemeClr val="bg1"/>
              </a:solidFill>
              <a:effectLst>
                <a:outerShdw blurRad="50800" dist="50800" dir="5400000" algn="ctr" rotWithShape="0">
                  <a:schemeClr val="tx1"/>
                </a:outerShdw>
              </a:effectLst>
            </a:rPr>
            <a:t>Maturi</a:t>
          </a:r>
          <a:endParaRPr lang="es-ES" sz="5300" b="1" kern="1200" dirty="0">
            <a:solidFill>
              <a:schemeClr val="bg1"/>
            </a:solidFill>
            <a:effectLst>
              <a:outerShdw blurRad="50800" dist="50800" dir="5400000" algn="ctr" rotWithShape="0">
                <a:schemeClr val="tx1"/>
              </a:outerShdw>
            </a:effectLst>
          </a:endParaRPr>
        </a:p>
      </dsp:txBody>
      <dsp:txXfrm>
        <a:off x="30408" y="32078"/>
        <a:ext cx="4473389" cy="878991"/>
      </dsp:txXfrm>
    </dsp:sp>
    <dsp:sp modelId="{4AFB3FCF-D3AF-47CC-9C64-79E7D6E5B9C4}">
      <dsp:nvSpPr>
        <dsp:cNvPr id="0" name=""/>
        <dsp:cNvSpPr/>
      </dsp:nvSpPr>
      <dsp:spPr>
        <a:xfrm>
          <a:off x="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1684837"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Sunt adulți</a:t>
          </a:r>
          <a:br>
            <a:rPr lang="es-ES" sz="2000" b="1" kern="1200" dirty="0">
              <a:solidFill>
                <a:schemeClr val="tx1"/>
              </a:solidFill>
            </a:rPr>
          </a:br>
          <a:r>
            <a:rPr lang="es-ES" sz="2000" b="1" kern="1200" dirty="0">
              <a:solidFill>
                <a:schemeClr val="tx1"/>
              </a:solidFill>
            </a:rPr>
            <a:t>(1Co</a:t>
          </a:r>
          <a:r>
            <a:rPr lang="ro-RO" sz="2000" b="1" kern="1200" dirty="0">
              <a:solidFill>
                <a:schemeClr val="tx1"/>
              </a:solidFill>
            </a:rPr>
            <a:t>r</a:t>
          </a:r>
          <a:r>
            <a:rPr lang="es-ES" sz="2000" b="1" kern="1200" dirty="0">
              <a:solidFill>
                <a:schemeClr val="tx1"/>
              </a:solidFill>
            </a:rPr>
            <a:t>. 14:20)</a:t>
          </a:r>
        </a:p>
      </dsp:txBody>
      <dsp:txXfrm>
        <a:off x="1730424" y="1152067"/>
        <a:ext cx="2758195" cy="842511"/>
      </dsp:txXfrm>
    </dsp:sp>
    <dsp:sp modelId="{76C86819-371B-4EE7-A4A8-69934EF8EED2}">
      <dsp:nvSpPr>
        <dsp:cNvPr id="0" name=""/>
        <dsp:cNvSpPr/>
      </dsp:nvSpPr>
      <dsp:spPr>
        <a:xfrm>
          <a:off x="0" y="2152208"/>
          <a:ext cx="1619906" cy="933685"/>
        </a:xfrm>
        <a:prstGeom prst="roundRect">
          <a:avLst>
            <a:gd name="adj" fmla="val 16670"/>
          </a:avLst>
        </a:prstGeom>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1684837"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Mănâncă hrană tare  </a:t>
          </a:r>
          <a:r>
            <a:rPr lang="es-ES" sz="2000" b="1" kern="1200" dirty="0">
              <a:solidFill>
                <a:schemeClr val="tx1"/>
              </a:solidFill>
            </a:rPr>
            <a:t>(</a:t>
          </a:r>
          <a:r>
            <a:rPr lang="ro-RO" sz="2000" b="1" kern="1200" dirty="0" err="1">
              <a:solidFill>
                <a:schemeClr val="tx1"/>
              </a:solidFill>
            </a:rPr>
            <a:t>Evr</a:t>
          </a:r>
          <a:r>
            <a:rPr lang="es-ES" sz="2000" b="1" kern="1200" dirty="0">
              <a:solidFill>
                <a:schemeClr val="tx1"/>
              </a:solidFill>
            </a:rPr>
            <a:t>. 5:14)</a:t>
          </a:r>
        </a:p>
      </dsp:txBody>
      <dsp:txXfrm>
        <a:off x="1730424" y="2197795"/>
        <a:ext cx="2758195" cy="842511"/>
      </dsp:txXfrm>
    </dsp:sp>
    <dsp:sp modelId="{3C7A11C8-C8DC-4CA4-BE55-2851ADBDAA1E}">
      <dsp:nvSpPr>
        <dsp:cNvPr id="0" name=""/>
        <dsp:cNvSpPr/>
      </dsp:nvSpPr>
      <dsp:spPr>
        <a:xfrm>
          <a:off x="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1684837"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Sunt spirituali</a:t>
          </a:r>
          <a:br>
            <a:rPr lang="es-ES" sz="2000" b="1" kern="1200" dirty="0">
              <a:solidFill>
                <a:schemeClr val="tx1"/>
              </a:solidFill>
            </a:rPr>
          </a:br>
          <a:r>
            <a:rPr lang="es-ES" sz="2000" b="1" kern="1200" dirty="0">
              <a:solidFill>
                <a:schemeClr val="tx1"/>
              </a:solidFill>
            </a:rPr>
            <a:t>(1Co</a:t>
          </a:r>
          <a:r>
            <a:rPr lang="ro-RO" sz="2000" b="1" kern="1200" dirty="0">
              <a:solidFill>
                <a:schemeClr val="tx1"/>
              </a:solidFill>
            </a:rPr>
            <a:t>r</a:t>
          </a:r>
          <a:r>
            <a:rPr lang="es-ES" sz="2000" b="1" kern="1200" dirty="0">
              <a:solidFill>
                <a:schemeClr val="tx1"/>
              </a:solidFill>
            </a:rPr>
            <a:t>. 2:13)</a:t>
          </a:r>
        </a:p>
      </dsp:txBody>
      <dsp:txXfrm>
        <a:off x="1730424" y="3243523"/>
        <a:ext cx="2758195" cy="842511"/>
      </dsp:txXfrm>
    </dsp:sp>
    <dsp:sp modelId="{197EFFD2-2C53-4D7E-AC20-EA12D8D5879A}">
      <dsp:nvSpPr>
        <dsp:cNvPr id="0" name=""/>
        <dsp:cNvSpPr/>
      </dsp:nvSpPr>
      <dsp:spPr>
        <a:xfrm>
          <a:off x="0" y="4243663"/>
          <a:ext cx="1619906" cy="933685"/>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1684837"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rPr>
            <a:t>Au discernământ spiritual </a:t>
          </a:r>
          <a:r>
            <a:rPr lang="es-ES" sz="2000" b="1" kern="1200" dirty="0">
              <a:solidFill>
                <a:schemeClr val="tx1"/>
              </a:solidFill>
            </a:rPr>
            <a:t>(1Co</a:t>
          </a:r>
          <a:r>
            <a:rPr lang="ro-RO" sz="2000" b="1" kern="1200" dirty="0">
              <a:solidFill>
                <a:schemeClr val="tx1"/>
              </a:solidFill>
            </a:rPr>
            <a:t>r</a:t>
          </a:r>
          <a:r>
            <a:rPr lang="es-ES" sz="2000" b="1" kern="1200" dirty="0">
              <a:solidFill>
                <a:schemeClr val="tx1"/>
              </a:solidFill>
            </a:rPr>
            <a:t>. 2:14)</a:t>
          </a:r>
        </a:p>
      </dsp:txBody>
      <dsp:txXfrm>
        <a:off x="1730424"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AEEF8-11A6-45CA-9353-BAE32DC1B3FB}" type="datetimeFigureOut">
              <a:rPr lang="es-ES" smtClean="0"/>
              <a:t>14/07/2026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7434B-99D2-463D-BB41-1BE5A1D0D585}" type="slidenum">
              <a:rPr lang="es-ES" smtClean="0"/>
              <a:t>‹Nº›</a:t>
            </a:fld>
            <a:endParaRPr lang="es-ES"/>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1</a:t>
            </a:fld>
            <a:endParaRPr lang="es-ES"/>
          </a:p>
        </p:txBody>
      </p:sp>
    </p:spTree>
    <p:extLst>
      <p:ext uri="{BB962C8B-B14F-4D97-AF65-F5344CB8AC3E}">
        <p14:creationId xmlns:p14="http://schemas.microsoft.com/office/powerpoint/2010/main" val="39492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14/07/2026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14/07/2026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g"/><Relationship Id="rId4" Type="http://schemas.openxmlformats.org/officeDocument/2006/relationships/image" Target="../media/image40.jpg"/></Relationships>
</file>

<file path=ppt/slides/_rels/slide1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B8C257BE-3063-C84F-CA3C-C49A87CA1E2D}"/>
              </a:ext>
            </a:extLst>
          </p:cNvPr>
          <p:cNvSpPr txBox="1"/>
          <p:nvPr/>
        </p:nvSpPr>
        <p:spPr>
          <a:xfrm>
            <a:off x="0" y="5761077"/>
            <a:ext cx="12177713" cy="1200329"/>
          </a:xfrm>
          <a:prstGeom prst="rect">
            <a:avLst/>
          </a:prstGeom>
          <a:noFill/>
        </p:spPr>
        <p:txBody>
          <a:bodyPr wrap="square" rtlCol="0">
            <a:spAutoFit/>
            <a:scene3d>
              <a:camera prst="orthographicFront"/>
              <a:lightRig rig="brightRoom" dir="t"/>
            </a:scene3d>
            <a:sp3d extrusionH="57150">
              <a:bevelT w="38100" h="38100" prst="relaxedInset"/>
            </a:sp3d>
          </a:bodyPr>
          <a:lstStyle/>
          <a:p>
            <a:pPr algn="ctr"/>
            <a:r>
              <a:rPr lang="ro-RO" sz="7200" b="1" spc="600" dirty="0">
                <a:ln w="22225">
                  <a:solidFill>
                    <a:schemeClr val="accent2"/>
                  </a:solidFill>
                  <a:prstDash val="solid"/>
                </a:ln>
                <a:solidFill>
                  <a:srgbClr val="CFC0A1"/>
                </a:solidFill>
                <a:effectLst>
                  <a:outerShdw blurRad="50800" dist="50800" dir="5400000" algn="ctr" rotWithShape="0">
                    <a:schemeClr val="tx1"/>
                  </a:outerShdw>
                </a:effectLst>
              </a:rPr>
              <a:t>UNITATE ÎN HRISTOS</a:t>
            </a:r>
            <a:endParaRPr lang="es-ES" sz="7200" b="1" spc="600" dirty="0">
              <a:ln w="22225">
                <a:solidFill>
                  <a:schemeClr val="accent2"/>
                </a:solidFill>
                <a:prstDash val="solid"/>
              </a:ln>
              <a:solidFill>
                <a:srgbClr val="CFC0A1"/>
              </a:solidFill>
              <a:effectLst>
                <a:outerShdw blurRad="50800" dist="50800" dir="5400000" algn="ctr" rotWithShape="0">
                  <a:schemeClr val="tx1"/>
                </a:outerShdw>
              </a:effectLst>
            </a:endParaRPr>
          </a:p>
        </p:txBody>
      </p:sp>
      <p:sp>
        <p:nvSpPr>
          <p:cNvPr id="6" name="CuadroTexto 5">
            <a:extLst>
              <a:ext uri="{FF2B5EF4-FFF2-40B4-BE49-F238E27FC236}">
                <a16:creationId xmlns:a16="http://schemas.microsoft.com/office/drawing/2014/main" id="{7B857487-898D-4936-0BBD-AE35D6DD20C1}"/>
              </a:ext>
            </a:extLst>
          </p:cNvPr>
          <p:cNvSpPr txBox="1"/>
          <p:nvPr/>
        </p:nvSpPr>
        <p:spPr>
          <a:xfrm>
            <a:off x="0" y="-38100"/>
            <a:ext cx="12177713" cy="338554"/>
          </a:xfrm>
          <a:prstGeom prst="rect">
            <a:avLst/>
          </a:prstGeom>
          <a:noFill/>
        </p:spPr>
        <p:txBody>
          <a:bodyPr wrap="square" rtlCol="0">
            <a:spAutoFit/>
          </a:bodyPr>
          <a:lstStyle/>
          <a:p>
            <a:pPr algn="ctr"/>
            <a:r>
              <a:rPr lang="es-ES" sz="1600" b="1" dirty="0">
                <a:solidFill>
                  <a:schemeClr val="accent5">
                    <a:lumMod val="60000"/>
                    <a:lumOff val="40000"/>
                  </a:schemeClr>
                </a:solidFill>
              </a:rPr>
              <a:t>Lección 3 para el 18 de julio de 2026</a:t>
            </a:r>
          </a:p>
        </p:txBody>
      </p:sp>
      <p:sp>
        <p:nvSpPr>
          <p:cNvPr id="8" name="Estrella: 7 puntas 7">
            <a:extLst>
              <a:ext uri="{FF2B5EF4-FFF2-40B4-BE49-F238E27FC236}">
                <a16:creationId xmlns:a16="http://schemas.microsoft.com/office/drawing/2014/main" id="{4CB705FD-9C17-012A-F9AE-C06D8F86EE70}"/>
              </a:ext>
            </a:extLst>
          </p:cNvPr>
          <p:cNvSpPr/>
          <p:nvPr/>
        </p:nvSpPr>
        <p:spPr>
          <a:xfrm>
            <a:off x="751267" y="622372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s-ES"/>
          </a:p>
        </p:txBody>
      </p:sp>
      <p:sp>
        <p:nvSpPr>
          <p:cNvPr id="9" name="Estrella: 7 puntas 8">
            <a:extLst>
              <a:ext uri="{FF2B5EF4-FFF2-40B4-BE49-F238E27FC236}">
                <a16:creationId xmlns:a16="http://schemas.microsoft.com/office/drawing/2014/main" id="{7413A08F-0722-B128-EA7B-C6D7DA5CDF01}"/>
              </a:ext>
            </a:extLst>
          </p:cNvPr>
          <p:cNvSpPr/>
          <p:nvPr/>
        </p:nvSpPr>
        <p:spPr>
          <a:xfrm>
            <a:off x="11144250" y="6212999"/>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s-ES"/>
          </a:p>
        </p:txBody>
      </p:sp>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A8F06AE-C661-19BF-52BC-251EA68ACDA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74899" y="1310640"/>
            <a:ext cx="2071536" cy="238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305333F6-C14B-1FD4-96B8-B28BE6720297}"/>
              </a:ext>
            </a:extLst>
          </p:cNvPr>
          <p:cNvSpPr txBox="1"/>
          <p:nvPr/>
        </p:nvSpPr>
        <p:spPr>
          <a:xfrm>
            <a:off x="0" y="0"/>
            <a:ext cx="12192000" cy="769441"/>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ro-RO" sz="4400" b="1" spc="600" dirty="0">
                <a:ln w="22225">
                  <a:noFill/>
                  <a:prstDash val="solid"/>
                </a:ln>
                <a:solidFill>
                  <a:srgbClr val="FFFF00"/>
                </a:solidFill>
                <a:effectLst>
                  <a:outerShdw blurRad="50800" dist="50800" dir="5400000" algn="ctr" rotWithShape="0">
                    <a:schemeClr val="tx1"/>
                  </a:outerShdw>
                </a:effectLst>
              </a:rPr>
              <a:t>RESPECTUL FAȚĂ DE LIDERI</a:t>
            </a:r>
            <a:endParaRPr lang="es-ES" sz="4400" b="1" spc="600" dirty="0">
              <a:ln w="22225">
                <a:noFill/>
                <a:prstDash val="solid"/>
              </a:ln>
              <a:solidFill>
                <a:srgbClr val="FFFF00"/>
              </a:solidFill>
              <a:effectLst>
                <a:outerShdw blurRad="50800" dist="50800" dir="5400000" algn="ctr" rotWithShape="0">
                  <a:schemeClr val="tx1"/>
                </a:outerShdw>
              </a:effectLst>
            </a:endParaRPr>
          </a:p>
        </p:txBody>
      </p:sp>
      <p:sp>
        <p:nvSpPr>
          <p:cNvPr id="5" name="CuadroTexto 4">
            <a:extLst>
              <a:ext uri="{FF2B5EF4-FFF2-40B4-BE49-F238E27FC236}">
                <a16:creationId xmlns:a16="http://schemas.microsoft.com/office/drawing/2014/main" id="{489A778B-BAA9-90F9-80EE-E2761F8A10A9}"/>
              </a:ext>
            </a:extLst>
          </p:cNvPr>
          <p:cNvSpPr txBox="1"/>
          <p:nvPr/>
        </p:nvSpPr>
        <p:spPr>
          <a:xfrm>
            <a:off x="-88490" y="710297"/>
            <a:ext cx="12280490" cy="369332"/>
          </a:xfrm>
          <a:prstGeom prst="rect">
            <a:avLst/>
          </a:prstGeom>
          <a:noFill/>
        </p:spPr>
        <p:txBody>
          <a:bodyPr wrap="square">
            <a:spAutoFit/>
          </a:bodyPr>
          <a:lstStyle/>
          <a:p>
            <a:pPr algn="ctr"/>
            <a:r>
              <a:rPr lang="es-ES" b="1" dirty="0">
                <a:solidFill>
                  <a:srgbClr val="66FFFF"/>
                </a:solidFill>
                <a:effectLst>
                  <a:outerShdw blurRad="38100" dist="38100" dir="2700000" algn="tl">
                    <a:srgbClr val="000000"/>
                  </a:outerShdw>
                </a:effectLst>
                <a:latin typeface="Comic Sans MS" panose="030F0702030302020204" pitchFamily="66" charset="0"/>
              </a:rPr>
              <a:t>“Încolo, ce se cere de la ispravnici este ca fiecare să fie găsit credincios în lucrul încredințat lui.”</a:t>
            </a:r>
            <a:r>
              <a:rPr lang="es-ES" sz="1400" b="1" dirty="0">
                <a:solidFill>
                  <a:srgbClr val="66FFFF"/>
                </a:solidFill>
                <a:effectLst>
                  <a:outerShdw blurRad="38100" dist="38100" dir="2700000" algn="tl">
                    <a:srgbClr val="000000"/>
                  </a:outerShdw>
                </a:effectLst>
                <a:latin typeface="Comic Sans MS" panose="030F0702030302020204" pitchFamily="66" charset="0"/>
              </a:rPr>
              <a:t>(1</a:t>
            </a:r>
            <a:r>
              <a:rPr lang="ro-RO" sz="1400" b="1" dirty="0">
                <a:solidFill>
                  <a:srgbClr val="66FFFF"/>
                </a:solidFill>
                <a:effectLst>
                  <a:outerShdw blurRad="38100" dist="38100" dir="2700000" algn="tl">
                    <a:srgbClr val="000000"/>
                  </a:outerShdw>
                </a:effectLst>
                <a:latin typeface="Comic Sans MS" panose="030F0702030302020204" pitchFamily="66" charset="0"/>
              </a:rPr>
              <a:t> </a:t>
            </a:r>
            <a:r>
              <a:rPr lang="es-ES" sz="1400" b="1" dirty="0">
                <a:solidFill>
                  <a:srgbClr val="66FFFF"/>
                </a:solidFill>
                <a:effectLst>
                  <a:outerShdw blurRad="38100" dist="38100" dir="2700000" algn="tl">
                    <a:srgbClr val="000000"/>
                  </a:outerShdw>
                </a:effectLst>
                <a:latin typeface="Comic Sans MS" panose="030F0702030302020204" pitchFamily="66" charset="0"/>
              </a:rPr>
              <a:t>Cor</a:t>
            </a:r>
            <a:r>
              <a:rPr lang="ro-RO" sz="1400" b="1" dirty="0">
                <a:solidFill>
                  <a:srgbClr val="66FFFF"/>
                </a:solidFill>
                <a:effectLst>
                  <a:outerShdw blurRad="38100" dist="38100" dir="2700000" algn="tl">
                    <a:srgbClr val="000000"/>
                  </a:outerShdw>
                </a:effectLst>
                <a:latin typeface="Comic Sans MS" panose="030F0702030302020204" pitchFamily="66" charset="0"/>
              </a:rPr>
              <a:t>.</a:t>
            </a:r>
            <a:r>
              <a:rPr lang="es-ES" sz="1400" b="1" dirty="0">
                <a:solidFill>
                  <a:srgbClr val="66FFFF"/>
                </a:solidFill>
                <a:effectLst>
                  <a:outerShdw blurRad="38100" dist="38100" dir="2700000" algn="tl">
                    <a:srgbClr val="000000"/>
                  </a:outerShdw>
                </a:effectLst>
                <a:latin typeface="Comic Sans MS" panose="030F0702030302020204" pitchFamily="66" charset="0"/>
              </a:rPr>
              <a:t>4:2)</a:t>
            </a:r>
          </a:p>
        </p:txBody>
      </p:sp>
      <p:sp>
        <p:nvSpPr>
          <p:cNvPr id="6" name="CuadroTexto 5">
            <a:extLst>
              <a:ext uri="{FF2B5EF4-FFF2-40B4-BE49-F238E27FC236}">
                <a16:creationId xmlns:a16="http://schemas.microsoft.com/office/drawing/2014/main" id="{2873C0D0-EDCD-2D42-737D-92FA5D86B281}"/>
              </a:ext>
            </a:extLst>
          </p:cNvPr>
          <p:cNvSpPr txBox="1"/>
          <p:nvPr/>
        </p:nvSpPr>
        <p:spPr>
          <a:xfrm>
            <a:off x="2031409" y="1242179"/>
            <a:ext cx="7115021" cy="1323439"/>
          </a:xfrm>
          <a:prstGeom prst="rect">
            <a:avLst/>
          </a:prstGeom>
          <a:noFill/>
        </p:spPr>
        <p:txBody>
          <a:bodyPr wrap="square" rtlCol="0">
            <a:spAutoFit/>
          </a:bodyPr>
          <a:lstStyle/>
          <a:p>
            <a:pPr>
              <a:spcBef>
                <a:spcPts val="600"/>
              </a:spcBef>
            </a:pPr>
            <a:r>
              <a:rPr lang="es-ES" sz="2000" b="1" dirty="0"/>
              <a:t>Existența rivalităților și a facțiunilor în jurul liderilor nu înseamnă că ar trebui să-i respingem. Dimpotrivă, Pavel a susținut și a apărat lucrarea lui Apollo în Corint (1 Corinteni 3:5-6; 4:6; 16:12).</a:t>
            </a:r>
          </a:p>
        </p:txBody>
      </p:sp>
      <p:grpSp>
        <p:nvGrpSpPr>
          <p:cNvPr id="11" name="Grupo 10">
            <a:extLst>
              <a:ext uri="{FF2B5EF4-FFF2-40B4-BE49-F238E27FC236}">
                <a16:creationId xmlns:a16="http://schemas.microsoft.com/office/drawing/2014/main" id="{0946A010-1DAE-4CE2-25C4-0FC6FB4867A0}"/>
              </a:ext>
            </a:extLst>
          </p:cNvPr>
          <p:cNvGrpSpPr/>
          <p:nvPr/>
        </p:nvGrpSpPr>
        <p:grpSpPr>
          <a:xfrm>
            <a:off x="200027" y="3930504"/>
            <a:ext cx="2626744" cy="2795607"/>
            <a:chOff x="9365230" y="1587500"/>
            <a:chExt cx="2626744" cy="2795607"/>
          </a:xfrm>
        </p:grpSpPr>
        <p:pic>
          <p:nvPicPr>
            <p:cNvPr id="8" name="Imagen 7">
              <a:extLst>
                <a:ext uri="{FF2B5EF4-FFF2-40B4-BE49-F238E27FC236}">
                  <a16:creationId xmlns:a16="http://schemas.microsoft.com/office/drawing/2014/main" id="{83DA06FD-15B2-D97F-1B6A-EE77F4F0861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365231" y="1587500"/>
              <a:ext cx="2626743" cy="1841500"/>
            </a:xfrm>
            <a:prstGeom prst="rect">
              <a:avLst/>
            </a:prstGeom>
            <a:ln w="38100">
              <a:solidFill>
                <a:schemeClr val="tx2">
                  <a:lumMod val="75000"/>
                  <a:lumOff val="25000"/>
                </a:schemeClr>
              </a:solidFill>
            </a:ln>
          </p:spPr>
        </p:pic>
        <p:sp>
          <p:nvSpPr>
            <p:cNvPr id="10" name="CuadroTexto 9">
              <a:extLst>
                <a:ext uri="{FF2B5EF4-FFF2-40B4-BE49-F238E27FC236}">
                  <a16:creationId xmlns:a16="http://schemas.microsoft.com/office/drawing/2014/main" id="{01425ED6-8F92-0F38-4A58-CF03CB6F00C2}"/>
                </a:ext>
              </a:extLst>
            </p:cNvPr>
            <p:cNvSpPr txBox="1"/>
            <p:nvPr/>
          </p:nvSpPr>
          <p:spPr>
            <a:xfrm>
              <a:off x="9365230" y="3429000"/>
              <a:ext cx="2626743" cy="954107"/>
            </a:xfrm>
            <a:prstGeom prst="rect">
              <a:avLst/>
            </a:prstGeom>
            <a:solidFill>
              <a:schemeClr val="bg1">
                <a:alpha val="61000"/>
              </a:schemeClr>
            </a:solidFill>
            <a:ln w="38100">
              <a:solidFill>
                <a:schemeClr val="tx2">
                  <a:lumMod val="75000"/>
                  <a:lumOff val="25000"/>
                </a:schemeClr>
              </a:solidFill>
            </a:ln>
          </p:spPr>
          <p:txBody>
            <a:bodyPr wrap="square">
              <a:spAutoFit/>
            </a:bodyPr>
            <a:lstStyle/>
            <a:p>
              <a:pPr algn="ctr"/>
              <a:r>
                <a:rPr lang="es-ES" sz="1400" b="1" dirty="0"/>
                <a:t>Frank și Walter Bond au fost primii misionari din Spania. Walter a murit pentru credința sa în Jaén în 1914.</a:t>
              </a:r>
              <a:endParaRPr lang="es-ES" sz="1400" b="1" noProof="0" dirty="0"/>
            </a:p>
          </p:txBody>
        </p:sp>
      </p:grpSp>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175005" y="1310640"/>
            <a:ext cx="2816967" cy="2490792"/>
          </a:xfrm>
          <a:prstGeom prst="rect">
            <a:avLst/>
          </a:prstGeom>
          <a:ln w="76200" cap="rnd">
            <a:solidFill>
              <a:srgbClr val="E9E900"/>
            </a:solidFill>
          </a:ln>
          <a:effectLst>
            <a:outerShdw blurRad="63500" sx="102000" sy="102000" algn="ctr" rotWithShape="0">
              <a:srgbClr val="002060">
                <a:alpha val="40000"/>
              </a:srgbClr>
            </a:outerShdw>
          </a:effectLst>
          <a:scene3d>
            <a:camera prst="orthographicFront"/>
            <a:lightRig rig="twoPt" dir="t">
              <a:rot lat="0" lon="0" rev="7800000"/>
            </a:lightRig>
          </a:scene3d>
          <a:sp3d contourW="6350">
            <a:bevelT w="50800" h="16510"/>
            <a:contourClr>
              <a:srgbClr val="C0C0C0"/>
            </a:contourClr>
          </a:sp3d>
        </p:spPr>
      </p:pic>
      <p:pic>
        <p:nvPicPr>
          <p:cNvPr id="17" name="Imagen 16">
            <a:extLst>
              <a:ext uri="{FF2B5EF4-FFF2-40B4-BE49-F238E27FC236}">
                <a16:creationId xmlns:a16="http://schemas.microsoft.com/office/drawing/2014/main" id="{377A5A13-AFAD-875F-68A1-39711F13399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8039101" y="4077247"/>
            <a:ext cx="3952872" cy="250212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CuadroTexto 18">
            <a:extLst>
              <a:ext uri="{FF2B5EF4-FFF2-40B4-BE49-F238E27FC236}">
                <a16:creationId xmlns:a16="http://schemas.microsoft.com/office/drawing/2014/main" id="{38C2BE34-E1A8-DCB0-BE81-AD689FB69D06}"/>
              </a:ext>
            </a:extLst>
          </p:cNvPr>
          <p:cNvSpPr txBox="1"/>
          <p:nvPr/>
        </p:nvSpPr>
        <p:spPr>
          <a:xfrm>
            <a:off x="2909847" y="3977266"/>
            <a:ext cx="5076825" cy="1631216"/>
          </a:xfrm>
          <a:prstGeom prst="rect">
            <a:avLst/>
          </a:prstGeom>
          <a:noFill/>
        </p:spPr>
        <p:txBody>
          <a:bodyPr wrap="square">
            <a:spAutoFit/>
          </a:bodyPr>
          <a:lstStyle/>
          <a:p>
            <a:pPr>
              <a:spcBef>
                <a:spcPts val="600"/>
              </a:spcBef>
            </a:pPr>
            <a:r>
              <a:rPr lang="es-ES" sz="2000" b="1" dirty="0"/>
              <a:t>Liderii creștini calcă pe urmele lui Isus fiind dispuși să sufere pentru frații și surorile lor și chiar, dacă este necesar, să moară pentru slujirea lor (1 Cor</a:t>
            </a:r>
            <a:r>
              <a:rPr lang="ro-RO" sz="2000" b="1" dirty="0"/>
              <a:t>.</a:t>
            </a:r>
            <a:r>
              <a:rPr lang="es-ES" sz="2000" b="1" dirty="0"/>
              <a:t> 4:11-13; 2 Cor</a:t>
            </a:r>
            <a:r>
              <a:rPr lang="ro-RO" sz="2000" b="1" dirty="0"/>
              <a:t>.</a:t>
            </a:r>
            <a:r>
              <a:rPr lang="es-ES" sz="2000" b="1" dirty="0"/>
              <a:t> 11:23-28).</a:t>
            </a:r>
          </a:p>
        </p:txBody>
      </p:sp>
      <p:sp>
        <p:nvSpPr>
          <p:cNvPr id="7" name="CuadroTexto 6">
            <a:extLst>
              <a:ext uri="{FF2B5EF4-FFF2-40B4-BE49-F238E27FC236}">
                <a16:creationId xmlns:a16="http://schemas.microsoft.com/office/drawing/2014/main" id="{6A25BFE2-ADCD-67F9-46F6-AA89DC7FB257}"/>
              </a:ext>
            </a:extLst>
          </p:cNvPr>
          <p:cNvSpPr txBox="1"/>
          <p:nvPr/>
        </p:nvSpPr>
        <p:spPr>
          <a:xfrm>
            <a:off x="1943175" y="2492736"/>
            <a:ext cx="7115021" cy="1631216"/>
          </a:xfrm>
          <a:prstGeom prst="rect">
            <a:avLst/>
          </a:prstGeom>
          <a:noFill/>
        </p:spPr>
        <p:txBody>
          <a:bodyPr wrap="square">
            <a:spAutoFit/>
          </a:bodyPr>
          <a:lstStyle/>
          <a:p>
            <a:pPr lvl="0" algn="ctr">
              <a:spcBef>
                <a:spcPts val="600"/>
              </a:spcBef>
              <a:defRPr/>
            </a:pPr>
            <a:r>
              <a:rPr lang="es-ES" sz="2000" b="1" dirty="0">
                <a:solidFill>
                  <a:prstClr val="black"/>
                </a:solidFill>
              </a:rPr>
              <a:t>Când conducătorii acționează cu credință, ei sunt vrednici de onoare (1 Cor</a:t>
            </a:r>
            <a:r>
              <a:rPr lang="ro-RO" sz="2000" b="1" dirty="0">
                <a:solidFill>
                  <a:prstClr val="black"/>
                </a:solidFill>
              </a:rPr>
              <a:t>.</a:t>
            </a:r>
            <a:r>
              <a:rPr lang="es-ES" sz="2000" b="1" dirty="0">
                <a:solidFill>
                  <a:prstClr val="black"/>
                </a:solidFill>
              </a:rPr>
              <a:t> 4:2; 1 Tim</a:t>
            </a:r>
            <a:r>
              <a:rPr lang="ro-RO" sz="2000" b="1" dirty="0">
                <a:solidFill>
                  <a:prstClr val="black"/>
                </a:solidFill>
              </a:rPr>
              <a:t>.</a:t>
            </a:r>
            <a:r>
              <a:rPr lang="es-ES" sz="2000" b="1" dirty="0">
                <a:solidFill>
                  <a:prstClr val="black"/>
                </a:solidFill>
              </a:rPr>
              <a:t> 5:17). Dar chiar și atunci când nu primesc acea onoare, ei rămân credincioși pentru că știu că Dumnezeu însuși, nu oamenii, este cel care ar trebui să-i judece (1 Cor</a:t>
            </a:r>
            <a:r>
              <a:rPr lang="ro-RO" sz="2000" b="1" dirty="0">
                <a:solidFill>
                  <a:prstClr val="black"/>
                </a:solidFill>
              </a:rPr>
              <a:t>.</a:t>
            </a:r>
            <a:r>
              <a:rPr lang="es-ES" sz="2000" b="1" dirty="0">
                <a:solidFill>
                  <a:prstClr val="black"/>
                </a:solidFill>
              </a:rPr>
              <a:t> 4:3-4).</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CuadroTexto 11">
            <a:extLst>
              <a:ext uri="{FF2B5EF4-FFF2-40B4-BE49-F238E27FC236}">
                <a16:creationId xmlns:a16="http://schemas.microsoft.com/office/drawing/2014/main" id="{F31EC716-3D58-D71D-6534-EF858F51FCE7}"/>
              </a:ext>
            </a:extLst>
          </p:cNvPr>
          <p:cNvSpPr txBox="1"/>
          <p:nvPr/>
        </p:nvSpPr>
        <p:spPr>
          <a:xfrm>
            <a:off x="2962274" y="5513949"/>
            <a:ext cx="5076825" cy="1323439"/>
          </a:xfrm>
          <a:prstGeom prst="rect">
            <a:avLst/>
          </a:prstGeom>
          <a:noFill/>
        </p:spPr>
        <p:txBody>
          <a:bodyPr wrap="square">
            <a:spAutoFit/>
          </a:bodyPr>
          <a:lstStyle/>
          <a:p>
            <a:pPr lvl="0">
              <a:spcBef>
                <a:spcPts val="600"/>
              </a:spcBef>
              <a:defRPr/>
            </a:pPr>
            <a:r>
              <a:rPr lang="es-ES" sz="2000" b="1" dirty="0">
                <a:solidFill>
                  <a:prstClr val="black"/>
                </a:solidFill>
              </a:rPr>
              <a:t>Nici liderii, nici membrii nu sunt chemați să se lupte sau să se certe între ei, ci să se unească în a-L lăuda pe Isus și a predica mesajul crucii.</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900" decel="100000" fill="hold"/>
                                        <p:tgtEl>
                                          <p:spTgt spid="6"/>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fltVal val="0"/>
                                          </p:val>
                                        </p:tav>
                                        <p:tav tm="100000">
                                          <p:val>
                                            <p:strVal val="#ppt_w"/>
                                          </p:val>
                                        </p:tav>
                                      </p:tavLst>
                                    </p:anim>
                                    <p:anim calcmode="lin" valueType="num">
                                      <p:cBhvr>
                                        <p:cTn id="49" dur="1000" fill="hold"/>
                                        <p:tgtEl>
                                          <p:spTgt spid="15"/>
                                        </p:tgtEl>
                                        <p:attrNameLst>
                                          <p:attrName>ppt_h</p:attrName>
                                        </p:attrNameLst>
                                      </p:cBhvr>
                                      <p:tavLst>
                                        <p:tav tm="0">
                                          <p:val>
                                            <p:fltVal val="0"/>
                                          </p:val>
                                        </p:tav>
                                        <p:tav tm="100000">
                                          <p:val>
                                            <p:strVal val="#ppt_h"/>
                                          </p:val>
                                        </p:tav>
                                      </p:tavLst>
                                    </p:anim>
                                    <p:anim calcmode="lin" valueType="num">
                                      <p:cBhvr>
                                        <p:cTn id="50" dur="1000" fill="hold"/>
                                        <p:tgtEl>
                                          <p:spTgt spid="15"/>
                                        </p:tgtEl>
                                        <p:attrNameLst>
                                          <p:attrName>style.rotation</p:attrName>
                                        </p:attrNameLst>
                                      </p:cBhvr>
                                      <p:tavLst>
                                        <p:tav tm="0">
                                          <p:val>
                                            <p:fltVal val="90"/>
                                          </p:val>
                                        </p:tav>
                                        <p:tav tm="100000">
                                          <p:val>
                                            <p:fltVal val="0"/>
                                          </p:val>
                                        </p:tav>
                                      </p:tavLst>
                                    </p:anim>
                                    <p:animEffect transition="in" filter="fade">
                                      <p:cBhvr>
                                        <p:cTn id="51" dur="1000"/>
                                        <p:tgtEl>
                                          <p:spTgt spid="15"/>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800" decel="100000"/>
                                        <p:tgtEl>
                                          <p:spTgt spid="11"/>
                                        </p:tgtEl>
                                      </p:cBhvr>
                                    </p:animEffect>
                                    <p:anim calcmode="lin" valueType="num">
                                      <p:cBhvr>
                                        <p:cTn id="61" dur="800" decel="100000" fill="hold"/>
                                        <p:tgtEl>
                                          <p:spTgt spid="11"/>
                                        </p:tgtEl>
                                        <p:attrNameLst>
                                          <p:attrName>style.rotation</p:attrName>
                                        </p:attrNameLst>
                                      </p:cBhvr>
                                      <p:tavLst>
                                        <p:tav tm="0">
                                          <p:val>
                                            <p:fltVal val="-90"/>
                                          </p:val>
                                        </p:tav>
                                        <p:tav tm="100000">
                                          <p:val>
                                            <p:fltVal val="0"/>
                                          </p:val>
                                        </p:tav>
                                      </p:tavLst>
                                    </p:anim>
                                    <p:anim calcmode="lin" valueType="num">
                                      <p:cBhvr>
                                        <p:cTn id="62" dur="800" decel="100000" fill="hold"/>
                                        <p:tgtEl>
                                          <p:spTgt spid="11"/>
                                        </p:tgtEl>
                                        <p:attrNameLst>
                                          <p:attrName>ppt_x</p:attrName>
                                        </p:attrNameLst>
                                      </p:cBhvr>
                                      <p:tavLst>
                                        <p:tav tm="0">
                                          <p:val>
                                            <p:strVal val="#ppt_x+0.4"/>
                                          </p:val>
                                        </p:tav>
                                        <p:tav tm="100000">
                                          <p:val>
                                            <p:strVal val="#ppt_x-0.05"/>
                                          </p:val>
                                        </p:tav>
                                      </p:tavLst>
                                    </p:anim>
                                    <p:anim calcmode="lin" valueType="num">
                                      <p:cBhvr>
                                        <p:cTn id="63" dur="800" decel="100000" fill="hold"/>
                                        <p:tgtEl>
                                          <p:spTgt spid="11"/>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66" fill="hold">
                            <p:stCondLst>
                              <p:cond delay="1000"/>
                            </p:stCondLst>
                            <p:childTnLst>
                              <p:par>
                                <p:cTn id="67" presetID="22" presetClass="entr" presetSubtype="8"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3" presetClass="entr" presetSubtype="288"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4/3*#ppt_w"/>
                                          </p:val>
                                        </p:tav>
                                        <p:tav tm="100000">
                                          <p:val>
                                            <p:strVal val="#ppt_w"/>
                                          </p:val>
                                        </p:tav>
                                      </p:tavLst>
                                    </p:anim>
                                    <p:anim calcmode="lin" valueType="num">
                                      <p:cBhvr>
                                        <p:cTn id="75" dur="500" fill="hold"/>
                                        <p:tgtEl>
                                          <p:spTgt spid="17"/>
                                        </p:tgtEl>
                                        <p:attrNameLst>
                                          <p:attrName>ppt_h</p:attrName>
                                        </p:attrNameLst>
                                      </p:cBhvr>
                                      <p:tavLst>
                                        <p:tav tm="0">
                                          <p:val>
                                            <p:strVal val="4/3*#ppt_h"/>
                                          </p:val>
                                        </p:tav>
                                        <p:tav tm="100000">
                                          <p:val>
                                            <p:strVal val="#ppt_h"/>
                                          </p:val>
                                        </p:tav>
                                      </p:tavLst>
                                    </p:anim>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left)">
                                      <p:cBhvr>
                                        <p:cTn id="7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9" grpId="0"/>
      <p:bldP spid="7"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2184936" y="489502"/>
            <a:ext cx="7777212" cy="6001643"/>
          </a:xfrm>
          <a:prstGeom prst="rect">
            <a:avLst/>
          </a:prstGeom>
          <a:noFill/>
        </p:spPr>
        <p:txBody>
          <a:bodyPr wrap="square">
            <a:spAutoFit/>
          </a:bodyPr>
          <a:lstStyle/>
          <a:p>
            <a:pPr>
              <a:spcBef>
                <a:spcPts val="600"/>
              </a:spcBef>
            </a:pPr>
            <a:r>
              <a:rPr lang="es-ES" sz="2400" b="1" dirty="0">
                <a:latin typeface="Constantia" panose="02030602050306030303" pitchFamily="18" charset="0"/>
              </a:rPr>
              <a:t>“Numai spiritul de îngăduință creștină poate realiza o unitate desăvârșită în biserică. Satana poate semăna discordie, dar numai Hristos poate aduce armonie între elementele care se contrazic. … Când voi, ca lucrători individuali ai bisericii, Îl veți iubiți pe Dumnezeu în cel mai înalt grad și pe aproapele vostru ca pe voi înșivă, atunci nu vor exista eforturi mari pentru a se ajunge la unitate, ci va exista unitate în Hristos; urechile care transmit zvonuri vor fi astupate și nimeni nu va aduce reproșuri aproapelui său. Membrii bisericii vor nutri dragostea și unitatea și vor fi ca o mare familie. Atunci vom prezenta lumii dovada că Dumnezeu L-a trimis pe Fiul Său în lume. Hristos a spus: „Prin aceasta vor cunoaște toți că sunteți ucenicii Mei, dacă veți avea dragoste unii pentru alții.”  </a:t>
            </a:r>
          </a:p>
        </p:txBody>
      </p:sp>
      <p:sp>
        <p:nvSpPr>
          <p:cNvPr id="4" name="CuadroTexto 3">
            <a:extLst>
              <a:ext uri="{FF2B5EF4-FFF2-40B4-BE49-F238E27FC236}">
                <a16:creationId xmlns:a16="http://schemas.microsoft.com/office/drawing/2014/main" id="{BDE34210-AE8D-5F78-8C77-08295CAE3C58}"/>
              </a:ext>
            </a:extLst>
          </p:cNvPr>
          <p:cNvSpPr txBox="1"/>
          <p:nvPr/>
        </p:nvSpPr>
        <p:spPr>
          <a:xfrm>
            <a:off x="6086087" y="6045012"/>
            <a:ext cx="3876061" cy="338554"/>
          </a:xfrm>
          <a:prstGeom prst="rect">
            <a:avLst/>
          </a:prstGeom>
          <a:noFill/>
        </p:spPr>
        <p:txBody>
          <a:bodyPr wrap="none" rtlCol="0">
            <a:spAutoFit/>
          </a:bodyPr>
          <a:lstStyle/>
          <a:p>
            <a:pPr algn="r"/>
            <a:r>
              <a:rPr lang="es-ES" sz="1600" b="1" dirty="0"/>
              <a:t>E. G. W. (</a:t>
            </a:r>
            <a:r>
              <a:rPr lang="es-ES" sz="1600" b="1" dirty="0">
                <a:latin typeface="Constantia" panose="02030602050306030303" pitchFamily="18" charset="0"/>
              </a:rPr>
              <a:t>Asemenea lui Hristos, p. 200</a:t>
            </a:r>
            <a:r>
              <a:rPr lang="es-ES" sz="1600" b="1" dirty="0"/>
              <a:t>)</a:t>
            </a:r>
          </a:p>
        </p:txBody>
      </p:sp>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0" y="1381125"/>
            <a:ext cx="12192000" cy="1015663"/>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«Vă îndemn, fraților, pentru Numele Domnului nostru Isus Hristos, să aveți toți același fel de vorbire, să n-aveți dezbinări între voi, ci să fiți uniți, în chip desăvârșit, într-un gând și o simțire.» </a:t>
            </a:r>
            <a:r>
              <a:rPr kumimoji="0" lang="es-ES"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(1 Corint</a:t>
            </a:r>
            <a:r>
              <a:rPr lang="ro-RO" sz="1600" b="1" dirty="0" err="1">
                <a:solidFill>
                  <a:srgbClr val="993423"/>
                </a:solidFill>
                <a:latin typeface="Comic Sans MS" panose="030F0702030302020204" pitchFamily="66" charset="0"/>
              </a:rPr>
              <a:t>eni</a:t>
            </a:r>
            <a:r>
              <a:rPr kumimoji="0" lang="es-ES"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1:10)</a:t>
            </a:r>
            <a:endParaRPr kumimoji="0" lang="es-E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002910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7267575" y="3760707"/>
            <a:ext cx="4419600" cy="2862322"/>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s-ES" sz="2000" b="1" dirty="0"/>
              <a:t>Probleme care </a:t>
            </a:r>
            <a:r>
              <a:rPr lang="ro-RO" sz="2000" b="1" dirty="0"/>
              <a:t>produc dezbinare</a:t>
            </a:r>
            <a:r>
              <a:rPr lang="es-ES" sz="2000" b="1" dirty="0"/>
              <a:t>:</a:t>
            </a:r>
          </a:p>
          <a:p>
            <a:pPr lvl="1">
              <a:spcBef>
                <a:spcPts val="600"/>
              </a:spcBef>
            </a:pPr>
            <a:r>
              <a:rPr lang="es-ES" sz="2000" b="1" dirty="0">
                <a:solidFill>
                  <a:srgbClr val="C53544"/>
                </a:solidFill>
              </a:rPr>
              <a:t>D</a:t>
            </a:r>
            <a:r>
              <a:rPr lang="ro-RO" sz="2000" b="1" dirty="0" err="1">
                <a:solidFill>
                  <a:srgbClr val="C53544"/>
                </a:solidFill>
              </a:rPr>
              <a:t>ezbinare</a:t>
            </a:r>
            <a:r>
              <a:rPr lang="es-ES" sz="2000" b="1" dirty="0">
                <a:solidFill>
                  <a:srgbClr val="C53544"/>
                </a:solidFill>
              </a:rPr>
              <a:t> și dispute.</a:t>
            </a:r>
          </a:p>
          <a:p>
            <a:pPr>
              <a:spcBef>
                <a:spcPts val="1800"/>
              </a:spcBef>
            </a:pPr>
            <a:r>
              <a:rPr lang="es-ES" sz="2000" b="1" dirty="0"/>
              <a:t>Cum să menții unitatea :</a:t>
            </a:r>
          </a:p>
          <a:p>
            <a:pPr lvl="1">
              <a:spcBef>
                <a:spcPts val="600"/>
              </a:spcBef>
            </a:pPr>
            <a:r>
              <a:rPr lang="es-ES" sz="2000" b="1" dirty="0">
                <a:solidFill>
                  <a:srgbClr val="55A14E"/>
                </a:solidFill>
              </a:rPr>
              <a:t>Unitatea în Isus.</a:t>
            </a:r>
          </a:p>
          <a:p>
            <a:pPr lvl="1">
              <a:spcBef>
                <a:spcPts val="600"/>
              </a:spcBef>
            </a:pPr>
            <a:r>
              <a:rPr lang="es-ES" sz="2000" b="1" dirty="0">
                <a:solidFill>
                  <a:srgbClr val="3080B9"/>
                </a:solidFill>
              </a:rPr>
              <a:t>Înțelepciune și maturitate.</a:t>
            </a:r>
          </a:p>
          <a:p>
            <a:pPr lvl="1">
              <a:spcBef>
                <a:spcPts val="600"/>
              </a:spcBef>
            </a:pPr>
            <a:r>
              <a:rPr lang="ro-RO" sz="2000" b="1" dirty="0">
                <a:solidFill>
                  <a:srgbClr val="C57035"/>
                </a:solidFill>
              </a:rPr>
              <a:t>Slujire și umilință</a:t>
            </a:r>
            <a:r>
              <a:rPr lang="es-ES" sz="2000" b="1" dirty="0">
                <a:solidFill>
                  <a:srgbClr val="C57035"/>
                </a:solidFill>
              </a:rPr>
              <a:t>.</a:t>
            </a:r>
          </a:p>
          <a:p>
            <a:pPr lvl="1">
              <a:spcBef>
                <a:spcPts val="600"/>
              </a:spcBef>
            </a:pPr>
            <a:r>
              <a:rPr lang="ro-RO" sz="2000" b="1" dirty="0">
                <a:solidFill>
                  <a:srgbClr val="BD2DB8"/>
                </a:solidFill>
              </a:rPr>
              <a:t>Respect față de lideri</a:t>
            </a:r>
            <a:r>
              <a:rPr lang="es-ES" sz="2000" b="1" dirty="0">
                <a:solidFill>
                  <a:srgbClr val="BD2DB8"/>
                </a:solidFill>
              </a:rPr>
              <a:t>.</a:t>
            </a:r>
          </a:p>
        </p:txBody>
      </p:sp>
      <p:sp>
        <p:nvSpPr>
          <p:cNvPr id="3" name="CuadroTexto 2">
            <a:extLst>
              <a:ext uri="{FF2B5EF4-FFF2-40B4-BE49-F238E27FC236}">
                <a16:creationId xmlns:a16="http://schemas.microsoft.com/office/drawing/2014/main" id="{07BC810A-7E85-ABE3-84B9-2F2A2D13E820}"/>
              </a:ext>
            </a:extLst>
          </p:cNvPr>
          <p:cNvSpPr txBox="1"/>
          <p:nvPr/>
        </p:nvSpPr>
        <p:spPr>
          <a:xfrm>
            <a:off x="314325" y="199168"/>
            <a:ext cx="7267574" cy="1015663"/>
          </a:xfrm>
          <a:prstGeom prst="rect">
            <a:avLst/>
          </a:prstGeom>
          <a:noFill/>
        </p:spPr>
        <p:txBody>
          <a:bodyPr wrap="square" rtlCol="0">
            <a:spAutoFit/>
          </a:bodyPr>
          <a:lstStyle/>
          <a:p>
            <a:pPr>
              <a:spcBef>
                <a:spcPts val="600"/>
              </a:spcBef>
            </a:pPr>
            <a:r>
              <a:rPr lang="es-ES" sz="2000" b="1" dirty="0"/>
              <a:t>După ce i-a salutat pe corinteni și i-a lăudat pentru creșterea lor spirituală, Pavel continuă să abordeze prima dintre problemele care afectau acea biserică: lipsa de unitate.</a:t>
            </a:r>
          </a:p>
        </p:txBody>
      </p:sp>
      <p:pic>
        <p:nvPicPr>
          <p:cNvPr id="5" name="Imagen 4">
            <a:extLst>
              <a:ext uri="{FF2B5EF4-FFF2-40B4-BE49-F238E27FC236}">
                <a16:creationId xmlns:a16="http://schemas.microsoft.com/office/drawing/2014/main" id="{EABF03A0-0E70-3D84-50F5-AB4EAA246E7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14325" y="3662063"/>
            <a:ext cx="5364793" cy="3059609"/>
          </a:xfrm>
          <a:prstGeom prst="round2DiagRect">
            <a:avLst>
              <a:gd name="adj1" fmla="val 16667"/>
              <a:gd name="adj2" fmla="val 46918"/>
            </a:avLst>
          </a:prstGeom>
          <a:ln w="57150" cap="sq">
            <a:solidFill>
              <a:srgbClr val="CCDAFF"/>
            </a:solidFill>
            <a:miter lim="800000"/>
          </a:ln>
          <a:effectLst>
            <a:outerShdw blurRad="63500" sx="102000" sy="102000" algn="ctr" rotWithShape="0">
              <a:prstClr val="black">
                <a:alpha val="40000"/>
              </a:prstClr>
            </a:outerShdw>
          </a:effectLst>
        </p:spPr>
      </p:pic>
      <p:pic>
        <p:nvPicPr>
          <p:cNvPr id="7" name="Imagen 6">
            <a:extLst>
              <a:ext uri="{FF2B5EF4-FFF2-40B4-BE49-F238E27FC236}">
                <a16:creationId xmlns:a16="http://schemas.microsoft.com/office/drawing/2014/main" id="{CC6B405C-0485-F6DB-0F64-0B0642F1C625}"/>
              </a:ext>
            </a:extLst>
          </p:cNvPr>
          <p:cNvPicPr>
            <a:picLocks noChangeAspect="1"/>
          </p:cNvPicPr>
          <p:nvPr/>
        </p:nvPicPr>
        <p:blipFill rotWithShape="1">
          <a:blip r:embed="rId4" cstate="hq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81900" y="293962"/>
            <a:ext cx="4219575" cy="3194029"/>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431719" y="5883602"/>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431719" y="5114294"/>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431719" y="5498948"/>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431719" y="6268255"/>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7431719" y="4208205"/>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flipH="1">
            <a:off x="6711849" y="3781808"/>
            <a:ext cx="539941" cy="359961"/>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flipH="1">
            <a:off x="6711849" y="4693860"/>
            <a:ext cx="539941" cy="359961"/>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C3340A0-22E5-FBDC-23D1-400E132AD5A9}"/>
              </a:ext>
            </a:extLst>
          </p:cNvPr>
          <p:cNvSpPr txBox="1"/>
          <p:nvPr/>
        </p:nvSpPr>
        <p:spPr>
          <a:xfrm>
            <a:off x="314324" y="2522881"/>
            <a:ext cx="7019925" cy="1015663"/>
          </a:xfrm>
          <a:prstGeom prst="rect">
            <a:avLst/>
          </a:prstGeom>
          <a:noFill/>
        </p:spPr>
        <p:txBody>
          <a:bodyPr wrap="square">
            <a:spAutoFit/>
          </a:bodyPr>
          <a:lstStyle/>
          <a:p>
            <a:pPr lvl="0">
              <a:spcBef>
                <a:spcPts val="600"/>
              </a:spcBef>
              <a:defRPr/>
            </a:pPr>
            <a:r>
              <a:rPr lang="es-ES" sz="2000" b="1" dirty="0">
                <a:solidFill>
                  <a:prstClr val="black"/>
                </a:solidFill>
              </a:rPr>
              <a:t>Un punct este clar de la bun început: unitatea în biserică nu poate fi realizată prin efort uman. Numai concentrându-ne asupra lui Isus putem atinge unitatea.</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CuadroTexto 11">
            <a:extLst>
              <a:ext uri="{FF2B5EF4-FFF2-40B4-BE49-F238E27FC236}">
                <a16:creationId xmlns:a16="http://schemas.microsoft.com/office/drawing/2014/main" id="{95872F98-97C0-B724-ED24-80C386334B94}"/>
              </a:ext>
            </a:extLst>
          </p:cNvPr>
          <p:cNvSpPr txBox="1"/>
          <p:nvPr/>
        </p:nvSpPr>
        <p:spPr>
          <a:xfrm>
            <a:off x="314323" y="1229256"/>
            <a:ext cx="7019925" cy="1323439"/>
          </a:xfrm>
          <a:prstGeom prst="rect">
            <a:avLst/>
          </a:prstGeom>
          <a:noFill/>
        </p:spPr>
        <p:txBody>
          <a:bodyPr wrap="square">
            <a:spAutoFit/>
          </a:bodyPr>
          <a:lstStyle/>
          <a:p>
            <a:pPr lvl="0">
              <a:spcBef>
                <a:spcPts val="600"/>
              </a:spcBef>
              <a:defRPr/>
            </a:pPr>
            <a:r>
              <a:rPr lang="es-ES" sz="2000" b="1" dirty="0">
                <a:solidFill>
                  <a:prstClr val="black"/>
                </a:solidFill>
              </a:rPr>
              <a:t>De-a lungul epistolelor către Corinteni și al altora pe care le-a scris Pavel, vedem cum ne oferă el îndrumări pentru a rezolva această problemă, care poate afecta și bisericile de astăzi.</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8"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ppt_x</p:attrName>
                                        </p:attrNameLst>
                                      </p:cBhvr>
                                      <p:tavLst>
                                        <p:tav tm="0">
                                          <p:val>
                                            <p:strVal val="#ppt_x-#ppt_w/2"/>
                                          </p:val>
                                        </p:tav>
                                        <p:tav tm="100000">
                                          <p:val>
                                            <p:strVal val="#ppt_x"/>
                                          </p:val>
                                        </p:tav>
                                      </p:tavLst>
                                    </p:anim>
                                    <p:anim calcmode="lin" valueType="num">
                                      <p:cBhvr>
                                        <p:cTn id="34" dur="500" fill="hold"/>
                                        <p:tgtEl>
                                          <p:spTgt spid="18"/>
                                        </p:tgtEl>
                                        <p:attrNameLst>
                                          <p:attrName>ppt_y</p:attrName>
                                        </p:attrNameLst>
                                      </p:cBhvr>
                                      <p:tavLst>
                                        <p:tav tm="0">
                                          <p:val>
                                            <p:strVal val="#ppt_y"/>
                                          </p:val>
                                        </p:tav>
                                        <p:tav tm="100000">
                                          <p:val>
                                            <p:strVal val="#ppt_y"/>
                                          </p:val>
                                        </p:tav>
                                      </p:tavLst>
                                    </p:anim>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
                                            <p:txEl>
                                              <p:pRg st="0" end="0"/>
                                            </p:txEl>
                                          </p:spTgt>
                                        </p:tgtEl>
                                        <p:attrNameLst>
                                          <p:attrName>style.visibility</p:attrName>
                                        </p:attrNameLst>
                                      </p:cBhvr>
                                      <p:to>
                                        <p:strVal val="visible"/>
                                      </p:to>
                                    </p:set>
                                    <p:animEffect transition="in" filter="wipe(left)">
                                      <p:cBhvr>
                                        <p:cTn id="40" dur="500"/>
                                        <p:tgtEl>
                                          <p:spTgt spid="2">
                                            <p:txEl>
                                              <p:pRg st="0" end="0"/>
                                            </p:txEl>
                                          </p:spTgt>
                                        </p:tgtEl>
                                      </p:cBhvr>
                                    </p:animEffect>
                                  </p:childTnLst>
                                </p:cTn>
                              </p:par>
                            </p:childTnLst>
                          </p:cTn>
                        </p:par>
                        <p:par>
                          <p:cTn id="41" fill="hold">
                            <p:stCondLst>
                              <p:cond delay="1000"/>
                            </p:stCondLst>
                            <p:childTnLst>
                              <p:par>
                                <p:cTn id="42" presetID="50" presetClass="entr" presetSubtype="0" decel="100000"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childTnLst>
                          </p:cTn>
                        </p:par>
                        <p:par>
                          <p:cTn id="47" fill="hold">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7" presetClass="entr" presetSubtype="8"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ppt_x</p:attrName>
                                        </p:attrNameLst>
                                      </p:cBhvr>
                                      <p:tavLst>
                                        <p:tav tm="0">
                                          <p:val>
                                            <p:strVal val="#ppt_x-#ppt_w/2"/>
                                          </p:val>
                                        </p:tav>
                                        <p:tav tm="100000">
                                          <p:val>
                                            <p:strVal val="#ppt_x"/>
                                          </p:val>
                                        </p:tav>
                                      </p:tavLst>
                                    </p:anim>
                                    <p:anim calcmode="lin" valueType="num">
                                      <p:cBhvr>
                                        <p:cTn id="56" dur="500" fill="hold"/>
                                        <p:tgtEl>
                                          <p:spTgt spid="19"/>
                                        </p:tgtEl>
                                        <p:attrNameLst>
                                          <p:attrName>ppt_y</p:attrName>
                                        </p:attrNameLst>
                                      </p:cBhvr>
                                      <p:tavLst>
                                        <p:tav tm="0">
                                          <p:val>
                                            <p:strVal val="#ppt_y"/>
                                          </p:val>
                                        </p:tav>
                                        <p:tav tm="100000">
                                          <p:val>
                                            <p:strVal val="#ppt_y"/>
                                          </p:val>
                                        </p:tav>
                                      </p:tavLst>
                                    </p:anim>
                                    <p:anim calcmode="lin" valueType="num">
                                      <p:cBhvr>
                                        <p:cTn id="57" dur="500" fill="hold"/>
                                        <p:tgtEl>
                                          <p:spTgt spid="19"/>
                                        </p:tgtEl>
                                        <p:attrNameLst>
                                          <p:attrName>ppt_w</p:attrName>
                                        </p:attrNameLst>
                                      </p:cBhvr>
                                      <p:tavLst>
                                        <p:tav tm="0">
                                          <p:val>
                                            <p:fltVal val="0"/>
                                          </p:val>
                                        </p:tav>
                                        <p:tav tm="100000">
                                          <p:val>
                                            <p:strVal val="#ppt_w"/>
                                          </p:val>
                                        </p:tav>
                                      </p:tavLst>
                                    </p:anim>
                                    <p:anim calcmode="lin" valueType="num">
                                      <p:cBhvr>
                                        <p:cTn id="58" dur="500" fill="hold"/>
                                        <p:tgtEl>
                                          <p:spTgt spid="19"/>
                                        </p:tgtEl>
                                        <p:attrNameLst>
                                          <p:attrName>ppt_h</p:attrName>
                                        </p:attrNameLst>
                                      </p:cBhvr>
                                      <p:tavLst>
                                        <p:tav tm="0">
                                          <p:val>
                                            <p:strVal val="#ppt_h"/>
                                          </p:val>
                                        </p:tav>
                                        <p:tav tm="100000">
                                          <p:val>
                                            <p:strVal val="#ppt_h"/>
                                          </p:val>
                                        </p:tav>
                                      </p:tavLst>
                                    </p:anim>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
                                            <p:txEl>
                                              <p:pRg st="2" end="2"/>
                                            </p:txEl>
                                          </p:spTgt>
                                        </p:tgtEl>
                                        <p:attrNameLst>
                                          <p:attrName>style.visibility</p:attrName>
                                        </p:attrNameLst>
                                      </p:cBhvr>
                                      <p:to>
                                        <p:strVal val="visible"/>
                                      </p:to>
                                    </p:set>
                                    <p:animEffect transition="in" filter="wipe(left)">
                                      <p:cBhvr>
                                        <p:cTn id="62" dur="500"/>
                                        <p:tgtEl>
                                          <p:spTgt spid="2">
                                            <p:txEl>
                                              <p:pRg st="2" end="2"/>
                                            </p:txEl>
                                          </p:spTgt>
                                        </p:tgtEl>
                                      </p:cBhvr>
                                    </p:animEffect>
                                  </p:childTnLst>
                                </p:cTn>
                              </p:par>
                            </p:childTnLst>
                          </p:cTn>
                        </p:par>
                        <p:par>
                          <p:cTn id="63" fill="hold">
                            <p:stCondLst>
                              <p:cond delay="1000"/>
                            </p:stCondLst>
                            <p:childTnLst>
                              <p:par>
                                <p:cTn id="64" presetID="50" presetClass="entr" presetSubtype="0" decel="10000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1000" fill="hold"/>
                                        <p:tgtEl>
                                          <p:spTgt spid="9"/>
                                        </p:tgtEl>
                                        <p:attrNameLst>
                                          <p:attrName>ppt_w</p:attrName>
                                        </p:attrNameLst>
                                      </p:cBhvr>
                                      <p:tavLst>
                                        <p:tav tm="0">
                                          <p:val>
                                            <p:strVal val="#ppt_w+.3"/>
                                          </p:val>
                                        </p:tav>
                                        <p:tav tm="100000">
                                          <p:val>
                                            <p:strVal val="#ppt_w"/>
                                          </p:val>
                                        </p:tav>
                                      </p:tavLst>
                                    </p:anim>
                                    <p:anim calcmode="lin" valueType="num">
                                      <p:cBhvr>
                                        <p:cTn id="67" dur="1000" fill="hold"/>
                                        <p:tgtEl>
                                          <p:spTgt spid="9"/>
                                        </p:tgtEl>
                                        <p:attrNameLst>
                                          <p:attrName>ppt_h</p:attrName>
                                        </p:attrNameLst>
                                      </p:cBhvr>
                                      <p:tavLst>
                                        <p:tav tm="0">
                                          <p:val>
                                            <p:strVal val="#ppt_h"/>
                                          </p:val>
                                        </p:tav>
                                        <p:tav tm="100000">
                                          <p:val>
                                            <p:strVal val="#ppt_h"/>
                                          </p:val>
                                        </p:tav>
                                      </p:tavLst>
                                    </p:anim>
                                    <p:animEffect transition="in" filter="fade">
                                      <p:cBhvr>
                                        <p:cTn id="68" dur="1000"/>
                                        <p:tgtEl>
                                          <p:spTgt spid="9"/>
                                        </p:tgtEl>
                                      </p:cBhvr>
                                    </p:animEffect>
                                  </p:childTnLst>
                                </p:cTn>
                              </p:par>
                            </p:childTnLst>
                          </p:cTn>
                        </p:par>
                        <p:par>
                          <p:cTn id="69" fill="hold">
                            <p:stCondLst>
                              <p:cond delay="2000"/>
                            </p:stCondLst>
                            <p:childTnLst>
                              <p:par>
                                <p:cTn id="70" presetID="22" presetClass="entr" presetSubtype="8" fill="hold" grpId="0" nodeType="afterEffect">
                                  <p:stCondLst>
                                    <p:cond delay="0"/>
                                  </p:stCondLst>
                                  <p:childTnLst>
                                    <p:set>
                                      <p:cBhvr>
                                        <p:cTn id="71" dur="1" fill="hold">
                                          <p:stCondLst>
                                            <p:cond delay="0"/>
                                          </p:stCondLst>
                                        </p:cTn>
                                        <p:tgtEl>
                                          <p:spTgt spid="2">
                                            <p:txEl>
                                              <p:pRg st="3" end="3"/>
                                            </p:txEl>
                                          </p:spTgt>
                                        </p:tgtEl>
                                        <p:attrNameLst>
                                          <p:attrName>style.visibility</p:attrName>
                                        </p:attrNameLst>
                                      </p:cBhvr>
                                      <p:to>
                                        <p:strVal val="visible"/>
                                      </p:to>
                                    </p:set>
                                    <p:animEffect transition="in" filter="wipe(left)">
                                      <p:cBhvr>
                                        <p:cTn id="72" dur="500"/>
                                        <p:tgtEl>
                                          <p:spTgt spid="2">
                                            <p:txEl>
                                              <p:pRg st="3" end="3"/>
                                            </p:txEl>
                                          </p:spTgt>
                                        </p:tgtEl>
                                      </p:cBhvr>
                                    </p:animEffect>
                                  </p:childTnLst>
                                </p:cTn>
                              </p:par>
                            </p:childTnLst>
                          </p:cTn>
                        </p:par>
                        <p:par>
                          <p:cTn id="73" fill="hold">
                            <p:stCondLst>
                              <p:cond delay="2500"/>
                            </p:stCondLst>
                            <p:childTnLst>
                              <p:par>
                                <p:cTn id="74" presetID="50" presetClass="entr" presetSubtype="0" decel="100000" fill="hold"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1000" fill="hold"/>
                                        <p:tgtEl>
                                          <p:spTgt spid="11"/>
                                        </p:tgtEl>
                                        <p:attrNameLst>
                                          <p:attrName>ppt_w</p:attrName>
                                        </p:attrNameLst>
                                      </p:cBhvr>
                                      <p:tavLst>
                                        <p:tav tm="0">
                                          <p:val>
                                            <p:strVal val="#ppt_w+.3"/>
                                          </p:val>
                                        </p:tav>
                                        <p:tav tm="100000">
                                          <p:val>
                                            <p:strVal val="#ppt_w"/>
                                          </p:val>
                                        </p:tav>
                                      </p:tavLst>
                                    </p:anim>
                                    <p:anim calcmode="lin" valueType="num">
                                      <p:cBhvr>
                                        <p:cTn id="77" dur="1000" fill="hold"/>
                                        <p:tgtEl>
                                          <p:spTgt spid="11"/>
                                        </p:tgtEl>
                                        <p:attrNameLst>
                                          <p:attrName>ppt_h</p:attrName>
                                        </p:attrNameLst>
                                      </p:cBhvr>
                                      <p:tavLst>
                                        <p:tav tm="0">
                                          <p:val>
                                            <p:strVal val="#ppt_h"/>
                                          </p:val>
                                        </p:tav>
                                        <p:tav tm="100000">
                                          <p:val>
                                            <p:strVal val="#ppt_h"/>
                                          </p:val>
                                        </p:tav>
                                      </p:tavLst>
                                    </p:anim>
                                    <p:animEffect transition="in" filter="fade">
                                      <p:cBhvr>
                                        <p:cTn id="78" dur="1000"/>
                                        <p:tgtEl>
                                          <p:spTgt spid="11"/>
                                        </p:tgtEl>
                                      </p:cBhvr>
                                    </p:animEffect>
                                  </p:childTnLst>
                                </p:cTn>
                              </p:par>
                            </p:childTnLst>
                          </p:cTn>
                        </p:par>
                        <p:par>
                          <p:cTn id="79" fill="hold">
                            <p:stCondLst>
                              <p:cond delay="3500"/>
                            </p:stCondLst>
                            <p:childTnLst>
                              <p:par>
                                <p:cTn id="80" presetID="22" presetClass="entr" presetSubtype="8" fill="hold" grpId="0" nodeType="afterEffect">
                                  <p:stCondLst>
                                    <p:cond delay="0"/>
                                  </p:stCondLst>
                                  <p:childTnLst>
                                    <p:set>
                                      <p:cBhvr>
                                        <p:cTn id="81" dur="1" fill="hold">
                                          <p:stCondLst>
                                            <p:cond delay="0"/>
                                          </p:stCondLst>
                                        </p:cTn>
                                        <p:tgtEl>
                                          <p:spTgt spid="2">
                                            <p:txEl>
                                              <p:pRg st="4" end="4"/>
                                            </p:txEl>
                                          </p:spTgt>
                                        </p:tgtEl>
                                        <p:attrNameLst>
                                          <p:attrName>style.visibility</p:attrName>
                                        </p:attrNameLst>
                                      </p:cBhvr>
                                      <p:to>
                                        <p:strVal val="visible"/>
                                      </p:to>
                                    </p:set>
                                    <p:animEffect transition="in" filter="wipe(left)">
                                      <p:cBhvr>
                                        <p:cTn id="82" dur="500"/>
                                        <p:tgtEl>
                                          <p:spTgt spid="2">
                                            <p:txEl>
                                              <p:pRg st="4" end="4"/>
                                            </p:txEl>
                                          </p:spTgt>
                                        </p:tgtEl>
                                      </p:cBhvr>
                                    </p:animEffect>
                                  </p:childTnLst>
                                </p:cTn>
                              </p:par>
                            </p:childTnLst>
                          </p:cTn>
                        </p:par>
                        <p:par>
                          <p:cTn id="83" fill="hold">
                            <p:stCondLst>
                              <p:cond delay="4000"/>
                            </p:stCondLst>
                            <p:childTnLst>
                              <p:par>
                                <p:cTn id="84" presetID="50" presetClass="entr" presetSubtype="0" decel="100000" fill="hold" nodeType="afterEffect">
                                  <p:stCondLst>
                                    <p:cond delay="0"/>
                                  </p:stCondLst>
                                  <p:childTnLst>
                                    <p:set>
                                      <p:cBhvr>
                                        <p:cTn id="85" dur="1" fill="hold">
                                          <p:stCondLst>
                                            <p:cond delay="0"/>
                                          </p:stCondLst>
                                        </p:cTn>
                                        <p:tgtEl>
                                          <p:spTgt spid="8"/>
                                        </p:tgtEl>
                                        <p:attrNameLst>
                                          <p:attrName>style.visibility</p:attrName>
                                        </p:attrNameLst>
                                      </p:cBhvr>
                                      <p:to>
                                        <p:strVal val="visible"/>
                                      </p:to>
                                    </p:set>
                                    <p:anim calcmode="lin" valueType="num">
                                      <p:cBhvr>
                                        <p:cTn id="86" dur="1000" fill="hold"/>
                                        <p:tgtEl>
                                          <p:spTgt spid="8"/>
                                        </p:tgtEl>
                                        <p:attrNameLst>
                                          <p:attrName>ppt_w</p:attrName>
                                        </p:attrNameLst>
                                      </p:cBhvr>
                                      <p:tavLst>
                                        <p:tav tm="0">
                                          <p:val>
                                            <p:strVal val="#ppt_w+.3"/>
                                          </p:val>
                                        </p:tav>
                                        <p:tav tm="100000">
                                          <p:val>
                                            <p:strVal val="#ppt_w"/>
                                          </p:val>
                                        </p:tav>
                                      </p:tavLst>
                                    </p:anim>
                                    <p:anim calcmode="lin" valueType="num">
                                      <p:cBhvr>
                                        <p:cTn id="87" dur="1000" fill="hold"/>
                                        <p:tgtEl>
                                          <p:spTgt spid="8"/>
                                        </p:tgtEl>
                                        <p:attrNameLst>
                                          <p:attrName>ppt_h</p:attrName>
                                        </p:attrNameLst>
                                      </p:cBhvr>
                                      <p:tavLst>
                                        <p:tav tm="0">
                                          <p:val>
                                            <p:strVal val="#ppt_h"/>
                                          </p:val>
                                        </p:tav>
                                        <p:tav tm="100000">
                                          <p:val>
                                            <p:strVal val="#ppt_h"/>
                                          </p:val>
                                        </p:tav>
                                      </p:tavLst>
                                    </p:anim>
                                    <p:animEffect transition="in" filter="fade">
                                      <p:cBhvr>
                                        <p:cTn id="88" dur="1000"/>
                                        <p:tgtEl>
                                          <p:spTgt spid="8"/>
                                        </p:tgtEl>
                                      </p:cBhvr>
                                    </p:animEffect>
                                  </p:childTnLst>
                                </p:cTn>
                              </p:par>
                            </p:childTnLst>
                          </p:cTn>
                        </p:par>
                        <p:par>
                          <p:cTn id="89" fill="hold">
                            <p:stCondLst>
                              <p:cond delay="5000"/>
                            </p:stCondLst>
                            <p:childTnLst>
                              <p:par>
                                <p:cTn id="90" presetID="22" presetClass="entr" presetSubtype="8" fill="hold" grpId="0" nodeType="afterEffect">
                                  <p:stCondLst>
                                    <p:cond delay="0"/>
                                  </p:stCondLst>
                                  <p:childTnLst>
                                    <p:set>
                                      <p:cBhvr>
                                        <p:cTn id="91" dur="1" fill="hold">
                                          <p:stCondLst>
                                            <p:cond delay="0"/>
                                          </p:stCondLst>
                                        </p:cTn>
                                        <p:tgtEl>
                                          <p:spTgt spid="2">
                                            <p:txEl>
                                              <p:pRg st="5" end="5"/>
                                            </p:txEl>
                                          </p:spTgt>
                                        </p:tgtEl>
                                        <p:attrNameLst>
                                          <p:attrName>style.visibility</p:attrName>
                                        </p:attrNameLst>
                                      </p:cBhvr>
                                      <p:to>
                                        <p:strVal val="visible"/>
                                      </p:to>
                                    </p:set>
                                    <p:animEffect transition="in" filter="wipe(left)">
                                      <p:cBhvr>
                                        <p:cTn id="92" dur="500"/>
                                        <p:tgtEl>
                                          <p:spTgt spid="2">
                                            <p:txEl>
                                              <p:pRg st="5" end="5"/>
                                            </p:txEl>
                                          </p:spTgt>
                                        </p:tgtEl>
                                      </p:cBhvr>
                                    </p:animEffect>
                                  </p:childTnLst>
                                </p:cTn>
                              </p:par>
                            </p:childTnLst>
                          </p:cTn>
                        </p:par>
                        <p:par>
                          <p:cTn id="93" fill="hold">
                            <p:stCondLst>
                              <p:cond delay="5500"/>
                            </p:stCondLst>
                            <p:childTnLst>
                              <p:par>
                                <p:cTn id="94" presetID="50" presetClass="entr" presetSubtype="0" decel="100000" fill="hold" nodeType="afterEffect">
                                  <p:stCondLst>
                                    <p:cond delay="0"/>
                                  </p:stCondLst>
                                  <p:childTnLst>
                                    <p:set>
                                      <p:cBhvr>
                                        <p:cTn id="95" dur="1" fill="hold">
                                          <p:stCondLst>
                                            <p:cond delay="0"/>
                                          </p:stCondLst>
                                        </p:cTn>
                                        <p:tgtEl>
                                          <p:spTgt spid="13"/>
                                        </p:tgtEl>
                                        <p:attrNameLst>
                                          <p:attrName>style.visibility</p:attrName>
                                        </p:attrNameLst>
                                      </p:cBhvr>
                                      <p:to>
                                        <p:strVal val="visible"/>
                                      </p:to>
                                    </p:set>
                                    <p:anim calcmode="lin" valueType="num">
                                      <p:cBhvr>
                                        <p:cTn id="96" dur="1000" fill="hold"/>
                                        <p:tgtEl>
                                          <p:spTgt spid="13"/>
                                        </p:tgtEl>
                                        <p:attrNameLst>
                                          <p:attrName>ppt_w</p:attrName>
                                        </p:attrNameLst>
                                      </p:cBhvr>
                                      <p:tavLst>
                                        <p:tav tm="0">
                                          <p:val>
                                            <p:strVal val="#ppt_w+.3"/>
                                          </p:val>
                                        </p:tav>
                                        <p:tav tm="100000">
                                          <p:val>
                                            <p:strVal val="#ppt_w"/>
                                          </p:val>
                                        </p:tav>
                                      </p:tavLst>
                                    </p:anim>
                                    <p:anim calcmode="lin" valueType="num">
                                      <p:cBhvr>
                                        <p:cTn id="97" dur="1000" fill="hold"/>
                                        <p:tgtEl>
                                          <p:spTgt spid="13"/>
                                        </p:tgtEl>
                                        <p:attrNameLst>
                                          <p:attrName>ppt_h</p:attrName>
                                        </p:attrNameLst>
                                      </p:cBhvr>
                                      <p:tavLst>
                                        <p:tav tm="0">
                                          <p:val>
                                            <p:strVal val="#ppt_h"/>
                                          </p:val>
                                        </p:tav>
                                        <p:tav tm="100000">
                                          <p:val>
                                            <p:strVal val="#ppt_h"/>
                                          </p:val>
                                        </p:tav>
                                      </p:tavLst>
                                    </p:anim>
                                    <p:animEffect transition="in" filter="fade">
                                      <p:cBhvr>
                                        <p:cTn id="98" dur="1000"/>
                                        <p:tgtEl>
                                          <p:spTgt spid="13"/>
                                        </p:tgtEl>
                                      </p:cBhvr>
                                    </p:animEffect>
                                  </p:childTnLst>
                                </p:cTn>
                              </p:par>
                            </p:childTnLst>
                          </p:cTn>
                        </p:par>
                        <p:par>
                          <p:cTn id="99" fill="hold">
                            <p:stCondLst>
                              <p:cond delay="6500"/>
                            </p:stCondLst>
                            <p:childTnLst>
                              <p:par>
                                <p:cTn id="100" presetID="22" presetClass="entr" presetSubtype="8" fill="hold" grpId="0" nodeType="afterEffect">
                                  <p:stCondLst>
                                    <p:cond delay="0"/>
                                  </p:stCondLst>
                                  <p:childTnLst>
                                    <p:set>
                                      <p:cBhvr>
                                        <p:cTn id="101" dur="1" fill="hold">
                                          <p:stCondLst>
                                            <p:cond delay="0"/>
                                          </p:stCondLst>
                                        </p:cTn>
                                        <p:tgtEl>
                                          <p:spTgt spid="2">
                                            <p:txEl>
                                              <p:pRg st="6" end="6"/>
                                            </p:txEl>
                                          </p:spTgt>
                                        </p:tgtEl>
                                        <p:attrNameLst>
                                          <p:attrName>style.visibility</p:attrName>
                                        </p:attrNameLst>
                                      </p:cBhvr>
                                      <p:to>
                                        <p:strVal val="visible"/>
                                      </p:to>
                                    </p:set>
                                    <p:animEffect transition="in" filter="wipe(left)">
                                      <p:cBhvr>
                                        <p:cTn id="10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1140542" y="2100382"/>
            <a:ext cx="9910916"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ro-RO" sz="66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PROBLEME CARE PRODUC DEZBINARE</a:t>
            </a:r>
            <a:endParaRPr lang="es-ES" sz="66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2A08F55-5106-0A6D-9688-639926A217D6}"/>
              </a:ext>
            </a:extLst>
          </p:cNvPr>
          <p:cNvSpPr>
            <a:spLocks noGrp="1" noRot="1" noMove="1" noResize="1" noEditPoints="1" noAdjustHandles="1" noChangeArrowheads="1" noChangeShapeType="1"/>
          </p:cNvSpPr>
          <p:nvPr/>
        </p:nvSpPr>
        <p:spPr>
          <a:xfrm>
            <a:off x="0" y="0"/>
            <a:ext cx="12192000" cy="1594256"/>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95909" y="1819275"/>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0" y="-49160"/>
            <a:ext cx="12192000" cy="769441"/>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a:r>
              <a:rPr lang="ro-RO" sz="4400" b="1" dirty="0">
                <a:ln/>
                <a:solidFill>
                  <a:srgbClr val="FF0000"/>
                </a:solidFill>
              </a:rPr>
              <a:t>DEZBINĂRI ȘI DISPUTE</a:t>
            </a:r>
            <a:endParaRPr lang="es-ES" sz="4400" b="1" dirty="0">
              <a:ln/>
              <a:solidFill>
                <a:srgbClr val="FF0000"/>
              </a:solidFill>
            </a:endParaRPr>
          </a:p>
        </p:txBody>
      </p:sp>
      <p:sp>
        <p:nvSpPr>
          <p:cNvPr id="5" name="CuadroTexto 4">
            <a:extLst>
              <a:ext uri="{FF2B5EF4-FFF2-40B4-BE49-F238E27FC236}">
                <a16:creationId xmlns:a16="http://schemas.microsoft.com/office/drawing/2014/main" id="{0FC47749-83A5-7918-276F-D3FFAA7DC771}"/>
              </a:ext>
            </a:extLst>
          </p:cNvPr>
          <p:cNvSpPr txBox="1"/>
          <p:nvPr/>
        </p:nvSpPr>
        <p:spPr>
          <a:xfrm>
            <a:off x="1" y="626024"/>
            <a:ext cx="12192000" cy="646331"/>
          </a:xfrm>
          <a:prstGeom prst="rect">
            <a:avLst/>
          </a:prstGeom>
          <a:noFill/>
        </p:spPr>
        <p:txBody>
          <a:bodyPr wrap="square">
            <a:spAutoFit/>
          </a:bodyPr>
          <a:lstStyle/>
          <a:p>
            <a:pPr algn="ctr"/>
            <a:r>
              <a:rPr lang="es-ES" b="1" dirty="0">
                <a:solidFill>
                  <a:srgbClr val="002060"/>
                </a:solidFill>
                <a:latin typeface="Comic Sans MS" panose="030F0702030302020204" pitchFamily="66" charset="0"/>
              </a:rPr>
              <a:t>“Vă îndemn, fraților, pentru Numele Domnului nostru Isus Hristos, să aveți toți același fel de vorbire, să n-aveți dezbinări între voi, ci să fiți uniți, în chip desăvârșit, într-un gând și o simțire.” </a:t>
            </a:r>
            <a:r>
              <a:rPr lang="es-ES" sz="1400" b="1" dirty="0">
                <a:solidFill>
                  <a:srgbClr val="002060"/>
                </a:solidFill>
                <a:latin typeface="Comic Sans MS" panose="030F0702030302020204" pitchFamily="66" charset="0"/>
              </a:rPr>
              <a:t>(1 Corint</a:t>
            </a:r>
            <a:r>
              <a:rPr lang="ro-RO" sz="1400" b="1" dirty="0" err="1">
                <a:solidFill>
                  <a:srgbClr val="002060"/>
                </a:solidFill>
                <a:latin typeface="Comic Sans MS" panose="030F0702030302020204" pitchFamily="66" charset="0"/>
              </a:rPr>
              <a:t>eno</a:t>
            </a:r>
            <a:r>
              <a:rPr lang="es-ES" sz="1400" b="1" dirty="0">
                <a:solidFill>
                  <a:srgbClr val="002060"/>
                </a:solidFill>
                <a:latin typeface="Comic Sans MS" panose="030F0702030302020204" pitchFamily="66" charset="0"/>
              </a:rPr>
              <a:t> 1:10)</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7E9416F6-23F8-7A77-42B9-00BB72E2D288}"/>
              </a:ext>
            </a:extLst>
          </p:cNvPr>
          <p:cNvSpPr txBox="1"/>
          <p:nvPr/>
        </p:nvSpPr>
        <p:spPr>
          <a:xfrm>
            <a:off x="2497393" y="2146027"/>
            <a:ext cx="5278201" cy="1631216"/>
          </a:xfrm>
          <a:prstGeom prst="rect">
            <a:avLst/>
          </a:prstGeom>
          <a:noFill/>
        </p:spPr>
        <p:txBody>
          <a:bodyPr wrap="square" rtlCol="0">
            <a:spAutoFit/>
          </a:bodyPr>
          <a:lstStyle/>
          <a:p>
            <a:pPr>
              <a:spcBef>
                <a:spcPts val="600"/>
              </a:spcBef>
            </a:pPr>
            <a:r>
              <a:rPr lang="es-ES" sz="2000" b="1" dirty="0"/>
              <a:t>Diferiți lideri slujiseră în Corint, iar fiecare credincios ajunsese să aibă un predicator preferat (Pavel, Apolo, Petru...). Această preferință a dus până acolo încât a provocat certuri și dezbinări între ei (1 Cor</a:t>
            </a:r>
            <a:r>
              <a:rPr lang="ro-RO" sz="2000" b="1" dirty="0"/>
              <a:t>.</a:t>
            </a:r>
            <a:r>
              <a:rPr lang="es-ES" sz="2000" b="1" dirty="0"/>
              <a:t> 1:11).</a:t>
            </a:r>
          </a:p>
        </p:txBody>
      </p:sp>
      <p:pic>
        <p:nvPicPr>
          <p:cNvPr id="4" name="Imagen 3">
            <a:extLst>
              <a:ext uri="{FF2B5EF4-FFF2-40B4-BE49-F238E27FC236}">
                <a16:creationId xmlns:a16="http://schemas.microsoft.com/office/drawing/2014/main" id="{8DD3CA98-04AA-F25C-BCA7-4484F55E298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213988" y="4835485"/>
            <a:ext cx="3293072" cy="1840848"/>
          </a:xfrm>
          <a:prstGeom prst="round2DiagRect">
            <a:avLst>
              <a:gd name="adj1" fmla="val 16667"/>
              <a:gd name="adj2" fmla="val 0"/>
            </a:avLst>
          </a:prstGeom>
          <a:ln w="38100" cap="sq">
            <a:solidFill>
              <a:schemeClr val="accent6">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EA492948-4744-0C02-3480-9ED72E3913A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9743034" y="4820098"/>
            <a:ext cx="2253056" cy="1847700"/>
          </a:xfrm>
          <a:prstGeom prst="round2DiagRect">
            <a:avLst>
              <a:gd name="adj1" fmla="val 0"/>
              <a:gd name="adj2" fmla="val 14950"/>
            </a:avLst>
          </a:prstGeom>
          <a:ln w="38100" cap="sq">
            <a:solidFill>
              <a:schemeClr val="accent2">
                <a:lumMod val="40000"/>
                <a:lumOff val="60000"/>
              </a:schemeClr>
            </a:solidFill>
            <a:miter lim="800000"/>
          </a:ln>
          <a:effectLst>
            <a:outerShdw blurRad="50800" dist="38100" dir="2700000" algn="tl" rotWithShape="0">
              <a:prstClr val="black">
                <a:alpha val="40000"/>
              </a:prstClr>
            </a:outerShdw>
          </a:effectLst>
        </p:spPr>
      </p:pic>
      <p:sp>
        <p:nvSpPr>
          <p:cNvPr id="12" name="CuadroTexto 11">
            <a:extLst>
              <a:ext uri="{FF2B5EF4-FFF2-40B4-BE49-F238E27FC236}">
                <a16:creationId xmlns:a16="http://schemas.microsoft.com/office/drawing/2014/main" id="{E6491DA1-5C77-9667-3525-7E4876C9C884}"/>
              </a:ext>
            </a:extLst>
          </p:cNvPr>
          <p:cNvSpPr txBox="1"/>
          <p:nvPr/>
        </p:nvSpPr>
        <p:spPr>
          <a:xfrm>
            <a:off x="195909" y="5045117"/>
            <a:ext cx="5782104" cy="1631216"/>
          </a:xfrm>
          <a:prstGeom prst="rect">
            <a:avLst/>
          </a:prstGeom>
          <a:noFill/>
        </p:spPr>
        <p:txBody>
          <a:bodyPr wrap="square">
            <a:spAutoFit/>
          </a:bodyPr>
          <a:lstStyle/>
          <a:p>
            <a:pPr>
              <a:spcBef>
                <a:spcPts val="600"/>
              </a:spcBef>
            </a:pPr>
            <a:r>
              <a:rPr lang="es-ES" sz="2000" b="1" dirty="0"/>
              <a:t>Încet, viața bisericii a fost afectată (1 Cor</a:t>
            </a:r>
            <a:r>
              <a:rPr lang="ro-RO" sz="2000" b="1" dirty="0"/>
              <a:t>.</a:t>
            </a:r>
            <a:r>
              <a:rPr lang="es-ES" sz="2000" b="1" dirty="0"/>
              <a:t> 3:3). Lipsa de unitate a distorsionat celebrarea Cinei Domnului (1 Cor</a:t>
            </a:r>
            <a:r>
              <a:rPr lang="ro-RO" sz="2000" b="1" dirty="0"/>
              <a:t>.</a:t>
            </a:r>
            <a:r>
              <a:rPr lang="es-ES" sz="2000" b="1" dirty="0"/>
              <a:t> 11:33), iar ei chiar au mers până acolo încât s-au dat în judecată reciproc (1 Cor</a:t>
            </a:r>
            <a:r>
              <a:rPr lang="ro-RO" sz="2000" b="1" dirty="0"/>
              <a:t>.</a:t>
            </a:r>
            <a:r>
              <a:rPr lang="es-ES" sz="2000" b="1" dirty="0"/>
              <a:t> 6:1).</a:t>
            </a:r>
          </a:p>
        </p:txBody>
      </p:sp>
      <p:sp>
        <p:nvSpPr>
          <p:cNvPr id="14" name="CuadroTexto 13">
            <a:extLst>
              <a:ext uri="{FF2B5EF4-FFF2-40B4-BE49-F238E27FC236}">
                <a16:creationId xmlns:a16="http://schemas.microsoft.com/office/drawing/2014/main" id="{0FBBA06F-341B-200E-B108-802636D8C43D}"/>
              </a:ext>
            </a:extLst>
          </p:cNvPr>
          <p:cNvSpPr txBox="1"/>
          <p:nvPr/>
        </p:nvSpPr>
        <p:spPr>
          <a:xfrm>
            <a:off x="2497394" y="1703338"/>
            <a:ext cx="9694606" cy="400110"/>
          </a:xfrm>
          <a:prstGeom prst="rect">
            <a:avLst/>
          </a:prstGeom>
          <a:noFill/>
        </p:spPr>
        <p:txBody>
          <a:bodyPr wrap="square">
            <a:spAutoFit/>
          </a:bodyPr>
          <a:lstStyle/>
          <a:p>
            <a:pPr>
              <a:spcBef>
                <a:spcPts val="600"/>
              </a:spcBef>
            </a:pPr>
            <a:r>
              <a:rPr lang="es-ES" sz="2000" b="1" dirty="0"/>
              <a:t>Care erau dezbinările care existau în biserica din Corint (1 Corinteni 1:12)?</a:t>
            </a:r>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751313" y="2283038"/>
            <a:ext cx="4244777" cy="2372857"/>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7" name="CuadroTexto 6">
            <a:extLst>
              <a:ext uri="{FF2B5EF4-FFF2-40B4-BE49-F238E27FC236}">
                <a16:creationId xmlns:a16="http://schemas.microsoft.com/office/drawing/2014/main" id="{8FCAFDF7-C5E8-A2D0-392A-9781C9D4EE68}"/>
              </a:ext>
            </a:extLst>
          </p:cNvPr>
          <p:cNvSpPr txBox="1"/>
          <p:nvPr/>
        </p:nvSpPr>
        <p:spPr>
          <a:xfrm>
            <a:off x="2497394" y="3819823"/>
            <a:ext cx="5181600" cy="1015663"/>
          </a:xfrm>
          <a:prstGeom prst="rect">
            <a:avLst/>
          </a:prstGeom>
          <a:noFill/>
        </p:spPr>
        <p:txBody>
          <a:bodyPr wrap="square">
            <a:spAutoFit/>
          </a:bodyPr>
          <a:lstStyle/>
          <a:p>
            <a:pPr lvl="0">
              <a:spcBef>
                <a:spcPts val="600"/>
              </a:spcBef>
              <a:defRPr/>
            </a:pPr>
            <a:r>
              <a:rPr lang="es-ES" sz="2000" b="1" dirty="0">
                <a:solidFill>
                  <a:prstClr val="black"/>
                </a:solidFill>
              </a:rPr>
              <a:t>Fără să-și dea seama că toți predicau un mesaj comun, s-au concentrat asupra aspectelor irelevante (1 Cor</a:t>
            </a:r>
            <a:r>
              <a:rPr lang="ro-RO" sz="2000" b="1" dirty="0">
                <a:solidFill>
                  <a:prstClr val="black"/>
                </a:solidFill>
              </a:rPr>
              <a:t>.</a:t>
            </a:r>
            <a:r>
              <a:rPr lang="es-ES" sz="2000" b="1" dirty="0">
                <a:solidFill>
                  <a:prstClr val="black"/>
                </a:solidFill>
              </a:rPr>
              <a:t> 3:5-8).</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900" decel="100000" fill="hold"/>
                                        <p:tgtEl>
                                          <p:spTgt spid="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vertical)">
                                      <p:cBhvr>
                                        <p:cTn id="45" dur="500"/>
                                        <p:tgtEl>
                                          <p:spTgt spid="16"/>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3"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trips(upRight)">
                                      <p:cBhvr>
                                        <p:cTn id="54" dur="500"/>
                                        <p:tgtEl>
                                          <p:spTgt spid="4"/>
                                        </p:tgtEl>
                                      </p:cBhvr>
                                    </p:animEffect>
                                  </p:childTnLst>
                                </p:cTn>
                              </p:par>
                            </p:childTnLst>
                          </p:cTn>
                        </p:par>
                        <p:par>
                          <p:cTn id="55" fill="hold">
                            <p:stCondLst>
                              <p:cond delay="500"/>
                            </p:stCondLst>
                            <p:childTnLst>
                              <p:par>
                                <p:cTn id="56" presetID="18" presetClass="entr" presetSubtype="9"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strips(upLeft)">
                                      <p:cBhvr>
                                        <p:cTn id="58" dur="500"/>
                                        <p:tgtEl>
                                          <p:spTgt spid="10"/>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2172929" y="2149544"/>
            <a:ext cx="7846142"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ro-RO" sz="6600" b="1"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rPr>
              <a:t>CUM SĂ MENȚII UNITATEA</a:t>
            </a:r>
            <a:endParaRPr lang="es-ES" sz="6600" b="1"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0" y="0"/>
            <a:ext cx="7737987"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ro-RO" sz="4400" b="1" dirty="0">
                <a:ln/>
                <a:solidFill>
                  <a:schemeClr val="accent3"/>
                </a:solidFill>
              </a:rPr>
              <a:t>UNITATEA ÎN ISUS</a:t>
            </a:r>
            <a:endParaRPr lang="es-ES" sz="4400" b="1" dirty="0">
              <a:ln/>
              <a:solidFill>
                <a:schemeClr val="accent3"/>
              </a:solidFill>
            </a:endParaRPr>
          </a:p>
        </p:txBody>
      </p:sp>
      <p:sp>
        <p:nvSpPr>
          <p:cNvPr id="5" name="CuadroTexto 4">
            <a:extLst>
              <a:ext uri="{FF2B5EF4-FFF2-40B4-BE49-F238E27FC236}">
                <a16:creationId xmlns:a16="http://schemas.microsoft.com/office/drawing/2014/main" id="{42BE78F1-7B01-47B4-CB55-A04D5CA8BD6B}"/>
              </a:ext>
            </a:extLst>
          </p:cNvPr>
          <p:cNvSpPr txBox="1"/>
          <p:nvPr/>
        </p:nvSpPr>
        <p:spPr>
          <a:xfrm>
            <a:off x="444755" y="681722"/>
            <a:ext cx="6848475" cy="646331"/>
          </a:xfrm>
          <a:prstGeom prst="rect">
            <a:avLst/>
          </a:prstGeom>
          <a:noFill/>
        </p:spPr>
        <p:txBody>
          <a:bodyPr wrap="square">
            <a:spAutoFit/>
          </a:bodyPr>
          <a:lstStyle/>
          <a:p>
            <a:pPr algn="ctr"/>
            <a:r>
              <a:rPr lang="es-ES" b="1" dirty="0">
                <a:solidFill>
                  <a:srgbClr val="FFFF66"/>
                </a:solidFill>
                <a:effectLst>
                  <a:glow rad="127000">
                    <a:schemeClr val="accent6">
                      <a:lumMod val="50000"/>
                    </a:schemeClr>
                  </a:glow>
                </a:effectLst>
                <a:latin typeface="Comic Sans MS" panose="030F0702030302020204" pitchFamily="66" charset="0"/>
              </a:rPr>
              <a:t>“Credincios este Dumnezeu, care v-a chemat la părtășia cu Fiul Său Isus Hristos, Domnul nostru.” </a:t>
            </a:r>
            <a:r>
              <a:rPr lang="es-ES" sz="1400" b="1" dirty="0">
                <a:solidFill>
                  <a:srgbClr val="FFFF66"/>
                </a:solidFill>
                <a:effectLst>
                  <a:glow rad="127000">
                    <a:schemeClr val="accent6">
                      <a:lumMod val="50000"/>
                    </a:schemeClr>
                  </a:glow>
                </a:effectLst>
                <a:latin typeface="Comic Sans MS" panose="030F0702030302020204" pitchFamily="66" charset="0"/>
              </a:rPr>
              <a:t>(1</a:t>
            </a:r>
            <a:r>
              <a:rPr lang="ro-RO" sz="1400" b="1" dirty="0">
                <a:solidFill>
                  <a:srgbClr val="FFFF66"/>
                </a:solidFill>
                <a:effectLst>
                  <a:glow rad="127000">
                    <a:schemeClr val="accent6">
                      <a:lumMod val="50000"/>
                    </a:schemeClr>
                  </a:glow>
                </a:effectLst>
                <a:latin typeface="Comic Sans MS" panose="030F0702030302020204" pitchFamily="66" charset="0"/>
              </a:rPr>
              <a:t> </a:t>
            </a:r>
            <a:r>
              <a:rPr lang="es-ES" sz="1400" b="1" dirty="0">
                <a:solidFill>
                  <a:srgbClr val="FFFF66"/>
                </a:solidFill>
                <a:effectLst>
                  <a:glow rad="127000">
                    <a:schemeClr val="accent6">
                      <a:lumMod val="50000"/>
                    </a:schemeClr>
                  </a:glow>
                </a:effectLst>
                <a:latin typeface="Comic Sans MS" panose="030F0702030302020204" pitchFamily="66" charset="0"/>
              </a:rPr>
              <a:t>Corint</a:t>
            </a:r>
            <a:r>
              <a:rPr lang="ro-RO" sz="1400" b="1" dirty="0" err="1">
                <a:solidFill>
                  <a:srgbClr val="FFFF66"/>
                </a:solidFill>
                <a:effectLst>
                  <a:glow rad="127000">
                    <a:schemeClr val="accent6">
                      <a:lumMod val="50000"/>
                    </a:schemeClr>
                  </a:glow>
                </a:effectLst>
                <a:latin typeface="Comic Sans MS" panose="030F0702030302020204" pitchFamily="66" charset="0"/>
              </a:rPr>
              <a:t>eni</a:t>
            </a:r>
            <a:r>
              <a:rPr lang="es-ES" sz="1400" b="1" dirty="0">
                <a:solidFill>
                  <a:srgbClr val="FFFF66"/>
                </a:solidFill>
                <a:effectLst>
                  <a:glow rad="127000">
                    <a:schemeClr val="accent6">
                      <a:lumMod val="50000"/>
                    </a:schemeClr>
                  </a:glow>
                </a:effectLst>
                <a:latin typeface="Comic Sans MS" panose="030F0702030302020204" pitchFamily="66" charset="0"/>
              </a:rPr>
              <a:t> 1:9)</a:t>
            </a:r>
            <a:endParaRPr lang="es-ES" b="1" dirty="0">
              <a:solidFill>
                <a:srgbClr val="FFFF66"/>
              </a:solidFill>
              <a:effectLst>
                <a:glow rad="127000">
                  <a:schemeClr val="accent6">
                    <a:lumMod val="50000"/>
                  </a:schemeClr>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163330" y="1451163"/>
            <a:ext cx="7278021" cy="1015663"/>
          </a:xfrm>
          <a:prstGeom prst="rect">
            <a:avLst/>
          </a:prstGeom>
          <a:noFill/>
        </p:spPr>
        <p:txBody>
          <a:bodyPr wrap="square" rtlCol="0">
            <a:spAutoFit/>
          </a:bodyPr>
          <a:lstStyle/>
          <a:p>
            <a:pPr>
              <a:spcBef>
                <a:spcPts val="600"/>
              </a:spcBef>
            </a:pPr>
            <a:r>
              <a:rPr lang="es-ES" sz="2000" b="1" dirty="0"/>
              <a:t>„Hristos a fost împărțit? Pavel a fost răstignit pentru voi? Sau în numele lui Pavel ați fost voi botezați?” (1 Corinteni 1:13). Cu aceste întrebări, Pavel vrea să-i facă să reflecteze.</a:t>
            </a:r>
          </a:p>
        </p:txBody>
      </p:sp>
      <p:pic>
        <p:nvPicPr>
          <p:cNvPr id="4" name="Imagen 3">
            <a:extLst>
              <a:ext uri="{FF2B5EF4-FFF2-40B4-BE49-F238E27FC236}">
                <a16:creationId xmlns:a16="http://schemas.microsoft.com/office/drawing/2014/main" id="{14D73B8F-C860-433C-4264-3B9CD02697A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737987" y="308013"/>
            <a:ext cx="4290683" cy="6241973"/>
          </a:xfrm>
          <a:prstGeom prst="rect">
            <a:avLst/>
          </a:prstGeom>
          <a:effectLst>
            <a:innerShdw blurRad="114300">
              <a:prstClr val="black"/>
            </a:innerShdw>
          </a:effectLst>
        </p:spPr>
      </p:pic>
      <p:sp>
        <p:nvSpPr>
          <p:cNvPr id="7" name="CuadroTexto 6">
            <a:extLst>
              <a:ext uri="{FF2B5EF4-FFF2-40B4-BE49-F238E27FC236}">
                <a16:creationId xmlns:a16="http://schemas.microsoft.com/office/drawing/2014/main" id="{79C3FDF8-94EF-E941-632F-4AEF1CDB872C}"/>
              </a:ext>
            </a:extLst>
          </p:cNvPr>
          <p:cNvSpPr txBox="1"/>
          <p:nvPr/>
        </p:nvSpPr>
        <p:spPr>
          <a:xfrm>
            <a:off x="163330" y="6037986"/>
            <a:ext cx="7278020" cy="707886"/>
          </a:xfrm>
          <a:prstGeom prst="rect">
            <a:avLst/>
          </a:prstGeom>
          <a:noFill/>
        </p:spPr>
        <p:txBody>
          <a:bodyPr wrap="square">
            <a:spAutoFit/>
          </a:bodyPr>
          <a:lstStyle/>
          <a:p>
            <a:pPr lvl="0">
              <a:spcBef>
                <a:spcPts val="600"/>
              </a:spcBef>
              <a:defRPr/>
            </a:pPr>
            <a:r>
              <a:rPr lang="es-ES" sz="2000" b="1" dirty="0">
                <a:solidFill>
                  <a:prstClr val="black"/>
                </a:solidFill>
              </a:rPr>
              <a:t>Unitatea în biserică se realizează doar murind </a:t>
            </a:r>
            <a:r>
              <a:rPr lang="ro-RO" sz="2000" b="1" dirty="0">
                <a:solidFill>
                  <a:prstClr val="black"/>
                </a:solidFill>
              </a:rPr>
              <a:t>față de</a:t>
            </a:r>
            <a:r>
              <a:rPr lang="es-ES" sz="2000" b="1" dirty="0">
                <a:solidFill>
                  <a:prstClr val="black"/>
                </a:solidFill>
              </a:rPr>
              <a:t> sine și trăind pentru Isus.</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AB154772-E63C-45BD-E876-3B9749C4F8B3}"/>
              </a:ext>
            </a:extLst>
          </p:cNvPr>
          <p:cNvSpPr txBox="1"/>
          <p:nvPr/>
        </p:nvSpPr>
        <p:spPr>
          <a:xfrm>
            <a:off x="163330" y="5022323"/>
            <a:ext cx="7504165" cy="1015663"/>
          </a:xfrm>
          <a:prstGeom prst="rect">
            <a:avLst/>
          </a:prstGeom>
          <a:noFill/>
        </p:spPr>
        <p:txBody>
          <a:bodyPr wrap="square">
            <a:spAutoFit/>
          </a:bodyPr>
          <a:lstStyle/>
          <a:p>
            <a:pPr lvl="0">
              <a:spcBef>
                <a:spcPts val="600"/>
              </a:spcBef>
              <a:defRPr/>
            </a:pPr>
            <a:r>
              <a:rPr lang="es-ES" sz="2000" b="1" dirty="0">
                <a:solidFill>
                  <a:prstClr val="black"/>
                </a:solidFill>
              </a:rPr>
              <a:t>Micile diferențe de opinie, darurile diferite pe care le are fiecare, atunci când sunt centrate pe Hristos, în loc să genereze dezbinare, generează unitate (1 Cor. 12:12-13, 25, 27).</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1E830ACC-233E-FCA3-C3AB-8C95B56627BA}"/>
              </a:ext>
            </a:extLst>
          </p:cNvPr>
          <p:cNvSpPr txBox="1"/>
          <p:nvPr/>
        </p:nvSpPr>
        <p:spPr>
          <a:xfrm>
            <a:off x="163330" y="3963983"/>
            <a:ext cx="7278019" cy="1015663"/>
          </a:xfrm>
          <a:prstGeom prst="rect">
            <a:avLst/>
          </a:prstGeom>
          <a:noFill/>
        </p:spPr>
        <p:txBody>
          <a:bodyPr wrap="square">
            <a:spAutoFit/>
          </a:bodyPr>
          <a:lstStyle/>
          <a:p>
            <a:pPr lvl="0">
              <a:spcBef>
                <a:spcPts val="600"/>
              </a:spcBef>
              <a:defRPr/>
            </a:pPr>
            <a:r>
              <a:rPr lang="es-ES" sz="2000" b="1" dirty="0">
                <a:solidFill>
                  <a:prstClr val="black"/>
                </a:solidFill>
              </a:rPr>
              <a:t>Însă unitatea în Isus nu înseamnă uniformitate. Nu implică faptul că toți gândim la fel despre toate lucrurile sau că toți acționăm în același fel.</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CuadroTexto 12">
            <a:extLst>
              <a:ext uri="{FF2B5EF4-FFF2-40B4-BE49-F238E27FC236}">
                <a16:creationId xmlns:a16="http://schemas.microsoft.com/office/drawing/2014/main" id="{5FCF6ADF-5C6E-2D10-857D-E35C0E7D4407}"/>
              </a:ext>
            </a:extLst>
          </p:cNvPr>
          <p:cNvSpPr txBox="1"/>
          <p:nvPr/>
        </p:nvSpPr>
        <p:spPr>
          <a:xfrm>
            <a:off x="163330" y="2597869"/>
            <a:ext cx="7278018" cy="1323439"/>
          </a:xfrm>
          <a:prstGeom prst="rect">
            <a:avLst/>
          </a:prstGeom>
          <a:noFill/>
        </p:spPr>
        <p:txBody>
          <a:bodyPr wrap="square">
            <a:spAutoFit/>
          </a:bodyPr>
          <a:lstStyle/>
          <a:p>
            <a:pPr lvl="0">
              <a:spcBef>
                <a:spcPts val="600"/>
              </a:spcBef>
              <a:defRPr/>
            </a:pPr>
            <a:r>
              <a:rPr lang="es-ES" sz="2000" b="1" dirty="0">
                <a:solidFill>
                  <a:prstClr val="black"/>
                </a:solidFill>
              </a:rPr>
              <a:t>Unitatea poate fi realizată doar avându-L pe Isus ca Domn al nostru. Unitatea nu se realizează aderând la gândurile sau ideile unui frate sau ale unei surori sau formând grupuri închise.</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4" presetClass="entr" presetSubtype="3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0" y="-28575"/>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ro-RO" sz="4400" b="1" spc="600" dirty="0">
                <a:ln/>
                <a:solidFill>
                  <a:srgbClr val="864300"/>
                </a:solidFill>
                <a:effectLst>
                  <a:outerShdw blurRad="60007" dist="200025" dir="15000000" sy="30000" kx="-1800000" algn="bl" rotWithShape="0">
                    <a:prstClr val="black">
                      <a:alpha val="32000"/>
                    </a:prstClr>
                  </a:outerShdw>
                </a:effectLst>
              </a:rPr>
              <a:t>ÎNȚELEPCIUNE ȘI MATURITATE</a:t>
            </a:r>
          </a:p>
        </p:txBody>
      </p:sp>
      <p:sp>
        <p:nvSpPr>
          <p:cNvPr id="5" name="CuadroTexto 4">
            <a:extLst>
              <a:ext uri="{FF2B5EF4-FFF2-40B4-BE49-F238E27FC236}">
                <a16:creationId xmlns:a16="http://schemas.microsoft.com/office/drawing/2014/main" id="{E9B6EFD4-521A-62B2-8700-938FDF1619F8}"/>
              </a:ext>
            </a:extLst>
          </p:cNvPr>
          <p:cNvSpPr txBox="1"/>
          <p:nvPr/>
        </p:nvSpPr>
        <p:spPr>
          <a:xfrm>
            <a:off x="690563" y="596763"/>
            <a:ext cx="1081087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“Cât despre mine, fraților, nu v-am putut vorbi ca unor oameni duhovnicești, ci a trebuit să vă vorbesc ca unor oameni lumești, ca unor prunci în Hristos.” </a:t>
            </a:r>
            <a:r>
              <a:rPr lang="es-ES" sz="1400" b="1" dirty="0">
                <a:solidFill>
                  <a:schemeClr val="accent3">
                    <a:lumMod val="75000"/>
                  </a:schemeClr>
                </a:solidFill>
                <a:latin typeface="Comic Sans MS" panose="030F0702030302020204" pitchFamily="66" charset="0"/>
              </a:rPr>
              <a:t>(1 Corint</a:t>
            </a:r>
            <a:r>
              <a:rPr lang="ro-RO" sz="1400" b="1" dirty="0" err="1">
                <a:solidFill>
                  <a:schemeClr val="accent3">
                    <a:lumMod val="75000"/>
                  </a:schemeClr>
                </a:solidFill>
                <a:latin typeface="Comic Sans MS" panose="030F0702030302020204" pitchFamily="66" charset="0"/>
              </a:rPr>
              <a:t>eni</a:t>
            </a:r>
            <a:r>
              <a:rPr lang="es-ES" sz="1400" b="1" dirty="0">
                <a:solidFill>
                  <a:schemeClr val="accent3">
                    <a:lumMod val="75000"/>
                  </a:schemeClr>
                </a:solidFill>
                <a:latin typeface="Comic Sans MS" panose="030F0702030302020204" pitchFamily="66" charset="0"/>
              </a:rPr>
              <a:t> 3:1)</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155781" y="1311918"/>
            <a:ext cx="3167523" cy="2246769"/>
          </a:xfrm>
          <a:prstGeom prst="rect">
            <a:avLst/>
          </a:prstGeom>
          <a:noFill/>
        </p:spPr>
        <p:txBody>
          <a:bodyPr wrap="square" rtlCol="0">
            <a:spAutoFit/>
          </a:bodyPr>
          <a:lstStyle/>
          <a:p>
            <a:pPr>
              <a:spcBef>
                <a:spcPts val="600"/>
              </a:spcBef>
            </a:pPr>
            <a:r>
              <a:rPr lang="es-ES" sz="2000" b="1" dirty="0"/>
              <a:t>Pavel îi numește pe creștinii imaturi „copii în Hristos”, „carnali” (1 Corinteni 3:1). Ace</a:t>
            </a:r>
            <a:r>
              <a:rPr lang="ro-RO" sz="2000" b="1" dirty="0"/>
              <a:t>st tip </a:t>
            </a:r>
            <a:r>
              <a:rPr lang="es-ES" sz="2000" b="1" dirty="0"/>
              <a:t>de creștini se concentrează mai mult pe oameni decât pe Isus.</a:t>
            </a:r>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2574457279"/>
              </p:ext>
            </p:extLst>
          </p:nvPr>
        </p:nvGraphicFramePr>
        <p:xfrm>
          <a:off x="3451123" y="1405531"/>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1011235082"/>
              </p:ext>
            </p:extLst>
          </p:nvPr>
        </p:nvGraphicFramePr>
        <p:xfrm>
          <a:off x="7502011"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155781" y="3558687"/>
            <a:ext cx="3167523" cy="3170099"/>
          </a:xfrm>
          <a:prstGeom prst="rect">
            <a:avLst/>
          </a:prstGeom>
          <a:noFill/>
        </p:spPr>
        <p:txBody>
          <a:bodyPr wrap="square">
            <a:spAutoFit/>
          </a:bodyPr>
          <a:lstStyle/>
          <a:p>
            <a:pPr lvl="0">
              <a:spcBef>
                <a:spcPts val="600"/>
              </a:spcBef>
              <a:defRPr/>
            </a:pPr>
            <a:r>
              <a:rPr lang="es-ES" sz="2000" b="1" dirty="0">
                <a:solidFill>
                  <a:prstClr val="black"/>
                </a:solidFill>
              </a:rPr>
              <a:t>Când se acordă o importanță nejustificată unor lideri în detrimentul altora, se formează grupuri care dezbină biserica. Acesta este un rezultat al imaturității. De aceea, Pavel ne invită să atingem maturitatea în Hristos (1 Corinteni 2:6).</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1"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dgm id="{A6EDFBF9-0B8B-4B63-AB4F-FEAD2023A5F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36"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0C78EE7E-64C5-4FE5-B4FC-9C612B2224AA}"/>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3"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4"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5" dur="500"/>
                                        <p:tgtEl>
                                          <p:spTgt spid="7">
                                            <p:graphicEl>
                                              <a:dgm id="{20B9B435-A79F-4DAA-9A8D-B0D8EB58FFF0}"/>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48"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49"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0" dur="500"/>
                                        <p:tgtEl>
                                          <p:spTgt spid="7">
                                            <p:graphicEl>
                                              <a:dgm id="{A28C0F7E-2C35-4733-B9B7-518F5F4CE207}"/>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5"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56"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57" dur="500"/>
                                        <p:tgtEl>
                                          <p:spTgt spid="4">
                                            <p:graphicEl>
                                              <a:dgm id="{4AFB3FCF-D3AF-47CC-9C64-79E7D6E5B9C4}"/>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0"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7DC70FBC-0A1D-4094-9303-7522C2FA25D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67"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CC805A5F-E0A3-498A-BE8A-4478F8482781}"/>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2"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3"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4" dur="500"/>
                                        <p:tgtEl>
                                          <p:spTgt spid="7">
                                            <p:graphicEl>
                                              <a:dgm id="{C05C37D8-282B-4B47-8E92-AB3C4AF2656B}"/>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79"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0"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1" dur="500"/>
                                        <p:tgtEl>
                                          <p:spTgt spid="4">
                                            <p:graphicEl>
                                              <a:dgm id="{76C86819-371B-4EE7-A4A8-69934EF8EED2}"/>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4"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5"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86" dur="500"/>
                                        <p:tgtEl>
                                          <p:spTgt spid="4">
                                            <p:graphicEl>
                                              <a:dgm id="{14D5DE0B-838A-4655-B6A5-58C027ACB16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1"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2"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3" dur="500"/>
                                        <p:tgtEl>
                                          <p:spTgt spid="7">
                                            <p:graphicEl>
                                              <a:dgm id="{544E29A7-1583-4A92-AD88-E60A4EEAC632}"/>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96"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97"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98" dur="500"/>
                                        <p:tgtEl>
                                          <p:spTgt spid="7">
                                            <p:graphicEl>
                                              <a:dgm id="{E82BFC15-9864-4E4A-A62D-828FE8496F17}"/>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3"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4"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5" dur="500"/>
                                        <p:tgtEl>
                                          <p:spTgt spid="4">
                                            <p:graphicEl>
                                              <a:dgm id="{3C7A11C8-C8DC-4CA4-BE55-2851ADBDAA1E}"/>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08"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09"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0" dur="500"/>
                                        <p:tgtEl>
                                          <p:spTgt spid="4">
                                            <p:graphicEl>
                                              <a:dgm id="{77470709-A4BF-49FC-8D92-CE27CC9DD2EE}"/>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5"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16"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17" dur="500"/>
                                        <p:tgtEl>
                                          <p:spTgt spid="7">
                                            <p:graphicEl>
                                              <a:dgm id="{410E2F05-E06F-4707-8316-DA974A0D1AF9}"/>
                                            </p:graphicEl>
                                          </p:spTgt>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0"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1"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2" dur="500"/>
                                        <p:tgtEl>
                                          <p:spTgt spid="7">
                                            <p:graphicEl>
                                              <a:dgm id="{FA8E0FB4-A277-4A92-81BD-BD9A3E41C821}"/>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27"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28"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29" dur="500"/>
                                        <p:tgtEl>
                                          <p:spTgt spid="4">
                                            <p:graphicEl>
                                              <a:dgm id="{197EFFD2-2C53-4D7E-AC20-EA12D8D5879A}"/>
                                            </p:graphicEl>
                                          </p:spTgt>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2"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3"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4"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Graphic spid="4"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0" y="0"/>
            <a:ext cx="12191999" cy="769441"/>
          </a:xfrm>
          <a:prstGeom prst="rect">
            <a:avLst/>
          </a:prstGeom>
          <a:noFill/>
        </p:spPr>
        <p:txBody>
          <a:bodyPr wrap="square">
            <a:spAutoFit/>
          </a:bodyPr>
          <a:lstStyle/>
          <a:p>
            <a:pPr algn="ctr"/>
            <a:r>
              <a:rPr lang="ro-RO" sz="4400" b="1" spc="300" dirty="0">
                <a:ln w="15875">
                  <a:solidFill>
                    <a:srgbClr val="C34B2F"/>
                  </a:solidFill>
                  <a:prstDash val="solid"/>
                </a:ln>
                <a:solidFill>
                  <a:srgbClr val="66FFCC"/>
                </a:solidFill>
                <a:effectLst>
                  <a:outerShdw blurRad="38100" dist="22860" dir="5400000" algn="tl" rotWithShape="0">
                    <a:srgbClr val="000000">
                      <a:alpha val="83000"/>
                    </a:srgbClr>
                  </a:outerShdw>
                </a:effectLst>
              </a:rPr>
              <a:t>SLUJIRE ȘI UMILINȚĂ</a:t>
            </a:r>
            <a:endParaRPr lang="es-ES" sz="4400" b="1" spc="300" dirty="0">
              <a:ln w="15875">
                <a:solidFill>
                  <a:srgbClr val="C34B2F"/>
                </a:solidFill>
                <a:prstDash val="solid"/>
              </a:ln>
              <a:solidFill>
                <a:srgbClr val="66FFCC"/>
              </a:solidFill>
              <a:effectLst>
                <a:outerShdw blurRad="38100" dist="22860" dir="5400000" algn="tl" rotWithShape="0">
                  <a:srgbClr val="000000">
                    <a:alpha val="83000"/>
                  </a:srgbClr>
                </a:outerShdw>
              </a:effectLst>
            </a:endParaRPr>
          </a:p>
        </p:txBody>
      </p:sp>
      <p:sp>
        <p:nvSpPr>
          <p:cNvPr id="5" name="CuadroTexto 4">
            <a:extLst>
              <a:ext uri="{FF2B5EF4-FFF2-40B4-BE49-F238E27FC236}">
                <a16:creationId xmlns:a16="http://schemas.microsoft.com/office/drawing/2014/main" id="{588CCEBF-E857-7954-55DE-A02799564093}"/>
              </a:ext>
            </a:extLst>
          </p:cNvPr>
          <p:cNvSpPr txBox="1"/>
          <p:nvPr/>
        </p:nvSpPr>
        <p:spPr>
          <a:xfrm>
            <a:off x="1507329" y="690063"/>
            <a:ext cx="9177339" cy="646331"/>
          </a:xfrm>
          <a:prstGeom prst="rect">
            <a:avLst/>
          </a:prstGeom>
          <a:noFill/>
        </p:spPr>
        <p:txBody>
          <a:bodyPr wrap="square">
            <a:spAutoFit/>
          </a:bodyPr>
          <a:lstStyle/>
          <a:p>
            <a:pPr algn="ctr"/>
            <a:r>
              <a:rPr lang="es-ES" b="1" dirty="0">
                <a:solidFill>
                  <a:srgbClr val="FFFF66"/>
                </a:solidFill>
                <a:effectLst>
                  <a:glow rad="127000">
                    <a:srgbClr val="913823"/>
                  </a:glow>
                </a:effectLst>
                <a:latin typeface="Comic Sans MS" panose="030F0702030302020204" pitchFamily="66" charset="0"/>
              </a:rPr>
              <a:t>“Iată cum trebuie să fim priviți noi: ca niște slujitori ai lui Hristos și ca niște ispravnici ai tainelor lui Dumnezeu.” </a:t>
            </a:r>
            <a:r>
              <a:rPr lang="es-ES" sz="1400" b="1" dirty="0">
                <a:solidFill>
                  <a:srgbClr val="FFFF66"/>
                </a:solidFill>
                <a:effectLst>
                  <a:glow rad="127000">
                    <a:srgbClr val="913823"/>
                  </a:glow>
                </a:effectLst>
                <a:latin typeface="Comic Sans MS" panose="030F0702030302020204" pitchFamily="66" charset="0"/>
              </a:rPr>
              <a:t>(1</a:t>
            </a:r>
            <a:r>
              <a:rPr lang="ro-RO" sz="1400" b="1" dirty="0">
                <a:solidFill>
                  <a:srgbClr val="FFFF66"/>
                </a:solidFill>
                <a:effectLst>
                  <a:glow rad="127000">
                    <a:srgbClr val="913823"/>
                  </a:glow>
                </a:effectLst>
                <a:latin typeface="Comic Sans MS" panose="030F0702030302020204" pitchFamily="66" charset="0"/>
              </a:rPr>
              <a:t> </a:t>
            </a:r>
            <a:r>
              <a:rPr lang="es-ES" sz="1400" b="1" dirty="0">
                <a:solidFill>
                  <a:srgbClr val="FFFF66"/>
                </a:solidFill>
                <a:effectLst>
                  <a:glow rad="127000">
                    <a:srgbClr val="913823"/>
                  </a:glow>
                </a:effectLst>
                <a:latin typeface="Comic Sans MS" panose="030F0702030302020204" pitchFamily="66" charset="0"/>
              </a:rPr>
              <a:t>Corint</a:t>
            </a:r>
            <a:r>
              <a:rPr lang="ro-RO" sz="1400" b="1" dirty="0" err="1">
                <a:solidFill>
                  <a:srgbClr val="FFFF66"/>
                </a:solidFill>
                <a:effectLst>
                  <a:glow rad="127000">
                    <a:srgbClr val="913823"/>
                  </a:glow>
                </a:effectLst>
                <a:latin typeface="Comic Sans MS" panose="030F0702030302020204" pitchFamily="66" charset="0"/>
              </a:rPr>
              <a:t>eni</a:t>
            </a:r>
            <a:r>
              <a:rPr lang="es-ES" sz="1400" b="1" dirty="0">
                <a:solidFill>
                  <a:srgbClr val="FFFF66"/>
                </a:solidFill>
                <a:effectLst>
                  <a:glow rad="127000">
                    <a:srgbClr val="913823"/>
                  </a:glow>
                </a:effectLst>
                <a:latin typeface="Comic Sans MS" panose="030F0702030302020204" pitchFamily="66" charset="0"/>
              </a:rPr>
              <a:t> 4:1)</a:t>
            </a:r>
            <a:endParaRPr lang="es-ES" b="1" dirty="0">
              <a:solidFill>
                <a:srgbClr val="FFFF66"/>
              </a:solidFill>
              <a:effectLst>
                <a:glow rad="127000">
                  <a:srgbClr val="913823"/>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E2FFF49D-FAFD-AE8F-33F1-2376C6B652DA}"/>
              </a:ext>
            </a:extLst>
          </p:cNvPr>
          <p:cNvSpPr txBox="1"/>
          <p:nvPr/>
        </p:nvSpPr>
        <p:spPr>
          <a:xfrm>
            <a:off x="200025" y="1430656"/>
            <a:ext cx="6515100" cy="1323439"/>
          </a:xfrm>
          <a:prstGeom prst="rect">
            <a:avLst/>
          </a:prstGeom>
          <a:noFill/>
        </p:spPr>
        <p:txBody>
          <a:bodyPr wrap="square" rtlCol="0">
            <a:spAutoFit/>
          </a:bodyPr>
          <a:lstStyle/>
          <a:p>
            <a:pPr>
              <a:spcBef>
                <a:spcPts val="600"/>
              </a:spcBef>
            </a:pPr>
            <a:r>
              <a:rPr lang="es-ES" sz="2000" b="1" dirty="0"/>
              <a:t>La fel ca și astăzi, în secolul I oamenii erau divizați de convingeri politice, filozofice, religioase și de altă natură. Cum putem împiedica acest mod de gândire să se infiltreze în biserică și să creeze dezbinare?</a:t>
            </a:r>
          </a:p>
        </p:txBody>
      </p:sp>
      <p:pic>
        <p:nvPicPr>
          <p:cNvPr id="12" name="Imagen 11">
            <a:extLst>
              <a:ext uri="{FF2B5EF4-FFF2-40B4-BE49-F238E27FC236}">
                <a16:creationId xmlns:a16="http://schemas.microsoft.com/office/drawing/2014/main" id="{8CAE4E4F-E927-D1A1-43D5-4B4D2889AD9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8877300" y="2930806"/>
            <a:ext cx="3143252" cy="3789082"/>
          </a:xfrm>
          <a:prstGeom prst="snip2DiagRect">
            <a:avLst>
              <a:gd name="adj1" fmla="val 15758"/>
              <a:gd name="adj2" fmla="val 16667"/>
            </a:avLst>
          </a:prstGeom>
          <a:solidFill>
            <a:srgbClr val="FFFFFF">
              <a:shade val="85000"/>
            </a:srgbClr>
          </a:solidFill>
          <a:ln w="5715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2A49CCC0-BF98-D2FE-94EB-FEEB36B45DE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a:fillRect/>
          </a:stretch>
        </p:blipFill>
        <p:spPr>
          <a:xfrm>
            <a:off x="171449" y="2771775"/>
            <a:ext cx="2104883" cy="2228850"/>
          </a:xfrm>
          <a:prstGeom prst="snip2DiagRect">
            <a:avLst>
              <a:gd name="adj1" fmla="val 15758"/>
              <a:gd name="adj2" fmla="val 16667"/>
            </a:avLst>
          </a:prstGeom>
          <a:solidFill>
            <a:srgbClr val="FFFFFF">
              <a:shade val="85000"/>
            </a:srgbClr>
          </a:solidFill>
          <a:ln w="57150" cap="sq">
            <a:solidFill>
              <a:srgbClr val="66FFCC"/>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3EB1B6AF-2C9C-52AD-46C5-B1CA63AAC8D9}"/>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171449" y="5119688"/>
            <a:ext cx="2104883" cy="1600200"/>
          </a:xfrm>
          <a:prstGeom prst="snip2DiagRect">
            <a:avLst>
              <a:gd name="adj1" fmla="val 15758"/>
              <a:gd name="adj2" fmla="val 16667"/>
            </a:avLst>
          </a:prstGeom>
          <a:solidFill>
            <a:srgbClr val="FFFFFF">
              <a:shade val="85000"/>
            </a:srgbClr>
          </a:solidFill>
          <a:ln w="57150" cap="sq">
            <a:solidFill>
              <a:schemeClr val="accent5">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0A7A5B4C-8043-CB1E-049C-1E5748CF0BEF}"/>
              </a:ext>
            </a:extLst>
          </p:cNvPr>
          <p:cNvSpPr txBox="1"/>
          <p:nvPr/>
        </p:nvSpPr>
        <p:spPr>
          <a:xfrm>
            <a:off x="2419209" y="2758307"/>
            <a:ext cx="6391276" cy="1323439"/>
          </a:xfrm>
          <a:prstGeom prst="rect">
            <a:avLst/>
          </a:prstGeom>
          <a:noFill/>
        </p:spPr>
        <p:txBody>
          <a:bodyPr wrap="square">
            <a:spAutoFit/>
          </a:bodyPr>
          <a:lstStyle/>
          <a:p>
            <a:pPr>
              <a:spcBef>
                <a:spcPts val="600"/>
              </a:spcBef>
            </a:pPr>
            <a:r>
              <a:rPr lang="es-ES" sz="2000" b="1" dirty="0"/>
              <a:t>Atitudinea liderului joacă un rol semnificativ. Liderii bisericii trebuie să fie clari în ceea ce privește rolul lor de administratori. Ei nu sunt proprietarii bisericii; ei pur și simplu o administrează pentru Hristos.</a:t>
            </a:r>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6715125" y="1514475"/>
            <a:ext cx="5305427" cy="1181100"/>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7" name="CuadroTexto 6">
            <a:extLst>
              <a:ext uri="{FF2B5EF4-FFF2-40B4-BE49-F238E27FC236}">
                <a16:creationId xmlns:a16="http://schemas.microsoft.com/office/drawing/2014/main" id="{1421AC82-2EEE-ED10-1C2B-76EBB671A28F}"/>
              </a:ext>
            </a:extLst>
          </p:cNvPr>
          <p:cNvSpPr txBox="1"/>
          <p:nvPr/>
        </p:nvSpPr>
        <p:spPr>
          <a:xfrm>
            <a:off x="2419209" y="5817930"/>
            <a:ext cx="6391276" cy="1015663"/>
          </a:xfrm>
          <a:prstGeom prst="rect">
            <a:avLst/>
          </a:prstGeom>
          <a:noFill/>
        </p:spPr>
        <p:txBody>
          <a:bodyPr wrap="square">
            <a:spAutoFit/>
          </a:bodyPr>
          <a:lstStyle/>
          <a:p>
            <a:pPr lvl="0">
              <a:spcBef>
                <a:spcPts val="600"/>
              </a:spcBef>
              <a:defRPr/>
            </a:pPr>
            <a:r>
              <a:rPr lang="es-ES" sz="2000" b="1" dirty="0">
                <a:solidFill>
                  <a:prstClr val="black"/>
                </a:solidFill>
              </a:rPr>
              <a:t>Ce unitate ar exista în biserică dacă toți – nu doar liderii, ci fiecare membru în parte – ar acționa în felul acesta?</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DCB29DA1-D0DC-E01B-B701-CD9504B4F32A}"/>
              </a:ext>
            </a:extLst>
          </p:cNvPr>
          <p:cNvSpPr txBox="1"/>
          <p:nvPr/>
        </p:nvSpPr>
        <p:spPr>
          <a:xfrm>
            <a:off x="2419208" y="4798056"/>
            <a:ext cx="6534153" cy="1015663"/>
          </a:xfrm>
          <a:prstGeom prst="rect">
            <a:avLst/>
          </a:prstGeom>
          <a:noFill/>
        </p:spPr>
        <p:txBody>
          <a:bodyPr wrap="square">
            <a:spAutoFit/>
          </a:bodyPr>
          <a:lstStyle/>
          <a:p>
            <a:pPr lvl="0">
              <a:spcBef>
                <a:spcPts val="600"/>
              </a:spcBef>
              <a:defRPr/>
            </a:pPr>
            <a:r>
              <a:rPr lang="es-ES" sz="2000" b="1" dirty="0">
                <a:solidFill>
                  <a:prstClr val="black"/>
                </a:solidFill>
              </a:rPr>
              <a:t>Slujitorul care administrează trebuie să se comporte așa cum se comportă Domnul său: întotdeauna dispus să se dedice cu smerenie slujirii altora </a:t>
            </a:r>
            <a:r>
              <a:rPr lang="es-ES" b="1" dirty="0">
                <a:solidFill>
                  <a:prstClr val="black"/>
                </a:solidFill>
              </a:rPr>
              <a:t>(F</a:t>
            </a:r>
            <a:r>
              <a:rPr lang="ro-RO" b="1" dirty="0" err="1">
                <a:solidFill>
                  <a:prstClr val="black"/>
                </a:solidFill>
              </a:rPr>
              <a:t>il</a:t>
            </a:r>
            <a:r>
              <a:rPr lang="es-ES" b="1" dirty="0">
                <a:solidFill>
                  <a:prstClr val="black"/>
                </a:solidFill>
              </a:rPr>
              <a:t> 2:3-8).</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CuadroTexto 12">
            <a:extLst>
              <a:ext uri="{FF2B5EF4-FFF2-40B4-BE49-F238E27FC236}">
                <a16:creationId xmlns:a16="http://schemas.microsoft.com/office/drawing/2014/main" id="{29A89EB7-56A8-F886-4FDF-48B5419A2B29}"/>
              </a:ext>
            </a:extLst>
          </p:cNvPr>
          <p:cNvSpPr txBox="1"/>
          <p:nvPr/>
        </p:nvSpPr>
        <p:spPr>
          <a:xfrm>
            <a:off x="2419209" y="4085958"/>
            <a:ext cx="6391276" cy="707886"/>
          </a:xfrm>
          <a:prstGeom prst="rect">
            <a:avLst/>
          </a:prstGeom>
          <a:noFill/>
        </p:spPr>
        <p:txBody>
          <a:bodyPr wrap="square">
            <a:spAutoFit/>
          </a:bodyPr>
          <a:lstStyle/>
          <a:p>
            <a:pPr lvl="0">
              <a:spcBef>
                <a:spcPts val="600"/>
              </a:spcBef>
              <a:defRPr/>
            </a:pPr>
            <a:r>
              <a:rPr lang="es-ES" sz="2000" b="1" dirty="0">
                <a:solidFill>
                  <a:prstClr val="black"/>
                </a:solidFill>
              </a:rPr>
              <a:t>Conducătorul bisericii este Isus, toți ceilalți o conduc ca „slujitori ai lui Hristos” (1 Corinteni 4:1).</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strVal val="#ppt_w*0.70"/>
                                          </p:val>
                                        </p:tav>
                                        <p:tav tm="100000">
                                          <p:val>
                                            <p:strVal val="#ppt_w"/>
                                          </p:val>
                                        </p:tav>
                                      </p:tavLst>
                                    </p:anim>
                                    <p:anim calcmode="lin" valueType="num">
                                      <p:cBhvr>
                                        <p:cTn id="24" dur="500" fill="hold"/>
                                        <p:tgtEl>
                                          <p:spTgt spid="25"/>
                                        </p:tgtEl>
                                        <p:attrNameLst>
                                          <p:attrName>ppt_h</p:attrName>
                                        </p:attrNameLst>
                                      </p:cBhvr>
                                      <p:tavLst>
                                        <p:tav tm="0">
                                          <p:val>
                                            <p:strVal val="#ppt_h"/>
                                          </p:val>
                                        </p:tav>
                                        <p:tav tm="100000">
                                          <p:val>
                                            <p:strVal val="#ppt_h"/>
                                          </p:val>
                                        </p:tav>
                                      </p:tavLst>
                                    </p:anim>
                                    <p:animEffect transition="in" filter="fade">
                                      <p:cBhvr>
                                        <p:cTn id="25" dur="500"/>
                                        <p:tgtEl>
                                          <p:spTgt spid="25"/>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 calcmode="lin" valueType="num">
                                      <p:cBhvr>
                                        <p:cTn id="36" dur="500" fill="hold"/>
                                        <p:tgtEl>
                                          <p:spTgt spid="14"/>
                                        </p:tgtEl>
                                        <p:attrNameLst>
                                          <p:attrName>style.rotation</p:attrName>
                                        </p:attrNameLst>
                                      </p:cBhvr>
                                      <p:tavLst>
                                        <p:tav tm="0">
                                          <p:val>
                                            <p:fltVal val="360"/>
                                          </p:val>
                                        </p:tav>
                                        <p:tav tm="100000">
                                          <p:val>
                                            <p:fltVal val="0"/>
                                          </p:val>
                                        </p:tav>
                                      </p:tavLst>
                                    </p:anim>
                                    <p:animEffect transition="in" filter="fade">
                                      <p:cBhvr>
                                        <p:cTn id="37" dur="500"/>
                                        <p:tgtEl>
                                          <p:spTgt spid="14"/>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22" presetClass="entr" presetSubtype="8"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left)">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left)">
                                      <p:cBhvr>
                                        <p:cTn id="6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0" grpId="0"/>
      <p:bldP spid="13" grpId="0"/>
    </p:bldLst>
  </p:timing>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532</TotalTime>
  <Words>1311</Words>
  <Application>Microsoft Office PowerPoint</Application>
  <PresentationFormat>Panorámica</PresentationFormat>
  <Paragraphs>59</Paragraphs>
  <Slides>11</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Aptos</vt:lpstr>
      <vt:lpstr>Constantia</vt:lpstr>
      <vt:lpstr>Arial</vt:lpstr>
      <vt:lpstr>Aptos Display</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48</cp:revision>
  <dcterms:created xsi:type="dcterms:W3CDTF">2026-06-06T16:57:43Z</dcterms:created>
  <dcterms:modified xsi:type="dcterms:W3CDTF">2026-07-14T15:39:31Z</dcterms:modified>
</cp:coreProperties>
</file>