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2" r:id="rId2"/>
    <p:sldId id="267" r:id="rId3"/>
    <p:sldId id="258" r:id="rId4"/>
    <p:sldId id="259" r:id="rId5"/>
    <p:sldId id="260" r:id="rId6"/>
    <p:sldId id="273" r:id="rId7"/>
    <p:sldId id="262" r:id="rId8"/>
    <p:sldId id="274" r:id="rId9"/>
    <p:sldId id="264" r:id="rId10"/>
    <p:sldId id="268" r:id="rId11"/>
    <p:sldId id="269" r:id="rId12"/>
    <p:sldId id="270"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ro-RO" sz="2400" b="1" dirty="0">
              <a:solidFill>
                <a:schemeClr val="bg1"/>
              </a:solidFill>
            </a:rPr>
            <a:t>Suntem</a:t>
          </a:r>
          <a:r>
            <a:rPr lang="es-ES" sz="2400" b="1" dirty="0">
              <a:solidFill>
                <a:schemeClr val="bg1"/>
              </a:solidFill>
            </a:rPr>
            <a:t>…</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ro-RO" sz="2400" b="1" dirty="0">
              <a:solidFill>
                <a:schemeClr val="bg1"/>
              </a:solidFill>
            </a:rPr>
            <a:t>Dar</a:t>
          </a:r>
          <a:r>
            <a:rPr lang="es-ES" sz="2400" b="1" dirty="0">
              <a:solidFill>
                <a:schemeClr val="bg1"/>
              </a:solidFill>
            </a:rPr>
            <a:t>…</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ro-RO" sz="2000" b="1" dirty="0">
              <a:solidFill>
                <a:schemeClr val="tx1"/>
              </a:solidFill>
            </a:rPr>
            <a:t>Încolțiți</a:t>
          </a:r>
          <a:endParaRPr lang="es-ES"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ro-RO" sz="2000" b="1" kern="1200" dirty="0">
              <a:solidFill>
                <a:prstClr val="black"/>
              </a:solidFill>
              <a:latin typeface="Aptos" panose="02110004020202020204"/>
              <a:ea typeface="+mn-ea"/>
              <a:cs typeface="+mn-cs"/>
            </a:rPr>
            <a:t>Nu la strâmtoare</a:t>
          </a:r>
          <a:endParaRPr lang="es-ES"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ro-RO" sz="2000" b="1" dirty="0">
              <a:solidFill>
                <a:schemeClr val="tx1"/>
              </a:solidFill>
            </a:rPr>
            <a:t>În grea cumpănă</a:t>
          </a:r>
          <a:endParaRPr lang="es-ES"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ro-RO" sz="2000" b="1" kern="1200" dirty="0">
              <a:solidFill>
                <a:prstClr val="black"/>
              </a:solidFill>
              <a:latin typeface="Aptos" panose="02110004020202020204"/>
              <a:ea typeface="+mn-ea"/>
              <a:cs typeface="+mn-cs"/>
            </a:rPr>
            <a:t>Nu deznădăjduiți</a:t>
          </a:r>
          <a:endParaRPr lang="es-ES"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ro-RO" sz="2000" b="1" dirty="0">
              <a:solidFill>
                <a:schemeClr val="tx1"/>
              </a:solidFill>
            </a:rPr>
            <a:t>Prigoniți</a:t>
          </a:r>
          <a:endParaRPr lang="es-ES" sz="2000" b="1" dirty="0">
            <a:solidFill>
              <a:schemeClr val="tx1"/>
            </a:solidFill>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ro-RO" sz="2000" b="1" kern="1200" dirty="0">
              <a:solidFill>
                <a:prstClr val="black"/>
              </a:solidFill>
              <a:latin typeface="Aptos" panose="02110004020202020204"/>
              <a:ea typeface="+mn-ea"/>
              <a:cs typeface="+mn-cs"/>
            </a:rPr>
            <a:t>Nu părăsiți</a:t>
          </a:r>
          <a:endParaRPr lang="es-ES"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ro-RO" sz="2000" b="1" dirty="0">
              <a:solidFill>
                <a:schemeClr val="tx1"/>
              </a:solidFill>
            </a:rPr>
            <a:t>Trântiți</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ro-RO" sz="2000" b="1" kern="1200" dirty="0">
              <a:solidFill>
                <a:prstClr val="black"/>
              </a:solidFill>
              <a:latin typeface="Aptos" panose="02110004020202020204"/>
              <a:ea typeface="+mn-ea"/>
              <a:cs typeface="+mn-cs"/>
            </a:rPr>
            <a:t>Nu omorâți</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r>
            <a:rPr lang="ro-RO" sz="2000" b="1" dirty="0">
              <a:solidFill>
                <a:schemeClr val="tx1"/>
              </a:solidFill>
            </a:rPr>
            <a:t>Hristos și-a dat viața din dragoste. Aceasta ne determină să trăim pentru El (2 Cor. 5:14-15).</a:t>
          </a:r>
          <a:endParaRPr lang="es-ES" sz="2000" b="1" dirty="0">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ro-RO" sz="2000" b="1" dirty="0">
              <a:solidFill>
                <a:schemeClr val="tx1"/>
              </a:solidFill>
            </a:rPr>
            <a:t>Hristos ne-a făcut făpturi noi. Aceasta ne determină să lăsăm în urmă vechea noastră viață (2 Cor.5:17)</a:t>
          </a:r>
          <a:endParaRPr lang="es-ES" sz="20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ro-RO" sz="2000" b="1" dirty="0">
              <a:effectLst>
                <a:outerShdw blurRad="38100" dist="38100" dir="2700000" algn="tl">
                  <a:srgbClr val="000000">
                    <a:alpha val="43137"/>
                  </a:srgbClr>
                </a:outerShdw>
              </a:effectLst>
            </a:rPr>
            <a:t>Hristos ne-a împăcat cu Dumnezeu. Aceasta ne determină să fim ambasadori ai împăcării (</a:t>
          </a:r>
          <a:r>
            <a:rPr lang="ro-RO" sz="1800" b="1" dirty="0">
              <a:effectLst>
                <a:outerShdw blurRad="38100" dist="38100" dir="2700000" algn="tl">
                  <a:srgbClr val="000000">
                    <a:alpha val="43137"/>
                  </a:srgbClr>
                </a:outerShdw>
              </a:effectLst>
            </a:rPr>
            <a:t>2 Cor. 5:18-20</a:t>
          </a:r>
          <a:r>
            <a:rPr lang="ro-RO" sz="2000" b="1" dirty="0">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ro-RO" sz="2000" b="1" dirty="0">
              <a:solidFill>
                <a:schemeClr val="tx1"/>
              </a:solidFill>
            </a:rPr>
            <a:t>A îndura dificultăți </a:t>
          </a:r>
          <a:r>
            <a:rPr lang="es-ES" sz="2000" b="1" dirty="0">
              <a:solidFill>
                <a:schemeClr val="tx1"/>
              </a:solidFill>
            </a:rPr>
            <a:t>(2Co</a:t>
          </a:r>
          <a:r>
            <a:rPr lang="ro-RO" sz="2000" b="1" dirty="0">
              <a:solidFill>
                <a:schemeClr val="tx1"/>
              </a:solidFill>
            </a:rPr>
            <a:t>r</a:t>
          </a:r>
          <a:r>
            <a:rPr lang="es-ES" sz="2000" b="1" dirty="0">
              <a:solidFill>
                <a:schemeClr val="tx1"/>
              </a:solidFill>
            </a:rPr>
            <a:t>.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ro-RO" sz="2000" b="1" dirty="0">
              <a:solidFill>
                <a:schemeClr val="tx1"/>
              </a:solidFill>
            </a:rPr>
            <a:t>A avea roada Duhului </a:t>
          </a:r>
          <a:r>
            <a:rPr lang="es-ES" sz="2000" b="1" dirty="0">
              <a:solidFill>
                <a:schemeClr val="tx1"/>
              </a:solidFill>
            </a:rPr>
            <a:t>(2Co.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ro-RO" sz="2000" b="1" dirty="0">
              <a:solidFill>
                <a:schemeClr val="tx1"/>
              </a:solidFill>
            </a:rPr>
            <a:t>A fi sincer și corect</a:t>
          </a:r>
          <a:r>
            <a:rPr lang="es-ES" sz="2000" b="1" dirty="0">
              <a:solidFill>
                <a:schemeClr val="tx1"/>
              </a:solidFill>
            </a:rPr>
            <a:t>(2Co.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ro-RO" sz="2000" b="1" dirty="0">
              <a:solidFill>
                <a:schemeClr val="tx1"/>
              </a:solidFill>
            </a:rPr>
            <a:t>A rămâne ferm în orice circumstanță</a:t>
          </a:r>
          <a:br>
            <a:rPr lang="es-ES" sz="2000" b="1" dirty="0">
              <a:solidFill>
                <a:schemeClr val="tx1"/>
              </a:solidFill>
            </a:rPr>
          </a:br>
          <a:r>
            <a:rPr lang="es-ES" sz="2000" b="1" dirty="0">
              <a:solidFill>
                <a:schemeClr val="tx1"/>
              </a:solidFill>
            </a:rPr>
            <a:t>(2Co.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ro-RO" sz="2000" b="1" dirty="0">
              <a:solidFill>
                <a:schemeClr val="tx1"/>
              </a:solidFill>
            </a:rPr>
            <a:t>A ne deschide inimile către ceilalți</a:t>
          </a:r>
          <a:r>
            <a:rPr lang="es-ES" sz="2000" b="1" dirty="0">
              <a:solidFill>
                <a:schemeClr val="tx1"/>
              </a:solidFill>
            </a:rPr>
            <a:t> (2Co. 6:11-13)</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ro-RO" sz="2000" b="1" dirty="0">
              <a:solidFill>
                <a:schemeClr val="tx1"/>
              </a:solidFill>
            </a:rPr>
            <a:t>A ne separa de influența dăunătoare a necredincioșilor</a:t>
          </a:r>
          <a:r>
            <a:rPr lang="es-ES" sz="2000" b="1" dirty="0">
              <a:solidFill>
                <a:schemeClr val="tx1"/>
              </a:solidFill>
            </a:rPr>
            <a:t>(2Co.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ro-RO" sz="2400" b="1" dirty="0"/>
            <a:t>Chemarea</a:t>
          </a:r>
          <a:endParaRPr lang="es-ES" sz="2400" b="1" dirty="0"/>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ro-RO" sz="2000" b="1" dirty="0"/>
            <a:t>Ieșiți din locurile păcatului</a:t>
          </a:r>
          <a:endParaRPr lang="es-ES" sz="2000" b="1" dirty="0"/>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ro-RO" sz="2000" b="1" dirty="0"/>
            <a:t>Separați-vă de păcătoși</a:t>
          </a:r>
          <a:endParaRPr lang="es-ES" sz="2000" b="1" dirty="0"/>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ro-RO" sz="2400" b="1" dirty="0"/>
            <a:t>Consecințele</a:t>
          </a:r>
          <a:endParaRPr lang="es-ES"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ro-RO" sz="2000" b="1" dirty="0"/>
            <a:t>Voi locui cu tine</a:t>
          </a:r>
          <a:endParaRPr lang="es-ES"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pt-BR" sz="2000" b="1" dirty="0"/>
            <a:t>Eu voi fi Tatăl tău</a:t>
          </a:r>
          <a:endParaRPr lang="es-ES"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pt-BR" sz="2000" b="1" dirty="0"/>
            <a:t>Nu atingeți ce este necurat</a:t>
          </a:r>
          <a:endParaRPr lang="es-ES" sz="2000" b="1" dirty="0"/>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ro-RO" sz="2000" b="1" dirty="0"/>
            <a:t>Te voi primi</a:t>
          </a:r>
          <a:endParaRPr lang="es-ES"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ro-RO" sz="2000" b="1" dirty="0"/>
            <a:t>Voi fi Dumnezeul tău</a:t>
          </a:r>
          <a:endParaRPr lang="es-ES"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ro-RO" sz="2000" b="1" dirty="0"/>
            <a:t>Veți fi poporul meu</a:t>
          </a:r>
          <a:endParaRPr lang="es-ES"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s-ES"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s-ES"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s-ES"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s-ES"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o-RO" sz="2400" b="1" kern="1200" dirty="0">
              <a:solidFill>
                <a:schemeClr val="bg1"/>
              </a:solidFill>
            </a:rPr>
            <a:t>Suntem</a:t>
          </a:r>
          <a:r>
            <a:rPr lang="es-ES" sz="2400" b="1" kern="1200" dirty="0">
              <a:solidFill>
                <a:schemeClr val="bg1"/>
              </a:solidFill>
            </a:rPr>
            <a:t>…</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Încolțiți</a:t>
          </a:r>
          <a:endParaRPr lang="es-ES"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În grea cumpănă</a:t>
          </a:r>
          <a:endParaRPr lang="es-ES"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Prigoniți</a:t>
          </a:r>
          <a:endParaRPr lang="es-ES" sz="2000" b="1" kern="1200" dirty="0">
            <a:solidFill>
              <a:schemeClr val="tx1"/>
            </a:solidFill>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Trântiți</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o-RO" sz="2400" b="1" kern="1200" dirty="0">
              <a:solidFill>
                <a:schemeClr val="bg1"/>
              </a:solidFill>
            </a:rPr>
            <a:t>Dar</a:t>
          </a:r>
          <a:r>
            <a:rPr lang="es-ES" sz="2400" b="1" kern="1200" dirty="0">
              <a:solidFill>
                <a:schemeClr val="bg1"/>
              </a:solidFill>
            </a:rPr>
            <a:t>…</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black"/>
              </a:solidFill>
              <a:latin typeface="Aptos" panose="02110004020202020204"/>
              <a:ea typeface="+mn-ea"/>
              <a:cs typeface="+mn-cs"/>
            </a:rPr>
            <a:t>Nu la strâmtoare</a:t>
          </a:r>
          <a:endParaRPr lang="es-ES"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black"/>
              </a:solidFill>
              <a:latin typeface="Aptos" panose="02110004020202020204"/>
              <a:ea typeface="+mn-ea"/>
              <a:cs typeface="+mn-cs"/>
            </a:rPr>
            <a:t>Nu deznădăjduiți</a:t>
          </a:r>
          <a:endParaRPr lang="es-ES"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black"/>
              </a:solidFill>
              <a:latin typeface="Aptos" panose="02110004020202020204"/>
              <a:ea typeface="+mn-ea"/>
              <a:cs typeface="+mn-cs"/>
            </a:rPr>
            <a:t>Nu părăsiți</a:t>
          </a:r>
          <a:endParaRPr lang="es-ES"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black"/>
              </a:solidFill>
              <a:latin typeface="Aptos" panose="02110004020202020204"/>
              <a:ea typeface="+mn-ea"/>
              <a:cs typeface="+mn-cs"/>
            </a:rPr>
            <a:t>Nu omorâți</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Hristos și-a dat viața din dragoste. Aceasta ne determină să trăim pentru El (2 Cor. 5:14-15).</a:t>
          </a:r>
          <a:endParaRPr lang="es-ES" sz="2000" b="1" kern="1200" dirty="0">
            <a:solidFill>
              <a:schemeClr val="tx1"/>
            </a:solidFill>
          </a:endParaRP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Hristos ne-a făcut făpturi noi. Aceasta ne determină să lăsăm în urmă vechea noastră viață (2 Cor.5:17)</a:t>
          </a:r>
          <a:endParaRPr lang="es-ES" sz="2000" b="1" kern="1200" dirty="0">
            <a:solidFill>
              <a:schemeClr val="tx1"/>
            </a:solidFill>
          </a:endParaRP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Hristos ne-a împăcat cu Dumnezeu. Aceasta ne determină să fim ambasadori ai împăcării (</a:t>
          </a:r>
          <a:r>
            <a:rPr lang="ro-RO" sz="1800" b="1" kern="1200" dirty="0">
              <a:effectLst>
                <a:outerShdw blurRad="38100" dist="38100" dir="2700000" algn="tl">
                  <a:srgbClr val="000000">
                    <a:alpha val="43137"/>
                  </a:srgbClr>
                </a:outerShdw>
              </a:effectLst>
            </a:rPr>
            <a:t>2 Cor. 5:18-20</a:t>
          </a:r>
          <a:r>
            <a:rPr lang="ro-RO" sz="2000" b="1" kern="1200" dirty="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A îndura dificultăți </a:t>
          </a:r>
          <a:r>
            <a:rPr lang="es-ES" sz="2000" b="1" kern="1200" dirty="0">
              <a:solidFill>
                <a:schemeClr val="tx1"/>
              </a:solidFill>
            </a:rPr>
            <a:t>(2Co</a:t>
          </a:r>
          <a:r>
            <a:rPr lang="ro-RO" sz="2000" b="1" kern="1200" dirty="0">
              <a:solidFill>
                <a:schemeClr val="tx1"/>
              </a:solidFill>
            </a:rPr>
            <a:t>r</a:t>
          </a:r>
          <a:r>
            <a:rPr lang="es-ES" sz="2000" b="1" kern="1200" dirty="0">
              <a:solidFill>
                <a:schemeClr val="tx1"/>
              </a:solidFill>
            </a:rPr>
            <a:t>.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A avea roada Duhului </a:t>
          </a:r>
          <a:r>
            <a:rPr lang="es-ES" sz="2000" b="1" kern="1200" dirty="0">
              <a:solidFill>
                <a:schemeClr val="tx1"/>
              </a:solidFill>
            </a:rPr>
            <a:t>(2Co.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A fi sincer și corect</a:t>
          </a:r>
          <a:r>
            <a:rPr lang="es-ES" sz="2000" b="1" kern="1200" dirty="0">
              <a:solidFill>
                <a:schemeClr val="tx1"/>
              </a:solidFill>
            </a:rPr>
            <a:t>(2Co.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A rămâne ferm în orice circumstanță</a:t>
          </a:r>
          <a:br>
            <a:rPr lang="es-ES" sz="2000" b="1" kern="1200" dirty="0">
              <a:solidFill>
                <a:schemeClr val="tx1"/>
              </a:solidFill>
            </a:rPr>
          </a:br>
          <a:r>
            <a:rPr lang="es-ES" sz="2000" b="1" kern="1200" dirty="0">
              <a:solidFill>
                <a:schemeClr val="tx1"/>
              </a:solidFill>
            </a:rPr>
            <a:t>(2Co.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A ne deschide inimile către ceilalți</a:t>
          </a:r>
          <a:r>
            <a:rPr lang="es-ES" sz="2000" b="1" kern="1200" dirty="0">
              <a:solidFill>
                <a:schemeClr val="tx1"/>
              </a:solidFill>
            </a:rPr>
            <a:t> (2Co. 6:11-13)</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A ne separa de influența dăunătoare a necredincioșilor</a:t>
          </a:r>
          <a:r>
            <a:rPr lang="es-ES" sz="2000" b="1" kern="1200" dirty="0">
              <a:solidFill>
                <a:schemeClr val="tx1"/>
              </a:solidFill>
            </a:rPr>
            <a:t>(2Co.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ro-RO" sz="2000" b="1" kern="1200" dirty="0"/>
            <a:t>Ieșiți din locurile păcatului</a:t>
          </a:r>
          <a:endParaRPr lang="es-ES" sz="2000" b="1" kern="1200" dirty="0"/>
        </a:p>
        <a:p>
          <a:pPr marL="228600" lvl="1" indent="-228600" algn="l" defTabSz="889000">
            <a:lnSpc>
              <a:spcPct val="90000"/>
            </a:lnSpc>
            <a:spcBef>
              <a:spcPct val="0"/>
            </a:spcBef>
            <a:spcAft>
              <a:spcPct val="15000"/>
            </a:spcAft>
            <a:buClr>
              <a:schemeClr val="accent5">
                <a:lumMod val="75000"/>
              </a:schemeClr>
            </a:buClr>
            <a:buChar char="•"/>
          </a:pPr>
          <a:r>
            <a:rPr lang="ro-RO" sz="2000" b="1" kern="1200" dirty="0"/>
            <a:t>Separați-vă de păcătoși</a:t>
          </a:r>
          <a:endParaRPr lang="es-ES" sz="2000" b="1" kern="1200" dirty="0"/>
        </a:p>
        <a:p>
          <a:pPr marL="228600" lvl="1" indent="-228600" algn="l" defTabSz="889000">
            <a:lnSpc>
              <a:spcPct val="90000"/>
            </a:lnSpc>
            <a:spcBef>
              <a:spcPct val="0"/>
            </a:spcBef>
            <a:spcAft>
              <a:spcPct val="15000"/>
            </a:spcAft>
            <a:buClr>
              <a:schemeClr val="accent5">
                <a:lumMod val="75000"/>
              </a:schemeClr>
            </a:buClr>
            <a:buChar char="•"/>
          </a:pPr>
          <a:r>
            <a:rPr lang="pt-BR" sz="2000" b="1" kern="1200" dirty="0"/>
            <a:t>Nu atingeți ce este necurat</a:t>
          </a:r>
          <a:endParaRPr lang="es-ES" sz="2000" b="1" kern="1200" dirty="0"/>
        </a:p>
      </dsp:txBody>
      <dsp:txXfrm>
        <a:off x="0" y="298404"/>
        <a:ext cx="4724399" cy="1496250"/>
      </dsp:txXfrm>
    </dsp:sp>
    <dsp:sp modelId="{8CA31D7B-4932-4101-A40D-C4E41FBF3C33}">
      <dsp:nvSpPr>
        <dsp:cNvPr id="0" name=""/>
        <dsp:cNvSpPr/>
      </dsp:nvSpPr>
      <dsp:spPr>
        <a:xfrm>
          <a:off x="236220" y="17964"/>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ro-RO" sz="2400" b="1" kern="1200" dirty="0"/>
            <a:t>Chemarea</a:t>
          </a:r>
          <a:endParaRPr lang="es-ES" sz="2400" b="1" kern="1200" dirty="0"/>
        </a:p>
      </dsp:txBody>
      <dsp:txXfrm>
        <a:off x="263600" y="45344"/>
        <a:ext cx="3252320" cy="506120"/>
      </dsp:txXfrm>
    </dsp:sp>
    <dsp:sp modelId="{0B77B9BE-14BF-4E81-B518-2EB7008C0C27}">
      <dsp:nvSpPr>
        <dsp:cNvPr id="0" name=""/>
        <dsp:cNvSpPr/>
      </dsp:nvSpPr>
      <dsp:spPr>
        <a:xfrm>
          <a:off x="0" y="2177694"/>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ro-RO" sz="2000" b="1" kern="1200" dirty="0"/>
            <a:t>Voi locui cu tine</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ro-RO" sz="2000" b="1" kern="1200" dirty="0"/>
            <a:t>Voi fi Dumnezeul tău</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ro-RO" sz="2000" b="1" kern="1200" dirty="0"/>
            <a:t>Veți fi poporul meu</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ro-RO" sz="2000" b="1" kern="1200" dirty="0"/>
            <a:t>Te voi primi</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pt-BR" sz="2000" b="1" kern="1200" dirty="0"/>
            <a:t>Eu voi fi Tatăl tău</a:t>
          </a:r>
          <a:endParaRPr lang="es-ES" sz="2000" b="1" kern="1200" dirty="0"/>
        </a:p>
      </dsp:txBody>
      <dsp:txXfrm>
        <a:off x="0" y="2177694"/>
        <a:ext cx="4724399" cy="2154600"/>
      </dsp:txXfrm>
    </dsp:sp>
    <dsp:sp modelId="{10D1A03A-6952-4C5D-9531-7BD8145E38A2}">
      <dsp:nvSpPr>
        <dsp:cNvPr id="0" name=""/>
        <dsp:cNvSpPr/>
      </dsp:nvSpPr>
      <dsp:spPr>
        <a:xfrm>
          <a:off x="236220"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ro-RO" sz="2400" b="1" kern="1200" dirty="0"/>
            <a:t>Consecințele</a:t>
          </a:r>
          <a:endParaRPr lang="es-ES" sz="2400" b="1" kern="1200" dirty="0"/>
        </a:p>
      </dsp:txBody>
      <dsp:txXfrm>
        <a:off x="263600"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rcRect l="9899" t="2470" r="1" b="6622"/>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0" y="5089700"/>
            <a:ext cx="6257925" cy="769441"/>
          </a:xfrm>
          <a:prstGeom prst="rect">
            <a:avLst/>
          </a:prstGeom>
          <a:noFill/>
        </p:spPr>
        <p:txBody>
          <a:bodyPr wrap="square" rtlCol="0">
            <a:spAutoFit/>
          </a:bodyPr>
          <a:lstStyle/>
          <a:p>
            <a:r>
              <a:rPr lang="ro-RO" sz="4400" b="1" dirty="0">
                <a:ln w="6600">
                  <a:solidFill>
                    <a:schemeClr val="accent2"/>
                  </a:solidFill>
                  <a:prstDash val="solid"/>
                </a:ln>
                <a:solidFill>
                  <a:srgbClr val="FFFFFF"/>
                </a:solidFill>
                <a:effectLst>
                  <a:outerShdw dist="38100" dir="2700000" algn="tl" rotWithShape="0">
                    <a:schemeClr val="accent2"/>
                  </a:outerShdw>
                </a:effectLst>
              </a:rPr>
              <a:t>SLUJIREA SCREȘTINĂ</a:t>
            </a:r>
            <a:endParaRPr lang="es-ES" sz="4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09046" y="950279"/>
            <a:ext cx="1584510" cy="1200329"/>
          </a:xfrm>
          <a:prstGeom prst="rect">
            <a:avLst/>
          </a:prstGeom>
          <a:noFill/>
        </p:spPr>
        <p:txBody>
          <a:bodyPr wrap="square" rtlCol="0">
            <a:spAutoFit/>
            <a:scene3d>
              <a:camera prst="isometricOffAxis2Left"/>
              <a:lightRig rig="threePt" dir="t"/>
            </a:scene3d>
            <a:sp3d/>
          </a:bodyPr>
          <a:lstStyle/>
          <a:p>
            <a:pPr algn="ctr"/>
            <a:r>
              <a:rPr lang="ro-RO" b="1" dirty="0">
                <a:solidFill>
                  <a:srgbClr val="543F22"/>
                </a:solidFill>
              </a:rPr>
              <a:t>Studiul</a:t>
            </a:r>
            <a:r>
              <a:rPr lang="es-ES" b="1" dirty="0">
                <a:solidFill>
                  <a:srgbClr val="543F22"/>
                </a:solidFill>
              </a:rPr>
              <a:t> 10 </a:t>
            </a:r>
            <a:r>
              <a:rPr lang="ro-RO" b="1" dirty="0">
                <a:solidFill>
                  <a:srgbClr val="543F22"/>
                </a:solidFill>
              </a:rPr>
              <a:t>pentru </a:t>
            </a:r>
          </a:p>
          <a:p>
            <a:pPr algn="ctr"/>
            <a:r>
              <a:rPr lang="ro-RO" b="1" dirty="0">
                <a:solidFill>
                  <a:srgbClr val="543F22"/>
                </a:solidFill>
              </a:rPr>
              <a:t>5 septembrie </a:t>
            </a:r>
            <a:r>
              <a:rPr lang="es-ES" b="1" dirty="0">
                <a:solidFill>
                  <a:srgbClr val="543F22"/>
                </a:solidFill>
              </a:rPr>
              <a:t>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ro-RO"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REZULTATUL LUCRĂRII CU UNITATE</a:t>
            </a:r>
            <a:endPar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duotone>
              <a:schemeClr val="accent2">
                <a:shade val="45000"/>
                <a:satMod val="135000"/>
              </a:schemeClr>
              <a:prstClr val="white"/>
            </a:duotone>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ro-RO"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CONFORT ȘI BUCURIE</a:t>
            </a:r>
            <a:endParaRPr lang="es-ES" sz="4400" b="1" spc="600" dirty="0">
              <a:ln w="13462">
                <a:solidFill>
                  <a:schemeClr val="bg1"/>
                </a:solidFill>
                <a:prstDash val="solid"/>
              </a:ln>
              <a:solidFill>
                <a:schemeClr val="accent3">
                  <a:lumMod val="50000"/>
                </a:schemeClr>
              </a:solidFill>
              <a:effectLst>
                <a:outerShdw dist="38100" dir="2700000" algn="bl" rotWithShape="0">
                  <a:srgbClr val="00B050"/>
                </a:outerShdw>
              </a:effectLst>
            </a:endParaRP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2">
                    <a:lumMod val="50000"/>
                  </a:schemeClr>
                </a:solidFill>
                <a:latin typeface="Comic Sans MS" panose="030F0702030302020204" pitchFamily="66" charset="0"/>
              </a:rPr>
              <a:t>“Am o mare încredere în voi. Am tot dreptul să mă laud cu voi. Sunt plin de mângâiere, îmi saltă inima de bucurie în toate necazurile noastre.” </a:t>
            </a:r>
            <a:r>
              <a:rPr lang="es-ES" sz="1400" b="1" dirty="0">
                <a:solidFill>
                  <a:schemeClr val="accent2">
                    <a:lumMod val="50000"/>
                  </a:schemeClr>
                </a:solidFill>
                <a:latin typeface="Comic Sans MS" panose="030F0702030302020204" pitchFamily="66" charset="0"/>
              </a:rPr>
              <a:t>(2</a:t>
            </a:r>
            <a:r>
              <a:rPr lang="ro-RO" sz="1400" b="1" dirty="0">
                <a:solidFill>
                  <a:schemeClr val="accent2">
                    <a:lumMod val="50000"/>
                  </a:schemeClr>
                </a:solidFill>
                <a:latin typeface="Comic Sans MS" panose="030F0702030302020204" pitchFamily="66" charset="0"/>
              </a:rPr>
              <a:t> </a:t>
            </a:r>
            <a:r>
              <a:rPr lang="es-ES" sz="1400" b="1" dirty="0">
                <a:solidFill>
                  <a:schemeClr val="accent2">
                    <a:lumMod val="50000"/>
                  </a:schemeClr>
                </a:solidFill>
                <a:latin typeface="Comic Sans MS" panose="030F0702030302020204" pitchFamily="66" charset="0"/>
              </a:rPr>
              <a:t>Corint</a:t>
            </a:r>
            <a:r>
              <a:rPr lang="ro-RO" sz="1400" b="1" dirty="0" err="1">
                <a:solidFill>
                  <a:schemeClr val="accent2">
                    <a:lumMod val="50000"/>
                  </a:schemeClr>
                </a:solidFill>
                <a:latin typeface="Comic Sans MS" panose="030F0702030302020204" pitchFamily="66" charset="0"/>
              </a:rPr>
              <a:t>eni</a:t>
            </a:r>
            <a:r>
              <a:rPr lang="es-ES" sz="1400" b="1" dirty="0">
                <a:solidFill>
                  <a:schemeClr val="accent2">
                    <a:lumMod val="50000"/>
                  </a:schemeClr>
                </a:solidFill>
                <a:latin typeface="Comic Sans MS" panose="030F0702030302020204" pitchFamily="66" charset="0"/>
              </a:rPr>
              <a:t>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350528"/>
            <a:ext cx="6570044" cy="1015663"/>
          </a:xfrm>
          <a:prstGeom prst="rect">
            <a:avLst/>
          </a:prstGeom>
          <a:noFill/>
        </p:spPr>
        <p:txBody>
          <a:bodyPr wrap="square" rtlCol="0">
            <a:spAutoFit/>
          </a:bodyPr>
          <a:lstStyle/>
          <a:p>
            <a:pPr>
              <a:spcBef>
                <a:spcPts val="600"/>
              </a:spcBef>
            </a:pPr>
            <a:r>
              <a:rPr lang="es-ES" sz="2000" b="1" dirty="0"/>
              <a:t>În ciuda problemelor cu care s-a confruntat, Pavel a fost extrem de bucuros (2 Cor</a:t>
            </a:r>
            <a:r>
              <a:rPr lang="ro-RO" sz="2000" b="1" dirty="0"/>
              <a:t>.</a:t>
            </a:r>
            <a:r>
              <a:rPr lang="es-ES" sz="2000" b="1" dirty="0"/>
              <a:t> 7:4). Ce anume a cauzat această bucurie?</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hqprint">
            <a:extLst>
              <a:ext uri="{28A0092B-C50C-407E-A947-70E740481C1C}">
                <a14:useLocalDpi xmlns:a14="http://schemas.microsoft.com/office/drawing/2010/main"/>
              </a:ext>
            </a:extLst>
          </a:blip>
          <a:srcRect b="9286"/>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509540"/>
            <a:ext cx="9143198" cy="1323439"/>
          </a:xfrm>
          <a:prstGeom prst="rect">
            <a:avLst/>
          </a:prstGeom>
          <a:noFill/>
        </p:spPr>
        <p:txBody>
          <a:bodyPr wrap="square">
            <a:spAutoFit/>
          </a:bodyPr>
          <a:lstStyle/>
          <a:p>
            <a:pPr>
              <a:spcBef>
                <a:spcPts val="600"/>
              </a:spcBef>
            </a:pPr>
            <a:r>
              <a:rPr lang="es-ES" sz="2000" b="1" dirty="0"/>
              <a:t>Astfel, a existat mângâiere pentru toți. Tit, tovarășul lui Pavel, a fost mângâiat (2 Corinteni 7:7). Pavel a fost mângâiat de sosirea lui Tit (2 Corinteni 7:6). Corintenii fuseseră mângâiați, ceea ce i-a adus și lui Pavel mângâiere (2 Corinteni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366191"/>
            <a:ext cx="6570043" cy="1631216"/>
          </a:xfrm>
          <a:prstGeom prst="rect">
            <a:avLst/>
          </a:prstGeom>
          <a:noFill/>
        </p:spPr>
        <p:txBody>
          <a:bodyPr wrap="square">
            <a:spAutoFit/>
          </a:bodyPr>
          <a:lstStyle/>
          <a:p>
            <a:pPr lvl="0">
              <a:spcBef>
                <a:spcPts val="600"/>
              </a:spcBef>
              <a:defRPr/>
            </a:pPr>
            <a:r>
              <a:rPr lang="es-ES" sz="2000" b="1" dirty="0">
                <a:solidFill>
                  <a:prstClr val="black"/>
                </a:solidFill>
              </a:rPr>
              <a:t>Pavel scrisese o scrisoare aspră corintenilor, care i-a întristat (2 Cor</a:t>
            </a:r>
            <a:r>
              <a:rPr lang="ro-RO" sz="2000" b="1" dirty="0">
                <a:solidFill>
                  <a:prstClr val="black"/>
                </a:solidFill>
              </a:rPr>
              <a:t>.</a:t>
            </a:r>
            <a:r>
              <a:rPr lang="es-ES" sz="2000" b="1" dirty="0">
                <a:solidFill>
                  <a:prstClr val="black"/>
                </a:solidFill>
              </a:rPr>
              <a:t> 7:8). Dar acea tristețe i-a condus la pocăință (2 Cor</a:t>
            </a:r>
            <a:r>
              <a:rPr lang="ro-RO" sz="2000" b="1" dirty="0">
                <a:solidFill>
                  <a:prstClr val="black"/>
                </a:solidFill>
              </a:rPr>
              <a:t>.</a:t>
            </a:r>
            <a:r>
              <a:rPr lang="es-ES" sz="2000" b="1" dirty="0">
                <a:solidFill>
                  <a:prstClr val="black"/>
                </a:solidFill>
              </a:rPr>
              <a:t> 7:9-10). Aceasta a produs o schimbare completă în relația lor cu Pavel și unul cu celălalt (2 Cor</a:t>
            </a:r>
            <a:r>
              <a:rPr lang="ro-RO" sz="2000" b="1" dirty="0">
                <a:solidFill>
                  <a:prstClr val="black"/>
                </a:solidFill>
              </a:rPr>
              <a:t>.</a:t>
            </a:r>
            <a:r>
              <a:rPr lang="es-ES" sz="2000" b="1" dirty="0">
                <a:solidFill>
                  <a:prstClr val="black"/>
                </a:solidFill>
              </a:rPr>
              <a:t> 7:11-12).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837280"/>
            <a:ext cx="9143198" cy="1015663"/>
          </a:xfrm>
          <a:prstGeom prst="rect">
            <a:avLst/>
          </a:prstGeom>
          <a:noFill/>
        </p:spPr>
        <p:txBody>
          <a:bodyPr wrap="square">
            <a:spAutoFit/>
          </a:bodyPr>
          <a:lstStyle/>
          <a:p>
            <a:pPr lvl="0">
              <a:spcBef>
                <a:spcPts val="600"/>
              </a:spcBef>
              <a:defRPr/>
            </a:pPr>
            <a:r>
              <a:rPr lang="es-ES" sz="2000" b="1" dirty="0">
                <a:solidFill>
                  <a:prstClr val="black"/>
                </a:solidFill>
              </a:rPr>
              <a:t>Însă Pavel nu și-a asumat niciun merit pentru aceasta. Dacă pastorii și membrii se pot bucura de bucurie și mângâiere, aceasta se datorează faptului că Dumnezeu „îi mângâie pe cei smeriți” (2 Corinteni 7:6a).</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57549" y="988189"/>
            <a:ext cx="8582025" cy="4093428"/>
          </a:xfrm>
          <a:prstGeom prst="rect">
            <a:avLst/>
          </a:prstGeom>
          <a:noFill/>
        </p:spPr>
        <p:txBody>
          <a:bodyPr wrap="square">
            <a:spAutoFit/>
          </a:bodyPr>
          <a:lstStyle/>
          <a:p>
            <a:pPr>
              <a:spcBef>
                <a:spcPts val="600"/>
              </a:spcBef>
            </a:pPr>
            <a:r>
              <a:rPr lang="es-ES" sz="2600" b="1" dirty="0">
                <a:latin typeface="Constantia" panose="02030602050306030303" pitchFamily="18" charset="0"/>
              </a:rPr>
              <a:t>“Slujirea înseamnă a servi, iar noi suntem chemați la această lucrare. Îl dezonorează pe Dumnezeu cel care alege o viață dedicată propriei satisfacții. Frații și surorile mele, înțelegeți că, în fiecare an, mii de suflete pier, murind în păcatele lor, pentru că lumina adevărului nu le-a luminat calea?…Este o mare lucrare de făcut în lumea noastră. Oamenii trebuie să fie convertiți nu prin darul limbilor și nici prin săvârșirea minunilor, ci prin predicarea lui Hristos cel răstignit. De ce să amânăm efortul de a face lumea mai bună?</a:t>
            </a: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6178358" cy="338554"/>
          </a:xfrm>
          <a:prstGeom prst="rect">
            <a:avLst/>
          </a:prstGeom>
          <a:noFill/>
        </p:spPr>
        <p:txBody>
          <a:bodyPr wrap="none" rtlCol="0">
            <a:spAutoFit/>
          </a:bodyPr>
          <a:lstStyle/>
          <a:p>
            <a:r>
              <a:rPr lang="es-ES" sz="1600" b="1" dirty="0"/>
              <a:t>E. G. W. (Reflejemos a Jesús, </a:t>
            </a:r>
            <a:r>
              <a:rPr lang="ro-RO" sz="1600" b="1" dirty="0"/>
              <a:t>n.tr. Să reflectăm pe Isus, </a:t>
            </a:r>
            <a:r>
              <a:rPr lang="es-ES" sz="1600" b="1" dirty="0"/>
              <a:t>30 </a:t>
            </a:r>
            <a:r>
              <a:rPr lang="ro-RO" sz="1600" b="1" dirty="0"/>
              <a:t>august</a:t>
            </a:r>
            <a:r>
              <a:rPr lang="es-ES" sz="1600" b="1" dirty="0"/>
              <a:t>)</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«Suntem încolţiţi în toate chipurile, dar nu la strâmtorare; în grea cumpănă, dar nu deznădăjduiţi;</a:t>
            </a:r>
            <a:r>
              <a:rPr kumimoji="0" lang="ro-RO"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prigoniţi, dar nu părăsiţi; trântiţi jos, dar nu omorâţi.</a:t>
            </a:r>
            <a:r>
              <a:rPr kumimoji="0" lang="ro-RO"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Purtăm întotdeauna cu noi, în trupul nostru, omorârea Domnului Isus, pentru ca şi viaţa lui Isus să se arate în trupul nostru.»</a:t>
            </a:r>
            <a:r>
              <a:rPr kumimoji="0" lang="es-ES" sz="1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Corint</a:t>
            </a:r>
            <a:r>
              <a:rPr kumimoji="0" lang="ro-RO" sz="14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eni</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4:8–10)</a:t>
            </a:r>
          </a:p>
        </p:txBody>
      </p:sp>
    </p:spTree>
    <p:extLst>
      <p:ext uri="{BB962C8B-B14F-4D97-AF65-F5344CB8AC3E}">
        <p14:creationId xmlns:p14="http://schemas.microsoft.com/office/powerpoint/2010/main" val="60934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4000" b="-23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ro-RO" sz="2000" b="1" dirty="0">
                <a:solidFill>
                  <a:srgbClr val="35559D"/>
                </a:solidFill>
              </a:rPr>
              <a:t>LUCRAREA PASTORULUI</a:t>
            </a:r>
            <a:endParaRPr lang="es-ES" sz="2000" b="1" dirty="0">
              <a:solidFill>
                <a:srgbClr val="35559D"/>
              </a:solidFill>
            </a:endParaRPr>
          </a:p>
          <a:p>
            <a:pPr lvl="1">
              <a:spcBef>
                <a:spcPts val="600"/>
              </a:spcBef>
            </a:pPr>
            <a:r>
              <a:rPr lang="ro-RO" sz="2000" b="1" dirty="0"/>
              <a:t>Slujbași competenți</a:t>
            </a:r>
            <a:r>
              <a:rPr lang="es-ES" sz="2000" b="1" dirty="0"/>
              <a:t>.</a:t>
            </a:r>
          </a:p>
          <a:p>
            <a:pPr lvl="1">
              <a:spcBef>
                <a:spcPts val="600"/>
              </a:spcBef>
            </a:pPr>
            <a:r>
              <a:rPr lang="ro-RO" sz="2000" b="1" dirty="0"/>
              <a:t>Riscurile meseriei</a:t>
            </a:r>
            <a:r>
              <a:rPr lang="es-ES" sz="2000" b="1" dirty="0"/>
              <a:t>.</a:t>
            </a:r>
          </a:p>
          <a:p>
            <a:pPr>
              <a:spcBef>
                <a:spcPts val="600"/>
              </a:spcBef>
            </a:pPr>
            <a:r>
              <a:rPr lang="ro-RO" sz="2000" b="1" dirty="0">
                <a:solidFill>
                  <a:srgbClr val="BA4242"/>
                </a:solidFill>
              </a:rPr>
              <a:t>ÎNDATORIRILE MEMBRILOR</a:t>
            </a:r>
            <a:endParaRPr lang="es-ES" sz="2000" b="1" dirty="0">
              <a:solidFill>
                <a:srgbClr val="BA4242"/>
              </a:solidFill>
            </a:endParaRPr>
          </a:p>
          <a:p>
            <a:pPr lvl="1">
              <a:spcBef>
                <a:spcPts val="600"/>
              </a:spcBef>
            </a:pPr>
            <a:r>
              <a:rPr lang="ro-RO" sz="2000" b="1" dirty="0"/>
              <a:t>Ambasadori ai împăcării</a:t>
            </a:r>
            <a:r>
              <a:rPr lang="es-ES" sz="2000" b="1" dirty="0"/>
              <a:t>.</a:t>
            </a:r>
          </a:p>
          <a:p>
            <a:pPr lvl="1">
              <a:spcBef>
                <a:spcPts val="600"/>
              </a:spcBef>
            </a:pPr>
            <a:r>
              <a:rPr lang="ro-RO" sz="2000" b="1" dirty="0"/>
              <a:t>Chemarea la sfințenie</a:t>
            </a:r>
            <a:r>
              <a:rPr lang="es-ES" sz="2000" b="1" dirty="0"/>
              <a:t>.</a:t>
            </a:r>
          </a:p>
          <a:p>
            <a:pPr>
              <a:spcBef>
                <a:spcPts val="600"/>
              </a:spcBef>
            </a:pPr>
            <a:r>
              <a:rPr lang="ro-RO" sz="2000" b="1" dirty="0">
                <a:solidFill>
                  <a:srgbClr val="6B9B32"/>
                </a:solidFill>
              </a:rPr>
              <a:t>REZULTATELE LUCRĂRII CU UNITATE</a:t>
            </a:r>
            <a:endParaRPr lang="es-ES" sz="2000" b="1" dirty="0">
              <a:solidFill>
                <a:srgbClr val="6B9B32"/>
              </a:solidFill>
            </a:endParaRPr>
          </a:p>
          <a:p>
            <a:pPr lvl="1">
              <a:spcBef>
                <a:spcPts val="600"/>
              </a:spcBef>
            </a:pPr>
            <a:r>
              <a:rPr lang="es-ES" sz="2000" b="1" dirty="0"/>
              <a:t>Confort și bucurie.</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40" cy="1015663"/>
          </a:xfrm>
          <a:prstGeom prst="rect">
            <a:avLst/>
          </a:prstGeom>
          <a:noFill/>
        </p:spPr>
        <p:txBody>
          <a:bodyPr wrap="square" rtlCol="0">
            <a:spAutoFit/>
          </a:bodyPr>
          <a:lstStyle/>
          <a:p>
            <a:pPr>
              <a:spcBef>
                <a:spcPts val="600"/>
              </a:spcBef>
            </a:pPr>
            <a:r>
              <a:rPr lang="es-ES" sz="2000" b="1" dirty="0"/>
              <a:t>Cine a spus că viața unui pastor este confortabilă? Pastorii Evangheliei poartă o mare responsabilitate, iar eforturile lor nu sunt lipsite de pericole.</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a:extLst>
              <a:ext uri="{28A0092B-C50C-407E-A947-70E740481C1C}">
                <a14:useLocalDpi xmlns:a14="http://schemas.microsoft.com/office/drawing/2010/main"/>
              </a:ext>
            </a:extLst>
          </a:blip>
          <a:srcRect l="6771" r="13285"/>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spcBef>
                <a:spcPts val="600"/>
              </a:spcBef>
              <a:defRPr/>
            </a:pPr>
            <a:r>
              <a:rPr lang="es-ES" sz="2000" b="1" dirty="0">
                <a:solidFill>
                  <a:prstClr val="black"/>
                </a:solidFill>
              </a:rPr>
              <a:t>Când biserica colaborează cu slujitorii săi și face schimbări decisive în stilul său de viață, ea devine un element de împăcare care aduce tuturor alinare și bucurie.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323439"/>
          </a:xfrm>
          <a:prstGeom prst="rect">
            <a:avLst/>
          </a:prstGeom>
          <a:noFill/>
        </p:spPr>
        <p:txBody>
          <a:bodyPr wrap="square">
            <a:spAutoFit/>
          </a:bodyPr>
          <a:lstStyle/>
          <a:p>
            <a:pPr lvl="0">
              <a:spcBef>
                <a:spcPts val="600"/>
              </a:spcBef>
              <a:defRPr/>
            </a:pPr>
            <a:r>
              <a:rPr lang="es-ES" sz="2000" b="1" dirty="0">
                <a:solidFill>
                  <a:prstClr val="black"/>
                </a:solidFill>
              </a:rPr>
              <a:t>Dragostea pentru sufletele care pier și grija tandră pe care trebuie să o ofere pentru a-i întreține și a-i zidi pe cei care au acceptat deja Evanghelia este ceea ce îi deosebește pe adevărații pastori de lupii flămânzi.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ro-RO"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LUCRAREA PASTORULUI</a:t>
            </a:r>
            <a:endParaRPr lang="es-E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ro-RO" sz="4400" b="1" spc="600" dirty="0">
                <a:ln w="13462">
                  <a:noFill/>
                  <a:prstDash val="solid"/>
                </a:ln>
                <a:solidFill>
                  <a:schemeClr val="accent2">
                    <a:lumMod val="75000"/>
                  </a:schemeClr>
                </a:solidFill>
                <a:effectLst>
                  <a:outerShdw dist="25400" dir="2700000" algn="bl" rotWithShape="0">
                    <a:srgbClr val="FFFF00"/>
                  </a:outerShdw>
                </a:effectLst>
              </a:rPr>
              <a:t>SLUJBAȘI COMPETENȚI</a:t>
            </a:r>
            <a:endParaRPr lang="es-ES" sz="4400" b="1" spc="600" dirty="0">
              <a:ln w="13462">
                <a:noFill/>
                <a:prstDash val="solid"/>
              </a:ln>
              <a:solidFill>
                <a:schemeClr val="accent2">
                  <a:lumMod val="75000"/>
                </a:schemeClr>
              </a:solidFill>
              <a:effectLst>
                <a:outerShdw dist="25400" dir="2700000" algn="bl" rotWithShape="0">
                  <a:srgbClr val="FFFF00"/>
                </a:outerShdw>
              </a:effectLst>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407635"/>
            <a:ext cx="6664717" cy="1631216"/>
          </a:xfrm>
          <a:prstGeom prst="rect">
            <a:avLst/>
          </a:prstGeom>
          <a:noFill/>
        </p:spPr>
        <p:txBody>
          <a:bodyPr wrap="square" rtlCol="0">
            <a:spAutoFit/>
          </a:bodyPr>
          <a:lstStyle/>
          <a:p>
            <a:pPr>
              <a:spcBef>
                <a:spcPts val="600"/>
              </a:spcBef>
            </a:pPr>
            <a:r>
              <a:rPr lang="es-ES" sz="2000" b="1" dirty="0"/>
              <a:t>Unele lucruri nu se schimbă prea mult în timp. Scrisorile de recomandare deschid și astăzi uși, la fel cum făceau și în primul secol. A avut Pavel nevoie de o scrisoare de recomandare pentru a fi acceptat de biserica din Corint? (2 Cor</a:t>
            </a:r>
            <a:r>
              <a:rPr lang="ro-RO" sz="2000" b="1" dirty="0"/>
              <a:t>.</a:t>
            </a:r>
            <a:r>
              <a:rPr lang="es-ES" sz="2000" b="1" dirty="0"/>
              <a:t> 3:1)</a:t>
            </a:r>
            <a:r>
              <a:rPr lang="ro-RO" sz="2000" b="1" dirty="0"/>
              <a:t>.</a:t>
            </a:r>
            <a:endParaRPr lang="es-ES" sz="2000" b="1" dirty="0"/>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“Voi sunteţi epistola noastră, scrisă în inimile noastre, cunoscută şi citită de toţi oamenii.” </a:t>
            </a:r>
            <a:r>
              <a:rPr lang="es-ES" sz="1400" b="1" dirty="0">
                <a:solidFill>
                  <a:srgbClr val="7030A0"/>
                </a:solidFill>
                <a:latin typeface="Comic Sans MS" panose="030F0702030302020204" pitchFamily="66" charset="0"/>
              </a:rPr>
              <a:t>(2 Corint</a:t>
            </a:r>
            <a:r>
              <a:rPr lang="ro-RO" sz="1400" b="1" dirty="0" err="1">
                <a:solidFill>
                  <a:srgbClr val="7030A0"/>
                </a:solidFill>
                <a:latin typeface="Comic Sans MS" panose="030F0702030302020204" pitchFamily="66" charset="0"/>
              </a:rPr>
              <a:t>eni</a:t>
            </a:r>
            <a:r>
              <a:rPr lang="es-ES" sz="1400" b="1" dirty="0">
                <a:solidFill>
                  <a:srgbClr val="7030A0"/>
                </a:solidFill>
                <a:latin typeface="Comic Sans MS" panose="030F0702030302020204" pitchFamily="66" charset="0"/>
              </a:rPr>
              <a:t>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hqprint">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4271770"/>
            <a:ext cx="5230762" cy="1323439"/>
          </a:xfrm>
          <a:prstGeom prst="rect">
            <a:avLst/>
          </a:prstGeom>
          <a:noFill/>
        </p:spPr>
        <p:txBody>
          <a:bodyPr wrap="square">
            <a:spAutoFit/>
          </a:bodyPr>
          <a:lstStyle/>
          <a:p>
            <a:pPr>
              <a:spcBef>
                <a:spcPts val="600"/>
              </a:spcBef>
            </a:pPr>
            <a:r>
              <a:rPr lang="es-ES" sz="2000" b="1" dirty="0"/>
              <a:t>Pavel și asistenții săi erau „slujitori competenți ai unui legământ nou” (2 Cor</a:t>
            </a:r>
            <a:r>
              <a:rPr lang="ro-RO" sz="2000" b="1" dirty="0"/>
              <a:t>.</a:t>
            </a:r>
            <a:r>
              <a:rPr lang="es-ES" sz="2000" b="1" dirty="0"/>
              <a:t> 3:6). Un legământ glorios, scris de Duhul în inimă pentru viața veșnică.</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hqprint">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80279" y="2993591"/>
            <a:ext cx="6820805" cy="1323439"/>
          </a:xfrm>
          <a:prstGeom prst="rect">
            <a:avLst/>
          </a:prstGeom>
          <a:noFill/>
        </p:spPr>
        <p:txBody>
          <a:bodyPr wrap="square">
            <a:spAutoFit/>
          </a:bodyPr>
          <a:lstStyle/>
          <a:p>
            <a:pPr lvl="0">
              <a:spcBef>
                <a:spcPts val="600"/>
              </a:spcBef>
              <a:defRPr/>
            </a:pPr>
            <a:r>
              <a:rPr lang="es-ES" sz="2000" b="1" dirty="0">
                <a:solidFill>
                  <a:prstClr val="black"/>
                </a:solidFill>
              </a:rPr>
              <a:t>El deținea cea mai bună scrisoare de recomandare disponibilă: corintenii înșiși (2 Cor</a:t>
            </a:r>
            <a:r>
              <a:rPr lang="ro-RO" sz="2000" b="1" dirty="0">
                <a:solidFill>
                  <a:prstClr val="black"/>
                </a:solidFill>
              </a:rPr>
              <a:t>.</a:t>
            </a:r>
            <a:r>
              <a:rPr lang="es-ES" sz="2000" b="1" dirty="0">
                <a:solidFill>
                  <a:prstClr val="black"/>
                </a:solidFill>
              </a:rPr>
              <a:t>3:2). Inimile lor fuseseră transformate prin harul lui Dumnezeu, prin predicarea apostolului și a colaboratorilor săi (2 Cor</a:t>
            </a:r>
            <a:r>
              <a:rPr lang="ro-RO" sz="2000" b="1" dirty="0">
                <a:solidFill>
                  <a:prstClr val="black"/>
                </a:solidFill>
              </a:rPr>
              <a:t>.</a:t>
            </a:r>
            <a:r>
              <a:rPr lang="es-ES" sz="2000" b="1" dirty="0">
                <a:solidFill>
                  <a:prstClr val="black"/>
                </a:solidFill>
              </a:rPr>
              <a:t> 3:3).</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549949"/>
            <a:ext cx="5303963" cy="1323439"/>
          </a:xfrm>
          <a:prstGeom prst="rect">
            <a:avLst/>
          </a:prstGeom>
          <a:noFill/>
        </p:spPr>
        <p:txBody>
          <a:bodyPr wrap="square">
            <a:spAutoFit/>
          </a:bodyPr>
          <a:lstStyle/>
          <a:p>
            <a:pPr lvl="0">
              <a:spcBef>
                <a:spcPts val="600"/>
              </a:spcBef>
              <a:defRPr/>
            </a:pPr>
            <a:r>
              <a:rPr lang="es-ES" sz="2000" b="1" dirty="0">
                <a:solidFill>
                  <a:prstClr val="black"/>
                </a:solidFill>
              </a:rPr>
              <a:t>Însă unii au urmat un alt legământ, acela al mântuirii prin faptele Legii scrise în piatră, care i-a împiedicat să perceapă slava harului (2 Corinteni 3:7-9).</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ro-RO"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RISCURILE LUCĂRII</a:t>
            </a:r>
            <a:endPar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es-E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“Căci toate aceste lucruri se petrec în folosul vostru, pentru ca harul mare, căpătat prin mulţi, să facă să sporească mulţumirile spre slava lui Dumnezeu.” </a:t>
            </a:r>
            <a:r>
              <a:rPr lang="es-ES"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Corint</a:t>
            </a:r>
            <a:r>
              <a:rPr lang="ro-RO" sz="1400"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eni</a:t>
            </a:r>
            <a:r>
              <a:rPr lang="es-ES"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683171" cy="1631216"/>
          </a:xfrm>
          <a:prstGeom prst="rect">
            <a:avLst/>
          </a:prstGeom>
          <a:noFill/>
        </p:spPr>
        <p:txBody>
          <a:bodyPr wrap="square" rtlCol="0">
            <a:spAutoFit/>
          </a:bodyPr>
          <a:lstStyle/>
          <a:p>
            <a:pPr>
              <a:spcBef>
                <a:spcPts val="600"/>
              </a:spcBef>
            </a:pPr>
            <a:r>
              <a:rPr lang="es-ES" sz="2000" b="1" dirty="0"/>
              <a:t>Pavel a înțeles și a îndurat riscurile slujirii. Dar știa că aceste riscuri meritau și le-a suportat din dragoste pentru oamenii cărora le-a dat ocazia să obțină mântuirea (2 Cor</a:t>
            </a:r>
            <a:r>
              <a:rPr lang="ro-RO" sz="2000" b="1" dirty="0"/>
              <a:t>.</a:t>
            </a:r>
            <a:r>
              <a:rPr lang="es-ES" sz="2000" b="1" dirty="0"/>
              <a:t> 4:15). Mai mult, el avea asigurarea ajutorului divin (2 Cor</a:t>
            </a:r>
            <a:r>
              <a:rPr lang="ro-RO" sz="2000" b="1" dirty="0"/>
              <a:t>.</a:t>
            </a:r>
            <a:r>
              <a:rPr lang="es-ES" sz="2000" b="1" dirty="0"/>
              <a:t>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3748948981"/>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es-ES" sz="2000" b="1" dirty="0"/>
              <a:t>Evanghelia este predicată prin ființe umane fragile, pentru ca slava să fie numai a lui Dumnezeu.</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l="1144" t="218" r="6584" b="21536"/>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015663"/>
          </a:xfrm>
          <a:prstGeom prst="rect">
            <a:avLst/>
          </a:prstGeom>
          <a:noFill/>
        </p:spPr>
        <p:txBody>
          <a:bodyPr wrap="square">
            <a:spAutoFit/>
          </a:bodyPr>
          <a:lstStyle/>
          <a:p>
            <a:pPr lvl="0">
              <a:spcBef>
                <a:spcPts val="600"/>
              </a:spcBef>
              <a:defRPr/>
            </a:pPr>
            <a:r>
              <a:rPr lang="es-ES" sz="2000" b="1" dirty="0">
                <a:solidFill>
                  <a:prstClr val="black"/>
                </a:solidFill>
              </a:rPr>
              <a:t>Suferințele sunt „</a:t>
            </a:r>
            <a:r>
              <a:rPr lang="ro-RO" sz="2000" b="1" dirty="0">
                <a:solidFill>
                  <a:prstClr val="black"/>
                </a:solidFill>
              </a:rPr>
              <a:t>întristări ușoare, </a:t>
            </a:r>
            <a:r>
              <a:rPr lang="es-ES" sz="2000" b="1" dirty="0">
                <a:solidFill>
                  <a:prstClr val="black"/>
                </a:solidFill>
              </a:rPr>
              <a:t>de o clipă” în comparație cu „greutatea veșnică și nemărginită a slavei” pe care o vom dobândi în ziua învierii (2 Corinteni 4:14-18).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ro-RO" sz="6000" b="1" dirty="0">
                <a:ln w="9525">
                  <a:solidFill>
                    <a:schemeClr val="bg1"/>
                  </a:solidFill>
                  <a:prstDash val="solid"/>
                </a:ln>
                <a:solidFill>
                  <a:srgbClr val="C00000"/>
                </a:solidFill>
                <a:effectLst>
                  <a:outerShdw blurRad="12700" dist="38100" dir="2700000" algn="tl" rotWithShape="0">
                    <a:srgbClr val="FFC000"/>
                  </a:outerShdw>
                </a:effectLst>
              </a:rPr>
              <a:t>ÎNDATORIRILE MEMBRILOR</a:t>
            </a:r>
            <a:endParaRPr lang="es-ES" sz="6000" b="1" dirty="0">
              <a:ln w="9525">
                <a:solidFill>
                  <a:schemeClr val="bg1"/>
                </a:solidFill>
                <a:prstDash val="solid"/>
              </a:ln>
              <a:solidFill>
                <a:srgbClr val="C00000"/>
              </a:solidFill>
              <a:effectLst>
                <a:outerShdw blurRad="12700" dist="38100" dir="2700000" algn="tl" rotWithShape="0">
                  <a:srgbClr val="FFC000"/>
                </a:outerShdw>
              </a:effectLst>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0"/>
                    </a14:imgEffect>
                  </a14:imgLayer>
                </a14:imgProps>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RO" sz="4400" b="1" dirty="0">
                <a:ln/>
                <a:solidFill>
                  <a:schemeClr val="accent3"/>
                </a:solidFill>
              </a:rPr>
              <a:t>AMBASADORI AI ÎMPĂCĂRII</a:t>
            </a:r>
            <a:endParaRPr lang="es-ES" sz="4400" b="1" dirty="0">
              <a:ln/>
              <a:solidFill>
                <a:schemeClr val="accent3"/>
              </a:solidFill>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es-ES" b="1" dirty="0">
                <a:solidFill>
                  <a:schemeClr val="accent6">
                    <a:lumMod val="50000"/>
                  </a:schemeClr>
                </a:solidFill>
                <a:latin typeface="Comic Sans MS" panose="030F0702030302020204" pitchFamily="66" charset="0"/>
              </a:rPr>
              <a:t>“Şi toate lucrurile acestea sunt de la Dumnezeu, care ne-a împăcat cu El prin Isus Hristos şi ne-a încredinţat slujba împăcării” </a:t>
            </a:r>
            <a:r>
              <a:rPr lang="es-ES" sz="1400" b="1" dirty="0">
                <a:solidFill>
                  <a:schemeClr val="accent6">
                    <a:lumMod val="50000"/>
                  </a:schemeClr>
                </a:solidFill>
                <a:latin typeface="Comic Sans MS" panose="030F0702030302020204" pitchFamily="66" charset="0"/>
              </a:rPr>
              <a:t>(2</a:t>
            </a:r>
            <a:r>
              <a:rPr lang="ro-RO" sz="1400" b="1" dirty="0">
                <a:solidFill>
                  <a:schemeClr val="accent6">
                    <a:lumMod val="50000"/>
                  </a:schemeClr>
                </a:solidFill>
                <a:latin typeface="Comic Sans MS" panose="030F0702030302020204" pitchFamily="66" charset="0"/>
              </a:rPr>
              <a:t> </a:t>
            </a:r>
            <a:r>
              <a:rPr lang="es-ES" sz="1400" b="1" dirty="0">
                <a:solidFill>
                  <a:schemeClr val="accent6">
                    <a:lumMod val="50000"/>
                  </a:schemeClr>
                </a:solidFill>
                <a:latin typeface="Comic Sans MS" panose="030F0702030302020204" pitchFamily="66" charset="0"/>
              </a:rPr>
              <a:t>Corint</a:t>
            </a:r>
            <a:r>
              <a:rPr lang="ro-RO" sz="1400" b="1" dirty="0" err="1">
                <a:solidFill>
                  <a:schemeClr val="accent6">
                    <a:lumMod val="50000"/>
                  </a:schemeClr>
                </a:solidFill>
                <a:latin typeface="Comic Sans MS" panose="030F0702030302020204" pitchFamily="66" charset="0"/>
              </a:rPr>
              <a:t>eni</a:t>
            </a:r>
            <a:r>
              <a:rPr lang="es-ES" sz="1400" b="1" dirty="0">
                <a:solidFill>
                  <a:schemeClr val="accent6">
                    <a:lumMod val="50000"/>
                  </a:schemeClr>
                </a:solidFill>
                <a:latin typeface="Comic Sans MS" panose="030F0702030302020204" pitchFamily="66" charset="0"/>
              </a:rPr>
              <a:t>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571135" y="1281991"/>
            <a:ext cx="7152968" cy="1323439"/>
          </a:xfrm>
          <a:prstGeom prst="rect">
            <a:avLst/>
          </a:prstGeom>
          <a:noFill/>
        </p:spPr>
        <p:txBody>
          <a:bodyPr wrap="square" rtlCol="0">
            <a:spAutoFit/>
          </a:bodyPr>
          <a:lstStyle/>
          <a:p>
            <a:pPr>
              <a:spcBef>
                <a:spcPts val="600"/>
              </a:spcBef>
            </a:pPr>
            <a:r>
              <a:rPr lang="es-ES" sz="2000" b="1" dirty="0"/>
              <a:t>Forța motrice care ar trebui să guverneze viața bisericii (și a fiecărui membru) este aceasta: „Dragostea lui Hristos ne îndeamnă” (2 Cor</a:t>
            </a:r>
            <a:r>
              <a:rPr lang="ro-RO" sz="2000" b="1" dirty="0"/>
              <a:t>.</a:t>
            </a:r>
            <a:r>
              <a:rPr lang="es-ES" sz="2000" b="1" dirty="0"/>
              <a:t> 5:14). În ce constă această dragoste și la ce ne îndeamnă ea?</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883879398"/>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a:spcBef>
                <a:spcPts val="600"/>
              </a:spcBef>
            </a:pPr>
            <a:r>
              <a:rPr lang="es-ES" sz="2000" b="1" dirty="0"/>
              <a:t>Așadar, dragostea lui Hristos ne conduce la o schimbare radicală a vieții. Trăind dragostea lui Hristos ne conduce și la împărtășirea acestei </a:t>
            </a:r>
            <a:r>
              <a:rPr lang="ro-RO" sz="2000" b="1" dirty="0"/>
              <a:t>iubiri</a:t>
            </a:r>
            <a:r>
              <a:rPr lang="es-ES" sz="2000" b="1" dirty="0"/>
              <a:t> cu ceilalți, îndemnându-i să accepte mesajul speranței: „Împăcați-vă cu Dumnezeu” (2 Corinteni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l="12500" r="12500"/>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ro-RO"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CHEMAREA LA SFINȚENIE</a:t>
            </a:r>
            <a:endPar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es-ES" b="1" dirty="0">
                <a:solidFill>
                  <a:schemeClr val="accent3">
                    <a:lumMod val="50000"/>
                  </a:schemeClr>
                </a:solidFill>
                <a:latin typeface="Comic Sans MS" panose="030F0702030302020204" pitchFamily="66" charset="0"/>
              </a:rPr>
              <a:t>“Deci fiindcă avem astfel de făgăduinţe, preaiubiţilor, să ne curăţăm de orice întinăciune a cărnii şi a duhului şi să ne ducem sfinţirea până la capăt, în frica de Dumnezeu.” </a:t>
            </a:r>
            <a:r>
              <a:rPr lang="es-ES" sz="1400" b="1" dirty="0">
                <a:solidFill>
                  <a:schemeClr val="accent3">
                    <a:lumMod val="50000"/>
                  </a:schemeClr>
                </a:solidFill>
                <a:latin typeface="Comic Sans MS" panose="030F0702030302020204" pitchFamily="66" charset="0"/>
              </a:rPr>
              <a:t>(</a:t>
            </a:r>
            <a:r>
              <a:rPr lang="ro-RO" sz="1400" b="1" dirty="0">
                <a:solidFill>
                  <a:schemeClr val="accent3">
                    <a:lumMod val="50000"/>
                  </a:schemeClr>
                </a:solidFill>
                <a:latin typeface="Comic Sans MS" panose="030F0702030302020204" pitchFamily="66" charset="0"/>
              </a:rPr>
              <a:t>2 </a:t>
            </a:r>
            <a:r>
              <a:rPr lang="es-ES" sz="1400" b="1" dirty="0">
                <a:solidFill>
                  <a:schemeClr val="accent3">
                    <a:lumMod val="50000"/>
                  </a:schemeClr>
                </a:solidFill>
                <a:latin typeface="Comic Sans MS" panose="030F0702030302020204" pitchFamily="66" charset="0"/>
              </a:rPr>
              <a:t>Corint</a:t>
            </a:r>
            <a:r>
              <a:rPr lang="ro-RO" sz="1400" b="1" dirty="0" err="1">
                <a:solidFill>
                  <a:schemeClr val="accent3">
                    <a:lumMod val="50000"/>
                  </a:schemeClr>
                </a:solidFill>
                <a:latin typeface="Comic Sans MS" panose="030F0702030302020204" pitchFamily="66" charset="0"/>
              </a:rPr>
              <a:t>eni</a:t>
            </a:r>
            <a:r>
              <a:rPr lang="es-ES" sz="1400" b="1" dirty="0">
                <a:solidFill>
                  <a:schemeClr val="accent3">
                    <a:lumMod val="50000"/>
                  </a:schemeClr>
                </a:solidFill>
                <a:latin typeface="Comic Sans MS" panose="030F0702030302020204" pitchFamily="66" charset="0"/>
              </a:rPr>
              <a:t>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es-ES" sz="2000" b="1" dirty="0"/>
              <a:t>Chemarea la sfințenie afectează viața de zi cu zi atât a pastorilor, cât și a membrilor:</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4266338996"/>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es-ES" sz="2000" b="1" dirty="0"/>
              <a:t>Combinând diverse pasaje din Vechiul Testament, Pavel rezumă chemarea la sfințenie și consecințele ei (2 Cor</a:t>
            </a:r>
            <a:r>
              <a:rPr lang="ro-RO" sz="2000" b="1" dirty="0"/>
              <a:t>.</a:t>
            </a:r>
            <a:r>
              <a:rPr lang="es-ES" sz="2000" b="1" dirty="0"/>
              <a:t>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3363983872"/>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550</TotalTime>
  <Words>1242</Words>
  <Application>Microsoft Office PowerPoint</Application>
  <PresentationFormat>Panorámica</PresentationFormat>
  <Paragraphs>78</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Comic Sans MS</vt:lpstr>
      <vt:lpstr>Aptos Display</vt:lpstr>
      <vt:lpstr>Arial</vt:lpstr>
      <vt:lpstr>Constantia</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60</cp:revision>
  <dcterms:created xsi:type="dcterms:W3CDTF">2026-07-25T16:44:22Z</dcterms:created>
  <dcterms:modified xsi:type="dcterms:W3CDTF">2026-09-02T09:00:56Z</dcterms:modified>
</cp:coreProperties>
</file>