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4"/>
  </p:notesMasterIdLst>
  <p:sldIdLst>
    <p:sldId id="256" r:id="rId2"/>
    <p:sldId id="268" r:id="rId3"/>
    <p:sldId id="258" r:id="rId4"/>
    <p:sldId id="259" r:id="rId5"/>
    <p:sldId id="275" r:id="rId6"/>
    <p:sldId id="277" r:id="rId7"/>
    <p:sldId id="273" r:id="rId8"/>
    <p:sldId id="263" r:id="rId9"/>
    <p:sldId id="278" r:id="rId10"/>
    <p:sldId id="274" r:id="rId11"/>
    <p:sldId id="270" r:id="rId12"/>
    <p:sldId id="271" r:id="rId13"/>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441C"/>
    <a:srgbClr val="828436"/>
    <a:srgbClr val="C9CAA8"/>
    <a:srgbClr val="808000"/>
    <a:srgbClr val="C2DEF4"/>
    <a:srgbClr val="D1D2B1"/>
    <a:srgbClr val="9AD2A7"/>
    <a:srgbClr val="CC3399"/>
    <a:srgbClr val="007CA8"/>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0" d="100"/>
          <a:sy n="100" d="100"/>
        </p:scale>
        <p:origin x="72"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g"/><Relationship Id="rId4" Type="http://schemas.openxmlformats.org/officeDocument/2006/relationships/image" Target="../media/image3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g"/><Relationship Id="rId4" Type="http://schemas.openxmlformats.org/officeDocument/2006/relationships/image" Target="../media/image39.jp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ro-RO" sz="2000" b="1" dirty="0">
              <a:solidFill>
                <a:srgbClr val="745E00"/>
              </a:solidFill>
            </a:rPr>
            <a:t>Deși era bogat, s-a făcut sărac </a:t>
          </a:r>
          <a:r>
            <a:rPr lang="es-ES" sz="2000" b="1" dirty="0">
              <a:solidFill>
                <a:srgbClr val="745E00"/>
              </a:solidFill>
            </a:rPr>
            <a:t>(2Co. 8:9)</a:t>
          </a:r>
          <a:endParaRPr lang="es-ES" sz="2000" dirty="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lang="ro-RO" sz="2000" b="1" dirty="0">
              <a:solidFill>
                <a:srgbClr val="208438"/>
              </a:solidFill>
            </a:rPr>
            <a:t>A lăsat Cerul pentru a trăi pe pământ</a:t>
          </a:r>
          <a:endParaRPr lang="es-ES" sz="20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lang="ro-RO" sz="2000" b="1" dirty="0">
              <a:solidFill>
                <a:schemeClr val="tx2">
                  <a:lumMod val="75000"/>
                </a:schemeClr>
              </a:solidFill>
            </a:rPr>
            <a:t>A lăsat guvernarea Universului pentru a fi un tâmplar</a:t>
          </a:r>
          <a:endParaRPr lang="es-ES" sz="20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lang="ro-RO" sz="2000" b="1" dirty="0">
              <a:solidFill>
                <a:srgbClr val="1C97A8"/>
              </a:solidFill>
            </a:rPr>
            <a:t>A lăsat un loc sigur pentru a trăi pe terenul dușmanului</a:t>
          </a:r>
          <a:endParaRPr lang="es-ES" sz="2000" dirty="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lang="ro-RO" sz="2000" b="1" dirty="0">
              <a:solidFill>
                <a:schemeClr val="accent5">
                  <a:lumMod val="75000"/>
                </a:schemeClr>
              </a:solidFill>
            </a:rPr>
            <a:t>A schimbat o coroană reală cu una de spini</a:t>
          </a:r>
          <a:endParaRPr lang="es-ES" sz="2000" dirty="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hqprint">
            <a:extLst>
              <a:ext uri="{28A0092B-C50C-407E-A947-70E740481C1C}">
                <a14:useLocalDpi xmlns:a14="http://schemas.microsoft.com/office/drawing/2010/main"/>
              </a:ext>
            </a:extLst>
          </a:blip>
          <a:srcRect/>
          <a:stretch>
            <a:fillRect t="-5334" b="-5334"/>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2" qsCatId="3D" csTypeId="urn:microsoft.com/office/officeart/2005/8/colors/colorful1#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Recunoștință pentru harul lui Dumnezeu </a:t>
          </a:r>
          <a:br>
            <a:rPr lang="es-ES" sz="2000" b="1" dirty="0">
              <a:effectLst>
                <a:outerShdw blurRad="38100" dist="38100" dir="2700000" algn="tl">
                  <a:srgbClr val="000000">
                    <a:alpha val="43137"/>
                  </a:srgbClr>
                </a:outerShdw>
              </a:effectLst>
            </a:rPr>
          </a:br>
          <a:r>
            <a:rPr lang="ro-RO" sz="2000" b="1" dirty="0">
              <a:effectLst>
                <a:outerShdw blurRad="38100" dist="38100" dir="2700000" algn="tl">
                  <a:srgbClr val="000000">
                    <a:alpha val="43137"/>
                  </a:srgbClr>
                </a:outerShdw>
              </a:effectLst>
            </a:rPr>
            <a:t>(2 Cor. 9:15)</a:t>
          </a:r>
          <a:endParaRPr lang="es-ES" sz="200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ro-RO" sz="2000" b="1" dirty="0"/>
            <a:t>Isus a dat totul pentru noi. Recunoștința noastră se arată în dorința de a ne dărui Lui complet.</a:t>
          </a:r>
          <a:endParaRPr lang="es-ES" sz="20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ro-RO" sz="1800" b="1" dirty="0">
              <a:effectLst>
                <a:outerShdw blurRad="38100" dist="38100" dir="2700000" algn="tl">
                  <a:srgbClr val="000000">
                    <a:alpha val="43137"/>
                  </a:srgbClr>
                </a:outerShdw>
              </a:effectLst>
            </a:rPr>
            <a:t>Dorința de a împărtăși binecuvântările lui Dumnezeu </a:t>
          </a:r>
          <a:r>
            <a:rPr lang="ro-RO" sz="1600" b="1" dirty="0">
              <a:effectLst>
                <a:outerShdw blurRad="38100" dist="38100" dir="2700000" algn="tl">
                  <a:srgbClr val="000000">
                    <a:alpha val="43137"/>
                  </a:srgbClr>
                </a:outerShdw>
              </a:effectLst>
            </a:rPr>
            <a:t>(2 Cor. 9:11a</a:t>
          </a:r>
          <a:r>
            <a:rPr lang="ro-RO" sz="1800" b="1" dirty="0">
              <a:effectLst>
                <a:outerShdw blurRad="38100" dist="38100" dir="2700000" algn="tl">
                  <a:srgbClr val="000000">
                    <a:alpha val="43137"/>
                  </a:srgbClr>
                </a:outerShdw>
              </a:effectLst>
            </a:rPr>
            <a:t>)</a:t>
          </a:r>
          <a:endParaRPr lang="es-ES" sz="1800" dirty="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ro-RO" sz="2000" b="1" dirty="0"/>
            <a:t>Dăruim altora pentru că am primit mai întâi de la Dumnezeu</a:t>
          </a:r>
          <a:endParaRPr lang="es-ES" sz="200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it-IT" sz="2000" b="1" dirty="0">
              <a:effectLst>
                <a:outerShdw blurRad="38100" dist="38100" dir="2700000" algn="tl">
                  <a:srgbClr val="000000">
                    <a:alpha val="43137"/>
                  </a:srgbClr>
                </a:outerShdw>
              </a:effectLst>
            </a:rPr>
            <a:t>Dragoste sinceră </a:t>
          </a:r>
          <a:br>
            <a:rPr lang="it-IT" sz="2000" b="1" dirty="0">
              <a:effectLst>
                <a:outerShdw blurRad="38100" dist="38100" dir="2700000" algn="tl">
                  <a:srgbClr val="000000">
                    <a:alpha val="43137"/>
                  </a:srgbClr>
                </a:outerShdw>
              </a:effectLst>
            </a:rPr>
          </a:br>
          <a:r>
            <a:rPr lang="it-IT" sz="2000" b="1" dirty="0">
              <a:effectLst>
                <a:outerShdw blurRad="38100" dist="38100" dir="2700000" algn="tl">
                  <a:srgbClr val="000000">
                    <a:alpha val="43137"/>
                  </a:srgbClr>
                </a:outerShdw>
              </a:effectLst>
            </a:rPr>
            <a:t>(2 Cor</a:t>
          </a:r>
          <a:r>
            <a:rPr lang="ro-RO" sz="2000" b="1" dirty="0">
              <a:effectLst>
                <a:outerShdw blurRad="38100" dist="38100" dir="2700000" algn="tl">
                  <a:srgbClr val="000000">
                    <a:alpha val="43137"/>
                  </a:srgbClr>
                </a:outerShdw>
              </a:effectLst>
            </a:rPr>
            <a:t>.</a:t>
          </a:r>
          <a:r>
            <a:rPr lang="it-IT" sz="2000" b="1" dirty="0">
              <a:effectLst>
                <a:outerShdw blurRad="38100" dist="38100" dir="2700000" algn="tl">
                  <a:srgbClr val="000000">
                    <a:alpha val="43137"/>
                  </a:srgbClr>
                </a:outerShdw>
              </a:effectLst>
            </a:rPr>
            <a:t> 8:24)</a:t>
          </a:r>
          <a:endParaRPr lang="es-ES" sz="200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ro-RO" sz="2000" b="1" dirty="0"/>
            <a:t>Dăruirea este dovada că iubirea trăiește în inimile noastre</a:t>
          </a:r>
          <a:endParaRPr lang="es-ES" sz="2000" dirty="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768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8962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ro-RO" sz="2000" b="1" kern="1200" dirty="0">
              <a:solidFill>
                <a:prstClr val="white"/>
              </a:solidFill>
              <a:effectLst>
                <a:outerShdw blurRad="38100" dist="38100" dir="2700000" algn="tl">
                  <a:srgbClr val="000000"/>
                </a:outerShdw>
              </a:effectLst>
              <a:latin typeface="Aptos" panose="02110004020202020204"/>
              <a:ea typeface="+mn-ea"/>
              <a:cs typeface="+mn-cs"/>
            </a:rPr>
            <a:t>Au implorat să le fie dat privilegiul de a-i ajuta pe alții </a:t>
          </a:r>
          <a:br>
            <a:rPr lang="es-ES" sz="2000" b="1" kern="1200" dirty="0">
              <a:solidFill>
                <a:prstClr val="white"/>
              </a:solidFill>
              <a:effectLst>
                <a:outerShdw blurRad="38100" dist="38100" dir="2700000" algn="tl">
                  <a:srgbClr val="000000"/>
                </a:outerShdw>
              </a:effectLst>
              <a:latin typeface="Aptos" panose="02110004020202020204"/>
              <a:ea typeface="+mn-ea"/>
              <a:cs typeface="+mn-cs"/>
            </a:rPr>
          </a:br>
          <a:r>
            <a:rPr lang="ro-RO" sz="2000" b="1" kern="1200" dirty="0">
              <a:solidFill>
                <a:prstClr val="white"/>
              </a:solidFill>
              <a:effectLst>
                <a:outerShdw blurRad="38100" dist="38100" dir="2700000" algn="tl">
                  <a:srgbClr val="000000"/>
                </a:outerShdw>
              </a:effectLst>
              <a:latin typeface="Aptos" panose="02110004020202020204"/>
              <a:ea typeface="+mn-ea"/>
              <a:cs typeface="+mn-cs"/>
            </a:rPr>
            <a:t>(2 Cor. 8:4)</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fr-FR" sz="2000" b="1" kern="1200" dirty="0" err="1">
              <a:solidFill>
                <a:prstClr val="white"/>
              </a:solidFill>
              <a:effectLst>
                <a:outerShdw blurRad="38100" dist="38100" dir="2700000" algn="tl">
                  <a:srgbClr val="000000"/>
                </a:outerShdw>
              </a:effectLst>
              <a:latin typeface="Aptos" panose="02110004020202020204"/>
              <a:ea typeface="+mn-ea"/>
              <a:cs typeface="+mn-cs"/>
            </a:rPr>
            <a:t>În</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 </a:t>
          </a:r>
          <a:r>
            <a:rPr lang="fr-FR" sz="2000" b="1" kern="1200" dirty="0" err="1">
              <a:solidFill>
                <a:prstClr val="white"/>
              </a:solidFill>
              <a:effectLst>
                <a:outerShdw blurRad="38100" dist="38100" dir="2700000" algn="tl">
                  <a:srgbClr val="000000"/>
                </a:outerShdw>
              </a:effectLst>
              <a:latin typeface="Aptos" panose="02110004020202020204"/>
              <a:ea typeface="+mn-ea"/>
              <a:cs typeface="+mn-cs"/>
            </a:rPr>
            <a:t>sărăcia</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 </a:t>
          </a:r>
          <a:r>
            <a:rPr lang="fr-FR" sz="2000" b="1" kern="1200" dirty="0" err="1">
              <a:solidFill>
                <a:prstClr val="white"/>
              </a:solidFill>
              <a:effectLst>
                <a:outerShdw blurRad="38100" dist="38100" dir="2700000" algn="tl">
                  <a:srgbClr val="000000"/>
                </a:outerShdw>
              </a:effectLst>
              <a:latin typeface="Aptos" panose="02110004020202020204"/>
              <a:ea typeface="+mn-ea"/>
              <a:cs typeface="+mn-cs"/>
            </a:rPr>
            <a:t>lor</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 au </a:t>
          </a:r>
          <a:r>
            <a:rPr lang="fr-FR" sz="2000" b="1" kern="1200" dirty="0" err="1">
              <a:solidFill>
                <a:prstClr val="white"/>
              </a:solidFill>
              <a:effectLst>
                <a:outerShdw blurRad="38100" dist="38100" dir="2700000" algn="tl">
                  <a:srgbClr val="000000"/>
                </a:outerShdw>
              </a:effectLst>
              <a:latin typeface="Aptos" panose="02110004020202020204"/>
              <a:ea typeface="+mn-ea"/>
              <a:cs typeface="+mn-cs"/>
            </a:rPr>
            <a:t>dat</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 mai </a:t>
          </a:r>
          <a:r>
            <a:rPr lang="fr-FR" sz="2000" b="1" kern="1200" dirty="0" err="1">
              <a:solidFill>
                <a:prstClr val="white"/>
              </a:solidFill>
              <a:effectLst>
                <a:outerShdw blurRad="38100" dist="38100" dir="2700000" algn="tl">
                  <a:srgbClr val="000000"/>
                </a:outerShdw>
              </a:effectLst>
              <a:latin typeface="Aptos" panose="02110004020202020204"/>
              <a:ea typeface="+mn-ea"/>
              <a:cs typeface="+mn-cs"/>
            </a:rPr>
            <a:t>mult</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 </a:t>
          </a:r>
          <a:r>
            <a:rPr lang="fr-FR" sz="2000" b="1" kern="1200" dirty="0" err="1">
              <a:solidFill>
                <a:prstClr val="white"/>
              </a:solidFill>
              <a:effectLst>
                <a:outerShdw blurRad="38100" dist="38100" dir="2700000" algn="tl">
                  <a:srgbClr val="000000"/>
                </a:outerShdw>
              </a:effectLst>
              <a:latin typeface="Aptos" panose="02110004020202020204"/>
              <a:ea typeface="+mn-ea"/>
              <a:cs typeface="+mn-cs"/>
            </a:rPr>
            <a:t>decât</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 </a:t>
          </a:r>
          <a:r>
            <a:rPr lang="fr-FR" sz="2000" b="1" kern="1200" dirty="0" err="1">
              <a:solidFill>
                <a:prstClr val="white"/>
              </a:solidFill>
              <a:effectLst>
                <a:outerShdw blurRad="38100" dist="38100" dir="2700000" algn="tl">
                  <a:srgbClr val="000000"/>
                </a:outerShdw>
              </a:effectLst>
              <a:latin typeface="Aptos" panose="02110004020202020204"/>
              <a:ea typeface="+mn-ea"/>
              <a:cs typeface="+mn-cs"/>
            </a:rPr>
            <a:t>puteau</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 (2 Cor</a:t>
          </a:r>
          <a:r>
            <a:rPr lang="ro-RO" sz="2000" b="1" kern="1200" dirty="0">
              <a:solidFill>
                <a:prstClr val="white"/>
              </a:solidFill>
              <a:effectLst>
                <a:outerShdw blurRad="38100" dist="38100" dir="2700000" algn="tl">
                  <a:srgbClr val="000000"/>
                </a:outerShdw>
              </a:effectLst>
              <a:latin typeface="Aptos" panose="02110004020202020204"/>
              <a:ea typeface="+mn-ea"/>
              <a:cs typeface="+mn-cs"/>
            </a:rPr>
            <a:t>.</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8:2-3)</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custScaleY="132314">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custT="1"/>
      <dgm:spPr/>
      <dgm:t>
        <a:bodyPr/>
        <a:lstStyle/>
        <a:p>
          <a:pPr algn="ctr"/>
          <a:r>
            <a:rPr lang="fr-FR" sz="2000" b="1" dirty="0" err="1">
              <a:effectLst>
                <a:outerShdw blurRad="38100" dist="38100" dir="2700000" algn="tl">
                  <a:srgbClr val="000000"/>
                </a:outerShdw>
              </a:effectLst>
            </a:rPr>
            <a:t>Ei</a:t>
          </a:r>
          <a:r>
            <a:rPr lang="fr-FR" sz="2000" b="1" dirty="0">
              <a:effectLst>
                <a:outerShdw blurRad="38100" dist="38100" dir="2700000" algn="tl">
                  <a:srgbClr val="000000"/>
                </a:outerShdw>
              </a:effectLst>
            </a:rPr>
            <a:t> au </a:t>
          </a:r>
          <a:r>
            <a:rPr lang="fr-FR" sz="2000" b="1" dirty="0" err="1">
              <a:effectLst>
                <a:outerShdw blurRad="38100" dist="38100" dir="2700000" algn="tl">
                  <a:srgbClr val="000000"/>
                </a:outerShdw>
              </a:effectLst>
            </a:rPr>
            <a:t>primit</a:t>
          </a:r>
          <a:r>
            <a:rPr lang="fr-FR" sz="2000" b="1" dirty="0">
              <a:effectLst>
                <a:outerShdw blurRad="38100" dist="38100" dir="2700000" algn="tl">
                  <a:srgbClr val="000000"/>
                </a:outerShdw>
              </a:effectLst>
            </a:rPr>
            <a:t> </a:t>
          </a:r>
          <a:r>
            <a:rPr lang="fr-FR" sz="2000" b="1" dirty="0" err="1">
              <a:effectLst>
                <a:outerShdw blurRad="38100" dist="38100" dir="2700000" algn="tl">
                  <a:srgbClr val="000000"/>
                </a:outerShdw>
              </a:effectLst>
            </a:rPr>
            <a:t>harul</a:t>
          </a:r>
          <a:r>
            <a:rPr lang="fr-FR" sz="2000" b="1" dirty="0">
              <a:effectLst>
                <a:outerShdw blurRad="38100" dist="38100" dir="2700000" algn="tl">
                  <a:srgbClr val="000000"/>
                </a:outerShdw>
              </a:effectLst>
            </a:rPr>
            <a:t> lui Isus </a:t>
          </a:r>
          <a:br>
            <a:rPr lang="fr-FR" sz="2000" b="1" dirty="0">
              <a:effectLst>
                <a:outerShdw blurRad="38100" dist="38100" dir="2700000" algn="tl">
                  <a:srgbClr val="000000"/>
                </a:outerShdw>
              </a:effectLst>
            </a:rPr>
          </a:br>
          <a:r>
            <a:rPr lang="fr-FR" sz="2000" b="1" dirty="0">
              <a:effectLst>
                <a:outerShdw blurRad="38100" dist="38100" dir="2700000" algn="tl">
                  <a:srgbClr val="000000"/>
                </a:outerShdw>
              </a:effectLst>
            </a:rPr>
            <a:t>(2 Cor</a:t>
          </a:r>
          <a:r>
            <a:rPr lang="ro-RO" sz="2000" b="1" dirty="0">
              <a:effectLst>
                <a:outerShdw blurRad="38100" dist="38100" dir="2700000" algn="tl">
                  <a:srgbClr val="000000"/>
                </a:outerShdw>
              </a:effectLst>
            </a:rPr>
            <a:t>.</a:t>
          </a:r>
          <a:r>
            <a:rPr lang="fr-FR" sz="2000" b="1" dirty="0">
              <a:effectLst>
                <a:outerShdw blurRad="38100" dist="38100" dir="2700000" algn="tl">
                  <a:srgbClr val="000000"/>
                </a:outerShdw>
              </a:effectLst>
            </a:rPr>
            <a:t> 8:9)</a:t>
          </a:r>
          <a:endParaRPr lang="es-ES" sz="2000" dirty="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fr-FR" sz="2000" b="1" dirty="0">
              <a:effectLst>
                <a:outerShdw blurRad="38100" dist="38100" dir="2700000" algn="tl">
                  <a:srgbClr val="000000"/>
                </a:outerShdw>
              </a:effectLst>
            </a:rPr>
            <a:t>S-au </a:t>
          </a:r>
          <a:r>
            <a:rPr lang="fr-FR" sz="2000" b="1" dirty="0" err="1">
              <a:effectLst>
                <a:outerShdw blurRad="38100" dist="38100" dir="2700000" algn="tl">
                  <a:srgbClr val="000000"/>
                </a:outerShdw>
              </a:effectLst>
            </a:rPr>
            <a:t>predat</a:t>
          </a:r>
          <a:r>
            <a:rPr lang="fr-FR" sz="2000" b="1" dirty="0">
              <a:effectLst>
                <a:outerShdw blurRad="38100" dist="38100" dir="2700000" algn="tl">
                  <a:srgbClr val="000000"/>
                </a:outerShdw>
              </a:effectLst>
            </a:rPr>
            <a:t> lui Isus </a:t>
          </a:r>
          <a:br>
            <a:rPr lang="fr-FR" sz="2000" b="1" dirty="0">
              <a:effectLst>
                <a:outerShdw blurRad="38100" dist="38100" dir="2700000" algn="tl">
                  <a:srgbClr val="000000"/>
                </a:outerShdw>
              </a:effectLst>
            </a:rPr>
          </a:br>
          <a:r>
            <a:rPr lang="fr-FR" sz="2000" b="1" dirty="0">
              <a:effectLst>
                <a:outerShdw blurRad="38100" dist="38100" dir="2700000" algn="tl">
                  <a:srgbClr val="000000"/>
                </a:outerShdw>
              </a:effectLst>
            </a:rPr>
            <a:t>(2 Cor</a:t>
          </a:r>
          <a:r>
            <a:rPr lang="ro-RO" sz="2000" b="1" dirty="0">
              <a:effectLst>
                <a:outerShdw blurRad="38100" dist="38100" dir="2700000" algn="tl">
                  <a:srgbClr val="000000"/>
                </a:outerShdw>
              </a:effectLst>
            </a:rPr>
            <a:t>.</a:t>
          </a:r>
          <a:r>
            <a:rPr lang="fr-FR" sz="2000" b="1" dirty="0">
              <a:effectLst>
                <a:outerShdw blurRad="38100" dist="38100" dir="2700000" algn="tl">
                  <a:srgbClr val="000000"/>
                </a:outerShdw>
              </a:effectLst>
            </a:rPr>
            <a:t> 8:5)</a:t>
          </a:r>
          <a:endParaRPr lang="es-ES" sz="200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custLinFactNeighborX="-2275" custLinFactNeighborY="-31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2" qsCatId="3D" csTypeId="urn:microsoft.com/office/officeart/2005/8/colors/colorful1#2"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ro-RO" sz="2000" b="1" dirty="0">
              <a:effectLst>
                <a:outerShdw blurRad="38100" dist="38100" dir="2700000" algn="tl">
                  <a:srgbClr val="000000"/>
                </a:outerShdw>
              </a:effectLst>
            </a:rPr>
            <a:t>Cu bucurie</a:t>
          </a:r>
          <a:br>
            <a:rPr lang="es-ES" sz="2000" b="1" dirty="0">
              <a:effectLst>
                <a:outerShdw blurRad="38100" dist="38100" dir="2700000" algn="tl">
                  <a:srgbClr val="000000"/>
                </a:outerShdw>
              </a:effectLst>
            </a:rPr>
          </a:br>
          <a:r>
            <a:rPr lang="es-ES" sz="2000" b="1" dirty="0">
              <a:effectLst>
                <a:outerShdw blurRad="38100" dist="38100" dir="2700000" algn="tl">
                  <a:srgbClr val="000000"/>
                </a:outerShdw>
              </a:effectLst>
            </a:rPr>
            <a:t>(2Co</a:t>
          </a:r>
          <a:r>
            <a:rPr lang="ro-RO" sz="2000" b="1" dirty="0">
              <a:effectLst>
                <a:outerShdw blurRad="38100" dist="38100" dir="2700000" algn="tl">
                  <a:srgbClr val="000000"/>
                </a:outerShdw>
              </a:effectLst>
            </a:rPr>
            <a:t>r</a:t>
          </a:r>
          <a:r>
            <a:rPr lang="es-ES" sz="2000" b="1" dirty="0">
              <a:effectLst>
                <a:outerShdw blurRad="38100" dist="38100" dir="2700000" algn="tl">
                  <a:srgbClr val="000000"/>
                </a:outerShdw>
              </a:effectLst>
            </a:rPr>
            <a:t>. 8:2a)</a:t>
          </a:r>
          <a:endParaRPr lang="es-ES" sz="200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pPr>
          <a:r>
            <a:rPr lang="ro-RO" sz="2000" b="1" dirty="0"/>
            <a:t>Se simțeau fericiți să poată da</a:t>
          </a:r>
          <a:endParaRPr lang="es-ES" sz="2000" dirty="0"/>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r>
            <a:rPr lang="ro-RO" sz="2000" b="1" dirty="0">
              <a:effectLst>
                <a:outerShdw blurRad="38100" dist="38100" dir="2700000" algn="tl">
                  <a:srgbClr val="000000"/>
                </a:outerShdw>
              </a:effectLst>
            </a:rPr>
            <a:t>Cu generozitate </a:t>
          </a:r>
          <a:r>
            <a:rPr lang="es-ES" sz="2000" b="1" dirty="0">
              <a:effectLst>
                <a:outerShdw blurRad="38100" dist="38100" dir="2700000" algn="tl">
                  <a:srgbClr val="000000"/>
                </a:outerShdw>
              </a:effectLst>
            </a:rPr>
            <a:t>(2Co</a:t>
          </a:r>
          <a:r>
            <a:rPr lang="ro-RO" sz="2000" b="1" dirty="0">
              <a:effectLst>
                <a:outerShdw blurRad="38100" dist="38100" dir="2700000" algn="tl">
                  <a:srgbClr val="000000"/>
                </a:outerShdw>
              </a:effectLst>
            </a:rPr>
            <a:t>r</a:t>
          </a:r>
          <a:r>
            <a:rPr lang="es-ES" sz="2000" b="1" dirty="0">
              <a:effectLst>
                <a:outerShdw blurRad="38100" dist="38100" dir="2700000" algn="tl">
                  <a:srgbClr val="000000"/>
                </a:outerShdw>
              </a:effectLst>
            </a:rPr>
            <a:t>. 8:2b)</a:t>
          </a:r>
          <a:endParaRPr lang="es-ES" sz="2000" dirty="0">
            <a:effectLst>
              <a:outerShdw blurRad="38100" dist="38100" dir="2700000" algn="tl">
                <a:srgbClr val="000000"/>
              </a:outerShdw>
            </a:effectLst>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pPr>
          <a:r>
            <a:rPr lang="ro-RO" sz="2000" b="1" dirty="0"/>
            <a:t>Sărăcia lor nu a fost un obstacol</a:t>
          </a:r>
          <a:endParaRPr lang="es-ES" sz="2000" dirty="0"/>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r>
            <a:rPr lang="ro-RO" sz="2000" b="1" dirty="0">
              <a:effectLst>
                <a:outerShdw blurRad="38100" dist="38100" dir="2700000" algn="tl">
                  <a:srgbClr val="000000"/>
                </a:outerShdw>
              </a:effectLst>
            </a:rPr>
            <a:t>„de bună voie”</a:t>
          </a:r>
          <a:br>
            <a:rPr lang="es-ES" sz="2000" b="1" dirty="0">
              <a:effectLst>
                <a:outerShdw blurRad="38100" dist="38100" dir="2700000" algn="tl">
                  <a:srgbClr val="000000"/>
                </a:outerShdw>
              </a:effectLst>
            </a:rPr>
          </a:br>
          <a:r>
            <a:rPr lang="es-ES" sz="2000" b="1" dirty="0">
              <a:effectLst>
                <a:outerShdw blurRad="38100" dist="38100" dir="2700000" algn="tl">
                  <a:srgbClr val="000000"/>
                </a:outerShdw>
              </a:effectLst>
            </a:rPr>
            <a:t>(2Co</a:t>
          </a:r>
          <a:r>
            <a:rPr lang="ro-RO" sz="2000" b="1" dirty="0">
              <a:effectLst>
                <a:outerShdw blurRad="38100" dist="38100" dir="2700000" algn="tl">
                  <a:srgbClr val="000000"/>
                </a:outerShdw>
              </a:effectLst>
            </a:rPr>
            <a:t>r</a:t>
          </a:r>
          <a:r>
            <a:rPr lang="es-ES" sz="2000" b="1" dirty="0">
              <a:effectLst>
                <a:outerShdw blurRad="38100" dist="38100" dir="2700000" algn="tl">
                  <a:srgbClr val="000000"/>
                </a:outerShdw>
              </a:effectLst>
            </a:rPr>
            <a:t>. 8:3)</a:t>
          </a:r>
          <a:endParaRPr lang="es-ES" sz="2000" dirty="0">
            <a:effectLst>
              <a:outerShdw blurRad="38100" dist="38100" dir="2700000" algn="tl">
                <a:srgbClr val="000000"/>
              </a:outerShdw>
            </a:effectLst>
          </a:endParaRP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indent="0">
            <a:buNone/>
          </a:pPr>
          <a:r>
            <a:rPr lang="ro-RO" sz="2000" b="1" dirty="0"/>
            <a:t>Au făcut-o voluntar și spontan</a:t>
          </a:r>
          <a:endParaRPr lang="es-ES" sz="2000" dirty="0"/>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32AFA983-6646-4F19-B161-EA656C5A0D66}">
      <dgm:prSet custT="1"/>
      <dgm:spPr/>
      <dgm:t>
        <a:bodyPr/>
        <a:lstStyle/>
        <a:p>
          <a:r>
            <a:rPr lang="ro-RO" sz="2000" b="1" dirty="0">
              <a:effectLst>
                <a:outerShdw blurRad="38100" dist="38100" dir="2700000" algn="tl">
                  <a:srgbClr val="000000"/>
                </a:outerShdw>
              </a:effectLst>
            </a:rPr>
            <a:t>Ca un privilegiu </a:t>
          </a:r>
          <a:r>
            <a:rPr lang="es-ES" sz="2000" b="1" dirty="0">
              <a:effectLst>
                <a:outerShdw blurRad="38100" dist="38100" dir="2700000" algn="tl">
                  <a:srgbClr val="000000"/>
                </a:outerShdw>
              </a:effectLst>
            </a:rPr>
            <a:t>(2Co</a:t>
          </a:r>
          <a:r>
            <a:rPr lang="ro-RO" sz="2000" b="1" dirty="0">
              <a:effectLst>
                <a:outerShdw blurRad="38100" dist="38100" dir="2700000" algn="tl">
                  <a:srgbClr val="000000"/>
                </a:outerShdw>
              </a:effectLst>
            </a:rPr>
            <a:t>r</a:t>
          </a:r>
          <a:r>
            <a:rPr lang="es-ES" sz="2000" b="1" dirty="0">
              <a:effectLst>
                <a:outerShdw blurRad="38100" dist="38100" dir="2700000" algn="tl">
                  <a:srgbClr val="000000"/>
                </a:outerShdw>
              </a:effectLst>
            </a:rPr>
            <a:t>. 8:4)</a:t>
          </a:r>
          <a:endParaRPr lang="es-ES" sz="2000" dirty="0">
            <a:effectLst>
              <a:outerShdw blurRad="38100" dist="38100" dir="2700000" algn="tl">
                <a:srgbClr val="000000"/>
              </a:outerShdw>
            </a:effectLst>
          </a:endParaRP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buNone/>
          </a:pPr>
          <a:r>
            <a:rPr lang="ro-RO" sz="1800" b="1" dirty="0"/>
            <a:t>Acest act le-a permis să-și arate dragostea față de Dumnezeu și față de biserică</a:t>
          </a:r>
          <a:endParaRPr lang="es-ES" sz="1800" dirty="0"/>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r>
            <a:rPr lang="ro-RO" sz="2000" b="1" dirty="0">
              <a:effectLst>
                <a:outerShdw blurRad="38100" dist="38100" dir="2700000" algn="tl">
                  <a:srgbClr val="000000"/>
                </a:outerShdw>
              </a:effectLst>
            </a:rPr>
            <a:t>Ca un act de consacrare</a:t>
          </a:r>
          <a:br>
            <a:rPr lang="es-ES" sz="2000" b="1" dirty="0">
              <a:effectLst>
                <a:outerShdw blurRad="38100" dist="38100" dir="2700000" algn="tl">
                  <a:srgbClr val="000000"/>
                </a:outerShdw>
              </a:effectLst>
            </a:rPr>
          </a:br>
          <a:r>
            <a:rPr lang="es-ES" sz="2000" b="1" dirty="0">
              <a:effectLst>
                <a:outerShdw blurRad="38100" dist="38100" dir="2700000" algn="tl">
                  <a:srgbClr val="000000"/>
                </a:outerShdw>
              </a:effectLst>
            </a:rPr>
            <a:t>(2Co</a:t>
          </a:r>
          <a:r>
            <a:rPr lang="ro-RO" sz="2000" b="1" dirty="0">
              <a:effectLst>
                <a:outerShdw blurRad="38100" dist="38100" dir="2700000" algn="tl">
                  <a:srgbClr val="000000"/>
                </a:outerShdw>
              </a:effectLst>
            </a:rPr>
            <a:t>r</a:t>
          </a:r>
          <a:r>
            <a:rPr lang="es-ES" sz="2000" b="1" dirty="0">
              <a:effectLst>
                <a:outerShdw blurRad="38100" dist="38100" dir="2700000" algn="tl">
                  <a:srgbClr val="000000"/>
                </a:outerShdw>
              </a:effectLst>
            </a:rPr>
            <a:t>. 8:5)</a:t>
          </a:r>
          <a:endParaRPr lang="es-ES" sz="2000" dirty="0">
            <a:effectLst>
              <a:outerShdw blurRad="38100" dist="38100" dir="2700000" algn="tl">
                <a:srgbClr val="000000"/>
              </a:outerShdw>
            </a:effectLst>
          </a:endParaRP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buNone/>
          </a:pPr>
          <a:r>
            <a:rPr lang="ro-RO" sz="1800" b="1" dirty="0"/>
            <a:t>Devotamentul lor față de Dumnezeu a determinat devotamentul lor  față de ceilalți</a:t>
          </a:r>
          <a:endParaRPr lang="es-ES" sz="1800" dirty="0"/>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custScaleY="12053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custScaleY="12053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a:lstStyle/>
        <a:p>
          <a:r>
            <a:rPr lang="ro-RO" sz="2000" b="1" dirty="0"/>
            <a:t>Bisericile evreiești</a:t>
          </a:r>
          <a:endParaRPr lang="es-ES" sz="2000" b="1" dirty="0"/>
        </a:p>
      </dgm:t>
    </dgm:pt>
    <dgm:pt modelId="{3C2782E7-0054-4A2B-8A87-A5D716432105}" type="parTrans" cxnId="{125911DD-CC9C-458B-A7CB-88A5242ADBDC}">
      <dgm:prSet/>
      <dgm:spPr/>
      <dgm:t>
        <a:bodyPr/>
        <a:lstStyle/>
        <a:p>
          <a:endParaRPr lang="es-ES" sz="2000" b="1"/>
        </a:p>
      </dgm:t>
    </dgm:pt>
    <dgm:pt modelId="{1BF316DC-45BF-4E3B-998D-C2E416CDC6C9}" type="sibTrans" cxnId="{125911DD-CC9C-458B-A7CB-88A5242ADBDC}">
      <dgm:prSet/>
      <dgm:spPr>
        <a:ln w="28575">
          <a:solidFill>
            <a:schemeClr val="tx1"/>
          </a:solidFill>
        </a:ln>
      </dgm:spPr>
      <dgm:t>
        <a:bodyPr/>
        <a:lstStyle/>
        <a:p>
          <a:endParaRPr lang="es-ES" sz="2000" b="1"/>
        </a:p>
      </dgm:t>
    </dgm:pt>
    <dgm:pt modelId="{8466BC56-73BF-4D20-8986-86ACE85173A2}">
      <dgm:prSet phldrT="[Texto]" phldr="0" custT="1"/>
      <dgm:spPr>
        <a:solidFill>
          <a:srgbClr val="007CA8"/>
        </a:solidFill>
      </dgm:spPr>
      <dgm:t>
        <a:bodyPr/>
        <a:lstStyle/>
        <a:p>
          <a:r>
            <a:rPr lang="ro-RO" sz="2000" b="1" dirty="0"/>
            <a:t>Duc evanghelia</a:t>
          </a:r>
          <a:endParaRPr lang="es-ES" sz="2000" b="1" dirty="0"/>
        </a:p>
      </dgm:t>
    </dgm:pt>
    <dgm:pt modelId="{ED9A4BBE-9B2A-4644-8115-230A7CBE74B2}" type="parTrans" cxnId="{3F0B812C-FC9C-45E8-A1F8-16728525ED00}">
      <dgm:prSet/>
      <dgm:spPr/>
      <dgm:t>
        <a:bodyPr/>
        <a:lstStyle/>
        <a:p>
          <a:endParaRPr lang="es-ES" sz="2000" b="1"/>
        </a:p>
      </dgm:t>
    </dgm:pt>
    <dgm:pt modelId="{4938B6AA-4BF7-41D2-8E13-F84A919CEADD}" type="sibTrans" cxnId="{3F0B812C-FC9C-45E8-A1F8-16728525ED00}">
      <dgm:prSet/>
      <dgm:spPr>
        <a:ln w="28575">
          <a:solidFill>
            <a:schemeClr val="tx1"/>
          </a:solidFill>
        </a:ln>
      </dgm:spPr>
      <dgm:t>
        <a:bodyPr/>
        <a:lstStyle/>
        <a:p>
          <a:endParaRPr lang="es-ES" sz="2000" b="1"/>
        </a:p>
      </dgm:t>
    </dgm:pt>
    <dgm:pt modelId="{24B59420-38D6-455F-86E2-3D3BC8213632}">
      <dgm:prSet phldrT="[Texto]" phldr="0" custT="1"/>
      <dgm:spPr>
        <a:solidFill>
          <a:srgbClr val="D60093"/>
        </a:solidFill>
      </dgm:spPr>
      <dgm:t>
        <a:bodyPr/>
        <a:lstStyle/>
        <a:p>
          <a:r>
            <a:rPr lang="ro-RO" sz="2000" b="1" dirty="0"/>
            <a:t>Bisericile neamurilor</a:t>
          </a:r>
          <a:endParaRPr lang="es-ES" sz="2000" b="1" dirty="0"/>
        </a:p>
      </dgm:t>
    </dgm:pt>
    <dgm:pt modelId="{DE201EA4-3754-418E-BC8D-45850BE40E35}" type="parTrans" cxnId="{6B699207-81B0-4FF1-9218-4D96B9279392}">
      <dgm:prSet/>
      <dgm:spPr/>
      <dgm:t>
        <a:bodyPr/>
        <a:lstStyle/>
        <a:p>
          <a:endParaRPr lang="es-ES" sz="2000" b="1"/>
        </a:p>
      </dgm:t>
    </dgm:pt>
    <dgm:pt modelId="{EAD32804-8BCD-495A-BBA4-E5FD7B0AFED1}" type="sibTrans" cxnId="{6B699207-81B0-4FF1-9218-4D96B9279392}">
      <dgm:prSet/>
      <dgm:spPr>
        <a:ln w="28575">
          <a:solidFill>
            <a:schemeClr val="tx1"/>
          </a:solidFill>
        </a:ln>
      </dgm:spPr>
      <dgm:t>
        <a:bodyPr/>
        <a:lstStyle/>
        <a:p>
          <a:endParaRPr lang="es-ES" sz="2000" b="1"/>
        </a:p>
      </dgm:t>
    </dgm:pt>
    <dgm:pt modelId="{E82F6AE6-D306-4722-A731-3B3BEE4F59EF}">
      <dgm:prSet phldrT="[Texto]" phldr="0" custT="1"/>
      <dgm:spPr>
        <a:solidFill>
          <a:srgbClr val="808000"/>
        </a:solidFill>
      </dgm:spPr>
      <dgm:t>
        <a:bodyPr/>
        <a:lstStyle/>
        <a:p>
          <a:r>
            <a:rPr lang="ro-RO" sz="2000" b="1" dirty="0"/>
            <a:t>Ajută cu resurse</a:t>
          </a:r>
          <a:endParaRPr lang="es-ES" sz="2000" b="1" dirty="0"/>
        </a:p>
      </dgm:t>
    </dgm:pt>
    <dgm:pt modelId="{57276E7B-7B05-49F7-B9A9-433B867E15D3}" type="parTrans" cxnId="{95B88C35-2C36-4810-A687-F7148D973431}">
      <dgm:prSet/>
      <dgm:spPr/>
      <dgm:t>
        <a:bodyPr/>
        <a:lstStyle/>
        <a:p>
          <a:endParaRPr lang="es-ES" sz="2000" b="1"/>
        </a:p>
      </dgm:t>
    </dgm:pt>
    <dgm:pt modelId="{487C3BB8-38A7-43B3-B1F3-643EAA21ECA4}" type="sibTrans" cxnId="{95B88C35-2C36-4810-A687-F7148D973431}">
      <dgm:prSet/>
      <dgm:spPr>
        <a:ln w="28575">
          <a:solidFill>
            <a:schemeClr val="tx1"/>
          </a:solidFill>
        </a:ln>
      </dgm:spPr>
      <dgm:t>
        <a:bodyPr/>
        <a:lstStyle/>
        <a:p>
          <a:endParaRPr lang="es-ES" sz="2000" b="1"/>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a:lstStyle/>
        <a:p>
          <a:r>
            <a:rPr lang="ro-RO" sz="1800" b="1" dirty="0">
              <a:effectLst>
                <a:outerShdw blurRad="38100" dist="38100" dir="2700000" algn="tl">
                  <a:srgbClr val="000000"/>
                </a:outerShdw>
              </a:effectLst>
            </a:rPr>
            <a:t>Biserica locală</a:t>
          </a:r>
          <a:endParaRPr lang="es-ES" sz="1800" b="1" dirty="0">
            <a:effectLst>
              <a:outerShdw blurRad="38100" dist="38100" dir="2700000" algn="tl">
                <a:srgbClr val="000000"/>
              </a:outerShdw>
            </a:effectLst>
          </a:endParaRPr>
        </a:p>
      </dgm:t>
    </dgm:pt>
    <dgm:pt modelId="{A4333162-E4FB-4B38-8C41-761724880261}" type="parTrans" cxnId="{D474FC6B-7D4F-4D3A-B578-0DBFBEFCF0B9}">
      <dgm:prSet/>
      <dgm:spPr/>
      <dgm:t>
        <a:bodyPr/>
        <a:lstStyle/>
        <a:p>
          <a:endParaRPr lang="es-ES">
            <a:effectLst>
              <a:outerShdw blurRad="38100" dist="38100" dir="2700000" algn="tl">
                <a:srgbClr val="000000"/>
              </a:outerShdw>
            </a:effectLst>
          </a:endParaRPr>
        </a:p>
      </dgm:t>
    </dgm:pt>
    <dgm:pt modelId="{D6ABF602-0E77-4B5F-8014-83574A902942}" type="sibTrans" cxnId="{D474FC6B-7D4F-4D3A-B578-0DBFBEFCF0B9}">
      <dgm:prSet/>
      <dgm:spPr/>
      <dgm:t>
        <a:bodyPr/>
        <a:lstStyle/>
        <a:p>
          <a:endParaRPr lang="es-ES">
            <a:effectLst>
              <a:outerShdw blurRad="38100" dist="38100" dir="2700000" algn="tl">
                <a:srgbClr val="000000"/>
              </a:outerShdw>
            </a:effectLst>
          </a:endParaRPr>
        </a:p>
      </dgm:t>
    </dgm:pt>
    <dgm:pt modelId="{1ADE4262-5557-4D7B-AAD0-71916DE40C96}">
      <dgm:prSet phldrT="[Texto]" phldr="0" custT="1"/>
      <dgm:spPr/>
      <dgm:t>
        <a:bodyPr/>
        <a:lstStyle/>
        <a:p>
          <a:r>
            <a:rPr lang="es-ES" sz="1800" b="1" dirty="0">
              <a:effectLst>
                <a:outerShdw blurRad="38100" dist="38100" dir="2700000" algn="tl">
                  <a:srgbClr val="000000"/>
                </a:outerShdw>
              </a:effectLst>
            </a:rPr>
            <a:t>A</a:t>
          </a:r>
          <a:r>
            <a:rPr lang="ro-RO" sz="1800" b="1" dirty="0" err="1">
              <a:effectLst>
                <a:outerShdw blurRad="38100" dist="38100" dir="2700000" algn="tl">
                  <a:srgbClr val="000000"/>
                </a:outerShdw>
              </a:effectLst>
            </a:rPr>
            <a:t>dunarea</a:t>
          </a:r>
          <a:r>
            <a:rPr lang="es-ES" sz="1800" b="1" dirty="0">
              <a:effectLst>
                <a:outerShdw blurRad="38100" dist="38100" dir="2700000" algn="tl">
                  <a:srgbClr val="000000"/>
                </a:outerShdw>
              </a:effectLst>
            </a:rPr>
            <a:t> General</a:t>
          </a:r>
          <a:r>
            <a:rPr lang="ro-RO" sz="1800" b="1" dirty="0">
              <a:effectLst>
                <a:outerShdw blurRad="38100" dist="38100" dir="2700000" algn="tl">
                  <a:srgbClr val="000000"/>
                </a:outerShdw>
              </a:effectLst>
            </a:rPr>
            <a:t>ă</a:t>
          </a:r>
          <a:endParaRPr lang="es-ES" sz="1800" b="1" dirty="0">
            <a:effectLst>
              <a:outerShdw blurRad="38100" dist="38100" dir="2700000" algn="tl">
                <a:srgbClr val="000000"/>
              </a:outerShdw>
            </a:effectLst>
          </a:endParaRPr>
        </a:p>
      </dgm:t>
    </dgm:pt>
    <dgm:pt modelId="{B9CE9B1F-0585-45EA-97E1-79C0538223BA}" type="parTrans" cxnId="{23868145-AFB2-4AD9-867F-50B38D233E4E}">
      <dgm:prSet/>
      <dgm:spPr/>
      <dgm:t>
        <a:bodyPr/>
        <a:lstStyle/>
        <a:p>
          <a:endParaRPr lang="es-ES">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a:effectLst>
              <a:outerShdw blurRad="38100" dist="38100" dir="2700000" algn="tl">
                <a:srgbClr val="000000"/>
              </a:outerShdw>
            </a:effectLst>
          </a:endParaRPr>
        </a:p>
      </dgm:t>
    </dgm:pt>
    <dgm:pt modelId="{1A396378-DEC4-46FF-86EB-44D43B693685}">
      <dgm:prSet phldrT="[Texto]" phldr="0" custT="1"/>
      <dgm:spPr/>
      <dgm:t>
        <a:bodyPr/>
        <a:lstStyle/>
        <a:p>
          <a:r>
            <a:rPr lang="ro-RO" sz="1800" b="1" dirty="0">
              <a:effectLst>
                <a:outerShdw blurRad="38100" dist="38100" dir="2700000" algn="tl">
                  <a:srgbClr val="000000"/>
                </a:outerShdw>
              </a:effectLst>
            </a:rPr>
            <a:t>Conferința/Uniunea</a:t>
          </a:r>
          <a:endParaRPr lang="es-ES" sz="1800" b="1" dirty="0">
            <a:effectLst>
              <a:outerShdw blurRad="38100" dist="38100" dir="2700000" algn="tl">
                <a:srgbClr val="000000"/>
              </a:outerShdw>
            </a:effectLst>
          </a:endParaRPr>
        </a:p>
      </dgm:t>
    </dgm:pt>
    <dgm:pt modelId="{56AA232D-C14C-46C6-9715-E27B28EEAC6C}" type="parTrans" cxnId="{AAB942A3-E936-4FE5-A58A-685188D0FC4E}">
      <dgm:prSet/>
      <dgm:spPr/>
      <dgm:t>
        <a:bodyPr/>
        <a:lstStyle/>
        <a:p>
          <a:endParaRPr lang="es-ES">
            <a:effectLst>
              <a:outerShdw blurRad="38100" dist="38100" dir="2700000" algn="tl">
                <a:srgbClr val="000000"/>
              </a:outerShdw>
            </a:effectLst>
          </a:endParaRPr>
        </a:p>
      </dgm:t>
    </dgm:pt>
    <dgm:pt modelId="{289AA72B-044B-4287-BC50-BBC52E22D47E}" type="sibTrans" cxnId="{AAB942A3-E936-4FE5-A58A-685188D0FC4E}">
      <dgm:prSet/>
      <dgm:spPr/>
      <dgm:t>
        <a:bodyPr/>
        <a:lstStyle/>
        <a:p>
          <a:endParaRPr lang="es-ES">
            <a:effectLst>
              <a:outerShdw blurRad="38100" dist="38100" dir="2700000" algn="tl">
                <a:srgbClr val="000000"/>
              </a:outerShdw>
            </a:effectLst>
          </a:endParaRPr>
        </a:p>
      </dgm:t>
    </dgm:pt>
    <dgm:pt modelId="{1C4774FB-014D-4309-9978-4EFA3A7597D9}">
      <dgm:prSet phldrT="[Texto]" phldr="0" custT="1"/>
      <dgm:spPr/>
      <dgm:t>
        <a:bodyPr/>
        <a:lstStyle/>
        <a:p>
          <a:r>
            <a:rPr lang="es-ES" sz="1800" b="1" dirty="0">
              <a:effectLst>
                <a:outerShdw blurRad="38100" dist="38100" dir="2700000" algn="tl">
                  <a:srgbClr val="000000"/>
                </a:outerShdw>
              </a:effectLst>
            </a:rPr>
            <a:t>Divi</a:t>
          </a:r>
          <a:r>
            <a:rPr lang="ro-RO" sz="1800" b="1" dirty="0" err="1">
              <a:effectLst>
                <a:outerShdw blurRad="38100" dist="38100" dir="2700000" algn="tl">
                  <a:srgbClr val="000000"/>
                </a:outerShdw>
              </a:effectLst>
            </a:rPr>
            <a:t>ziu</a:t>
          </a:r>
          <a:r>
            <a:rPr lang="ro-RO" sz="1800" b="1" dirty="0">
              <a:effectLst>
                <a:outerShdw blurRad="38100" dist="38100" dir="2700000" algn="tl">
                  <a:srgbClr val="000000"/>
                </a:outerShdw>
              </a:effectLst>
            </a:rPr>
            <a:t>-nea</a:t>
          </a:r>
          <a:endParaRPr lang="es-ES" sz="1800" b="1" dirty="0">
            <a:effectLst>
              <a:outerShdw blurRad="38100" dist="38100" dir="2700000" algn="tl">
                <a:srgbClr val="000000"/>
              </a:outerShdw>
            </a:effectLst>
          </a:endParaRPr>
        </a:p>
      </dgm:t>
    </dgm:pt>
    <dgm:pt modelId="{39821BA7-1B84-48CB-B028-51D1F3D7F77A}" type="parTrans" cxnId="{7ADD2692-48CC-4088-AC88-8D503F0ACCE1}">
      <dgm:prSet/>
      <dgm:spPr/>
      <dgm:t>
        <a:bodyPr/>
        <a:lstStyle/>
        <a:p>
          <a:endParaRPr lang="es-ES">
            <a:effectLst>
              <a:outerShdw blurRad="38100" dist="38100" dir="2700000" algn="tl">
                <a:srgbClr val="000000"/>
              </a:outerShdw>
            </a:effectLst>
          </a:endParaRPr>
        </a:p>
      </dgm:t>
    </dgm:pt>
    <dgm:pt modelId="{1B8FCDCA-02DF-44EF-AEB3-1C6B8C6CA963}" type="sibTrans" cxnId="{7ADD2692-48CC-4088-AC88-8D503F0ACCE1}">
      <dgm:prSet/>
      <dgm:spPr/>
      <dgm:t>
        <a:bodyPr/>
        <a:lstStyle/>
        <a:p>
          <a:endParaRPr lang="es-ES">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57937" r="-57937"/>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a:srcRect/>
          <a:stretch>
            <a:fillRect l="-26732" t="-17754" r="-130256" b="-14008"/>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139348" t="-5118" r="-10876" b="-14786"/>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a:srcRect/>
          <a:stretch>
            <a:fillRect l="-69634" t="-18064" r="-90438" b="-2410"/>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31578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o-RO" sz="2000" b="1" kern="1200" dirty="0">
              <a:solidFill>
                <a:srgbClr val="745E00"/>
              </a:solidFill>
            </a:rPr>
            <a:t>Deși era bogat, s-a făcut sărac </a:t>
          </a:r>
          <a:r>
            <a:rPr lang="es-ES" sz="2000" b="1" kern="1200" dirty="0">
              <a:solidFill>
                <a:srgbClr val="745E00"/>
              </a:solidFill>
            </a:rPr>
            <a:t>(2Co. 8:9)</a:t>
          </a:r>
          <a:endParaRPr lang="es-ES" sz="2000" kern="1200" dirty="0">
            <a:solidFill>
              <a:srgbClr val="745E00"/>
            </a:solidFill>
          </a:endParaRPr>
        </a:p>
      </dsp:txBody>
      <dsp:txXfrm>
        <a:off x="389579" y="315788"/>
        <a:ext cx="3139402"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o-RO" sz="2000" b="1" kern="1200" dirty="0">
              <a:solidFill>
                <a:srgbClr val="208438"/>
              </a:solidFill>
            </a:rPr>
            <a:t>A lăsat Cerul pentru a trăi pe pământ</a:t>
          </a:r>
          <a:endParaRPr lang="es-ES" sz="2000" kern="1200" dirty="0">
            <a:solidFill>
              <a:srgbClr val="208438"/>
            </a:solidFill>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001163"/>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o-RO" sz="2000" b="1" kern="1200" dirty="0">
              <a:solidFill>
                <a:schemeClr val="tx2">
                  <a:lumMod val="75000"/>
                </a:schemeClr>
              </a:solidFill>
            </a:rPr>
            <a:t>A lăsat guvernarea Universului pentru a fi un tâmplar</a:t>
          </a:r>
          <a:endParaRPr lang="es-ES" sz="2000" kern="1200" dirty="0">
            <a:solidFill>
              <a:schemeClr val="tx2">
                <a:lumMod val="75000"/>
              </a:schemeClr>
            </a:solidFill>
          </a:endParaRPr>
        </a:p>
      </dsp:txBody>
      <dsp:txXfrm>
        <a:off x="389579" y="3001163"/>
        <a:ext cx="3139402"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343850"/>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o-RO" sz="2000" b="1" kern="1200" dirty="0">
              <a:solidFill>
                <a:srgbClr val="1C97A8"/>
              </a:solidFill>
            </a:rPr>
            <a:t>A lăsat un loc sigur pentru a trăi pe terenul dușmanului</a:t>
          </a:r>
          <a:endParaRPr lang="es-ES" sz="2000" kern="1200" dirty="0">
            <a:solidFill>
              <a:srgbClr val="1C97A8"/>
            </a:solidFill>
          </a:endParaRPr>
        </a:p>
      </dsp:txBody>
      <dsp:txXfrm>
        <a:off x="389579" y="4343850"/>
        <a:ext cx="3139402"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hqprint">
            <a:extLst>
              <a:ext uri="{28A0092B-C50C-407E-A947-70E740481C1C}">
                <a14:useLocalDpi xmlns:a14="http://schemas.microsoft.com/office/drawing/2010/main"/>
              </a:ext>
            </a:extLst>
          </a:blip>
          <a:srcRect/>
          <a:stretch>
            <a:fillRect t="-5334" b="-5334"/>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o-RO" sz="2000" b="1" kern="1200" dirty="0">
              <a:solidFill>
                <a:schemeClr val="accent5">
                  <a:lumMod val="75000"/>
                </a:schemeClr>
              </a:solidFill>
            </a:rPr>
            <a:t>A schimbat o coroană reală cu una de spini</a:t>
          </a:r>
          <a:endParaRPr lang="es-ES" sz="2000" kern="1200" dirty="0">
            <a:solidFill>
              <a:schemeClr val="accent5">
                <a:lumMod val="75000"/>
              </a:schemeClr>
            </a:solidFill>
          </a:endParaRP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6802" y="59915"/>
          <a:ext cx="2796567" cy="854964"/>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Recunoștință pentru harul lui Dumnezeu </a:t>
          </a:r>
          <a:br>
            <a:rPr lang="es-ES" sz="2000" b="1" kern="1200" dirty="0">
              <a:effectLst>
                <a:outerShdw blurRad="38100" dist="38100" dir="2700000" algn="tl">
                  <a:srgbClr val="000000">
                    <a:alpha val="43137"/>
                  </a:srgbClr>
                </a:outerShdw>
              </a:effectLst>
            </a:rPr>
          </a:br>
          <a:r>
            <a:rPr lang="ro-RO" sz="2000" b="1" kern="1200" dirty="0">
              <a:effectLst>
                <a:outerShdw blurRad="38100" dist="38100" dir="2700000" algn="tl">
                  <a:srgbClr val="000000">
                    <a:alpha val="43137"/>
                  </a:srgbClr>
                </a:outerShdw>
              </a:effectLst>
            </a:rPr>
            <a:t>(2 Cor. 9:15)</a:t>
          </a:r>
          <a:endParaRPr lang="es-ES" sz="2000" kern="1200" dirty="0">
            <a:effectLst>
              <a:outerShdw blurRad="38100" dist="38100" dir="2700000" algn="tl">
                <a:srgbClr val="000000">
                  <a:alpha val="43137"/>
                </a:srgbClr>
              </a:outerShdw>
            </a:effectLst>
          </a:endParaRPr>
        </a:p>
      </dsp:txBody>
      <dsp:txXfrm>
        <a:off x="6802" y="59915"/>
        <a:ext cx="2582826" cy="854964"/>
      </dsp:txXfrm>
    </dsp:sp>
    <dsp:sp modelId="{1FED0ED4-56D9-421E-9A63-B78BB2B88190}">
      <dsp:nvSpPr>
        <dsp:cNvPr id="0" name=""/>
        <dsp:cNvSpPr/>
      </dsp:nvSpPr>
      <dsp:spPr>
        <a:xfrm>
          <a:off x="2525506" y="72439"/>
          <a:ext cx="4988046" cy="829915"/>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t>Isus a dat totul pentru noi. Recunoștința noastră se arată în dorința de a ne dărui Lui complet.</a:t>
          </a:r>
          <a:endParaRPr lang="es-ES" sz="2000" kern="1200" dirty="0"/>
        </a:p>
      </dsp:txBody>
      <dsp:txXfrm>
        <a:off x="2940464" y="72439"/>
        <a:ext cx="4158131" cy="829915"/>
      </dsp:txXfrm>
    </dsp:sp>
    <dsp:sp modelId="{8D21C6B2-6F6B-4D22-B4F2-5AD97FF58ABA}">
      <dsp:nvSpPr>
        <dsp:cNvPr id="0" name=""/>
        <dsp:cNvSpPr/>
      </dsp:nvSpPr>
      <dsp:spPr>
        <a:xfrm>
          <a:off x="6802" y="1034574"/>
          <a:ext cx="2942979" cy="854964"/>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kern="1200" dirty="0">
              <a:effectLst>
                <a:outerShdw blurRad="38100" dist="38100" dir="2700000" algn="tl">
                  <a:srgbClr val="000000">
                    <a:alpha val="43137"/>
                  </a:srgbClr>
                </a:outerShdw>
              </a:effectLst>
            </a:rPr>
            <a:t>Dorința de a împărtăși binecuvântările lui Dumnezeu </a:t>
          </a:r>
          <a:r>
            <a:rPr lang="ro-RO" sz="1600" b="1" kern="1200" dirty="0">
              <a:effectLst>
                <a:outerShdw blurRad="38100" dist="38100" dir="2700000" algn="tl">
                  <a:srgbClr val="000000">
                    <a:alpha val="43137"/>
                  </a:srgbClr>
                </a:outerShdw>
              </a:effectLst>
            </a:rPr>
            <a:t>(2 Cor. 9:11a</a:t>
          </a:r>
          <a:r>
            <a:rPr lang="ro-RO" sz="1800" b="1" kern="1200" dirty="0">
              <a:effectLst>
                <a:outerShdw blurRad="38100" dist="38100" dir="2700000" algn="tl">
                  <a:srgbClr val="000000">
                    <a:alpha val="43137"/>
                  </a:srgbClr>
                </a:outerShdw>
              </a:effectLst>
            </a:rPr>
            <a:t>)</a:t>
          </a:r>
          <a:endParaRPr lang="es-ES" sz="1800" kern="1200" dirty="0">
            <a:effectLst>
              <a:outerShdw blurRad="38100" dist="38100" dir="2700000" algn="tl">
                <a:srgbClr val="000000">
                  <a:alpha val="43137"/>
                </a:srgbClr>
              </a:outerShdw>
            </a:effectLst>
          </a:endParaRPr>
        </a:p>
      </dsp:txBody>
      <dsp:txXfrm>
        <a:off x="6802" y="1034574"/>
        <a:ext cx="2729238" cy="854964"/>
      </dsp:txXfrm>
    </dsp:sp>
    <dsp:sp modelId="{C0C24EC1-C44B-43A8-B691-1F5F04610D3A}">
      <dsp:nvSpPr>
        <dsp:cNvPr id="0" name=""/>
        <dsp:cNvSpPr/>
      </dsp:nvSpPr>
      <dsp:spPr>
        <a:xfrm>
          <a:off x="2671918" y="1107246"/>
          <a:ext cx="5138095" cy="709620"/>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t>Dăruim altora pentru că am primit mai întâi de la Dumnezeu</a:t>
          </a:r>
          <a:endParaRPr lang="es-ES" sz="2000" kern="1200" dirty="0"/>
        </a:p>
      </dsp:txBody>
      <dsp:txXfrm>
        <a:off x="3026728" y="1107246"/>
        <a:ext cx="4428475" cy="709620"/>
      </dsp:txXfrm>
    </dsp:sp>
    <dsp:sp modelId="{0A93A2B4-3F7C-4657-9FC3-637F69F13A13}">
      <dsp:nvSpPr>
        <dsp:cNvPr id="0" name=""/>
        <dsp:cNvSpPr/>
      </dsp:nvSpPr>
      <dsp:spPr>
        <a:xfrm>
          <a:off x="6802" y="2009234"/>
          <a:ext cx="2796567" cy="854964"/>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it-IT" sz="2000" b="1" kern="1200" dirty="0">
              <a:effectLst>
                <a:outerShdw blurRad="38100" dist="38100" dir="2700000" algn="tl">
                  <a:srgbClr val="000000">
                    <a:alpha val="43137"/>
                  </a:srgbClr>
                </a:outerShdw>
              </a:effectLst>
            </a:rPr>
            <a:t>Dragoste sinceră </a:t>
          </a:r>
          <a:br>
            <a:rPr lang="it-IT" sz="2000" b="1" kern="1200" dirty="0">
              <a:effectLst>
                <a:outerShdw blurRad="38100" dist="38100" dir="2700000" algn="tl">
                  <a:srgbClr val="000000">
                    <a:alpha val="43137"/>
                  </a:srgbClr>
                </a:outerShdw>
              </a:effectLst>
            </a:rPr>
          </a:br>
          <a:r>
            <a:rPr lang="it-IT" sz="2000" b="1" kern="1200" dirty="0">
              <a:effectLst>
                <a:outerShdw blurRad="38100" dist="38100" dir="2700000" algn="tl">
                  <a:srgbClr val="000000">
                    <a:alpha val="43137"/>
                  </a:srgbClr>
                </a:outerShdw>
              </a:effectLst>
            </a:rPr>
            <a:t>(2 Cor</a:t>
          </a:r>
          <a:r>
            <a:rPr lang="ro-RO" sz="2000" b="1" kern="1200" dirty="0">
              <a:effectLst>
                <a:outerShdw blurRad="38100" dist="38100" dir="2700000" algn="tl">
                  <a:srgbClr val="000000">
                    <a:alpha val="43137"/>
                  </a:srgbClr>
                </a:outerShdw>
              </a:effectLst>
            </a:rPr>
            <a:t>.</a:t>
          </a:r>
          <a:r>
            <a:rPr lang="it-IT" sz="2000" b="1" kern="1200" dirty="0">
              <a:effectLst>
                <a:outerShdw blurRad="38100" dist="38100" dir="2700000" algn="tl">
                  <a:srgbClr val="000000">
                    <a:alpha val="43137"/>
                  </a:srgbClr>
                </a:outerShdw>
              </a:effectLst>
            </a:rPr>
            <a:t> 8:24)</a:t>
          </a:r>
          <a:endParaRPr lang="es-ES" sz="2000" kern="1200" dirty="0">
            <a:effectLst>
              <a:outerShdw blurRad="38100" dist="38100" dir="2700000" algn="tl">
                <a:srgbClr val="000000">
                  <a:alpha val="43137"/>
                </a:srgbClr>
              </a:outerShdw>
            </a:effectLst>
          </a:endParaRPr>
        </a:p>
      </dsp:txBody>
      <dsp:txXfrm>
        <a:off x="6802" y="2009234"/>
        <a:ext cx="2582826" cy="854964"/>
      </dsp:txXfrm>
    </dsp:sp>
    <dsp:sp modelId="{C606BF0D-BD59-4E31-A4A0-E5082F883447}">
      <dsp:nvSpPr>
        <dsp:cNvPr id="0" name=""/>
        <dsp:cNvSpPr/>
      </dsp:nvSpPr>
      <dsp:spPr>
        <a:xfrm>
          <a:off x="2525506" y="2056338"/>
          <a:ext cx="4944901" cy="760755"/>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t>Dăruirea este dovada că iubirea trăiește în inimile noastre</a:t>
          </a:r>
          <a:endParaRPr lang="es-ES" sz="2000" kern="1200" dirty="0"/>
        </a:p>
      </dsp:txBody>
      <dsp:txXfrm>
        <a:off x="2905884" y="2056338"/>
        <a:ext cx="4184146" cy="7607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1092"/>
          <a:ext cx="3848099" cy="929388"/>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prstClr val="white"/>
              </a:solidFill>
              <a:effectLst>
                <a:outerShdw blurRad="38100" dist="38100" dir="2700000" algn="tl">
                  <a:srgbClr val="000000"/>
                </a:outerShdw>
              </a:effectLst>
              <a:latin typeface="Aptos" panose="02110004020202020204"/>
              <a:ea typeface="+mn-ea"/>
              <a:cs typeface="+mn-cs"/>
            </a:rPr>
            <a:t>Au implorat să le fie dat privilegiul de a-i ajuta pe alții </a:t>
          </a:r>
          <a:br>
            <a:rPr lang="es-ES" sz="2000" b="1" kern="1200" dirty="0">
              <a:solidFill>
                <a:prstClr val="white"/>
              </a:solidFill>
              <a:effectLst>
                <a:outerShdw blurRad="38100" dist="38100" dir="2700000" algn="tl">
                  <a:srgbClr val="000000"/>
                </a:outerShdw>
              </a:effectLst>
              <a:latin typeface="Aptos" panose="02110004020202020204"/>
              <a:ea typeface="+mn-ea"/>
              <a:cs typeface="+mn-cs"/>
            </a:rPr>
          </a:br>
          <a:r>
            <a:rPr lang="ro-RO" sz="2000" b="1" kern="1200" dirty="0">
              <a:solidFill>
                <a:prstClr val="white"/>
              </a:solidFill>
              <a:effectLst>
                <a:outerShdw blurRad="38100" dist="38100" dir="2700000" algn="tl">
                  <a:srgbClr val="000000"/>
                </a:outerShdw>
              </a:effectLst>
              <a:latin typeface="Aptos" panose="02110004020202020204"/>
              <a:ea typeface="+mn-ea"/>
              <a:cs typeface="+mn-cs"/>
            </a:rPr>
            <a:t>(2 Cor. 8:4)</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sp:txBody>
      <dsp:txXfrm>
        <a:off x="45369" y="46461"/>
        <a:ext cx="3757361" cy="838650"/>
      </dsp:txXfrm>
    </dsp:sp>
    <dsp:sp modelId="{F8F6F75F-1573-4DA0-ACC3-3D93CED1CD83}">
      <dsp:nvSpPr>
        <dsp:cNvPr id="0" name=""/>
        <dsp:cNvSpPr/>
      </dsp:nvSpPr>
      <dsp:spPr>
        <a:xfrm>
          <a:off x="0" y="939678"/>
          <a:ext cx="3848099" cy="702411"/>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err="1">
              <a:solidFill>
                <a:prstClr val="white"/>
              </a:solidFill>
              <a:effectLst>
                <a:outerShdw blurRad="38100" dist="38100" dir="2700000" algn="tl">
                  <a:srgbClr val="000000"/>
                </a:outerShdw>
              </a:effectLst>
              <a:latin typeface="Aptos" panose="02110004020202020204"/>
              <a:ea typeface="+mn-ea"/>
              <a:cs typeface="+mn-cs"/>
            </a:rPr>
            <a:t>În</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 </a:t>
          </a:r>
          <a:r>
            <a:rPr lang="fr-FR" sz="2000" b="1" kern="1200" dirty="0" err="1">
              <a:solidFill>
                <a:prstClr val="white"/>
              </a:solidFill>
              <a:effectLst>
                <a:outerShdw blurRad="38100" dist="38100" dir="2700000" algn="tl">
                  <a:srgbClr val="000000"/>
                </a:outerShdw>
              </a:effectLst>
              <a:latin typeface="Aptos" panose="02110004020202020204"/>
              <a:ea typeface="+mn-ea"/>
              <a:cs typeface="+mn-cs"/>
            </a:rPr>
            <a:t>sărăcia</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 </a:t>
          </a:r>
          <a:r>
            <a:rPr lang="fr-FR" sz="2000" b="1" kern="1200" dirty="0" err="1">
              <a:solidFill>
                <a:prstClr val="white"/>
              </a:solidFill>
              <a:effectLst>
                <a:outerShdw blurRad="38100" dist="38100" dir="2700000" algn="tl">
                  <a:srgbClr val="000000"/>
                </a:outerShdw>
              </a:effectLst>
              <a:latin typeface="Aptos" panose="02110004020202020204"/>
              <a:ea typeface="+mn-ea"/>
              <a:cs typeface="+mn-cs"/>
            </a:rPr>
            <a:t>lor</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 au </a:t>
          </a:r>
          <a:r>
            <a:rPr lang="fr-FR" sz="2000" b="1" kern="1200" dirty="0" err="1">
              <a:solidFill>
                <a:prstClr val="white"/>
              </a:solidFill>
              <a:effectLst>
                <a:outerShdw blurRad="38100" dist="38100" dir="2700000" algn="tl">
                  <a:srgbClr val="000000"/>
                </a:outerShdw>
              </a:effectLst>
              <a:latin typeface="Aptos" panose="02110004020202020204"/>
              <a:ea typeface="+mn-ea"/>
              <a:cs typeface="+mn-cs"/>
            </a:rPr>
            <a:t>dat</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 mai </a:t>
          </a:r>
          <a:r>
            <a:rPr lang="fr-FR" sz="2000" b="1" kern="1200" dirty="0" err="1">
              <a:solidFill>
                <a:prstClr val="white"/>
              </a:solidFill>
              <a:effectLst>
                <a:outerShdw blurRad="38100" dist="38100" dir="2700000" algn="tl">
                  <a:srgbClr val="000000"/>
                </a:outerShdw>
              </a:effectLst>
              <a:latin typeface="Aptos" panose="02110004020202020204"/>
              <a:ea typeface="+mn-ea"/>
              <a:cs typeface="+mn-cs"/>
            </a:rPr>
            <a:t>mult</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 </a:t>
          </a:r>
          <a:r>
            <a:rPr lang="fr-FR" sz="2000" b="1" kern="1200" dirty="0" err="1">
              <a:solidFill>
                <a:prstClr val="white"/>
              </a:solidFill>
              <a:effectLst>
                <a:outerShdw blurRad="38100" dist="38100" dir="2700000" algn="tl">
                  <a:srgbClr val="000000"/>
                </a:outerShdw>
              </a:effectLst>
              <a:latin typeface="Aptos" panose="02110004020202020204"/>
              <a:ea typeface="+mn-ea"/>
              <a:cs typeface="+mn-cs"/>
            </a:rPr>
            <a:t>decât</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 </a:t>
          </a:r>
          <a:r>
            <a:rPr lang="fr-FR" sz="2000" b="1" kern="1200" dirty="0" err="1">
              <a:solidFill>
                <a:prstClr val="white"/>
              </a:solidFill>
              <a:effectLst>
                <a:outerShdw blurRad="38100" dist="38100" dir="2700000" algn="tl">
                  <a:srgbClr val="000000"/>
                </a:outerShdw>
              </a:effectLst>
              <a:latin typeface="Aptos" panose="02110004020202020204"/>
              <a:ea typeface="+mn-ea"/>
              <a:cs typeface="+mn-cs"/>
            </a:rPr>
            <a:t>puteau</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 (2 Cor</a:t>
          </a:r>
          <a:r>
            <a:rPr lang="ro-RO" sz="2000" b="1" kern="1200" dirty="0">
              <a:solidFill>
                <a:prstClr val="white"/>
              </a:solidFill>
              <a:effectLst>
                <a:outerShdw blurRad="38100" dist="38100" dir="2700000" algn="tl">
                  <a:srgbClr val="000000"/>
                </a:outerShdw>
              </a:effectLst>
              <a:latin typeface="Aptos" panose="02110004020202020204"/>
              <a:ea typeface="+mn-ea"/>
              <a:cs typeface="+mn-cs"/>
            </a:rPr>
            <a:t>.</a:t>
          </a:r>
          <a:r>
            <a:rPr lang="fr-FR" sz="2000" b="1" kern="1200" dirty="0">
              <a:solidFill>
                <a:prstClr val="white"/>
              </a:solidFill>
              <a:effectLst>
                <a:outerShdw blurRad="38100" dist="38100" dir="2700000" algn="tl">
                  <a:srgbClr val="000000"/>
                </a:outerShdw>
              </a:effectLst>
              <a:latin typeface="Aptos" panose="02110004020202020204"/>
              <a:ea typeface="+mn-ea"/>
              <a:cs typeface="+mn-cs"/>
            </a:rPr>
            <a:t>8:2-3)</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sp:txBody>
      <dsp:txXfrm>
        <a:off x="34289" y="973967"/>
        <a:ext cx="3779521" cy="6338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671"/>
          <a:ext cx="3457574" cy="655055"/>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err="1">
              <a:effectLst>
                <a:outerShdw blurRad="38100" dist="38100" dir="2700000" algn="tl">
                  <a:srgbClr val="000000"/>
                </a:outerShdw>
              </a:effectLst>
            </a:rPr>
            <a:t>Ei</a:t>
          </a:r>
          <a:r>
            <a:rPr lang="fr-FR" sz="2000" b="1" kern="1200" dirty="0">
              <a:effectLst>
                <a:outerShdw blurRad="38100" dist="38100" dir="2700000" algn="tl">
                  <a:srgbClr val="000000"/>
                </a:outerShdw>
              </a:effectLst>
            </a:rPr>
            <a:t> au </a:t>
          </a:r>
          <a:r>
            <a:rPr lang="fr-FR" sz="2000" b="1" kern="1200" dirty="0" err="1">
              <a:effectLst>
                <a:outerShdw blurRad="38100" dist="38100" dir="2700000" algn="tl">
                  <a:srgbClr val="000000"/>
                </a:outerShdw>
              </a:effectLst>
            </a:rPr>
            <a:t>primit</a:t>
          </a:r>
          <a:r>
            <a:rPr lang="fr-FR" sz="2000" b="1" kern="1200" dirty="0">
              <a:effectLst>
                <a:outerShdw blurRad="38100" dist="38100" dir="2700000" algn="tl">
                  <a:srgbClr val="000000"/>
                </a:outerShdw>
              </a:effectLst>
            </a:rPr>
            <a:t> </a:t>
          </a:r>
          <a:r>
            <a:rPr lang="fr-FR" sz="2000" b="1" kern="1200" dirty="0" err="1">
              <a:effectLst>
                <a:outerShdw blurRad="38100" dist="38100" dir="2700000" algn="tl">
                  <a:srgbClr val="000000"/>
                </a:outerShdw>
              </a:effectLst>
            </a:rPr>
            <a:t>harul</a:t>
          </a:r>
          <a:r>
            <a:rPr lang="fr-FR" sz="2000" b="1" kern="1200" dirty="0">
              <a:effectLst>
                <a:outerShdw blurRad="38100" dist="38100" dir="2700000" algn="tl">
                  <a:srgbClr val="000000"/>
                </a:outerShdw>
              </a:effectLst>
            </a:rPr>
            <a:t> lui Isus </a:t>
          </a:r>
          <a:br>
            <a:rPr lang="fr-FR" sz="2000" b="1" kern="1200" dirty="0">
              <a:effectLst>
                <a:outerShdw blurRad="38100" dist="38100" dir="2700000" algn="tl">
                  <a:srgbClr val="000000"/>
                </a:outerShdw>
              </a:effectLst>
            </a:rPr>
          </a:br>
          <a:r>
            <a:rPr lang="fr-FR" sz="2000" b="1" kern="1200" dirty="0">
              <a:effectLst>
                <a:outerShdw blurRad="38100" dist="38100" dir="2700000" algn="tl">
                  <a:srgbClr val="000000"/>
                </a:outerShdw>
              </a:effectLst>
            </a:rPr>
            <a:t>(2 Cor</a:t>
          </a:r>
          <a:r>
            <a:rPr lang="ro-RO" sz="2000" b="1" kern="1200" dirty="0">
              <a:effectLst>
                <a:outerShdw blurRad="38100" dist="38100" dir="2700000" algn="tl">
                  <a:srgbClr val="000000"/>
                </a:outerShdw>
              </a:effectLst>
            </a:rPr>
            <a:t>.</a:t>
          </a:r>
          <a:r>
            <a:rPr lang="fr-FR" sz="2000" b="1" kern="1200" dirty="0">
              <a:effectLst>
                <a:outerShdw blurRad="38100" dist="38100" dir="2700000" algn="tl">
                  <a:srgbClr val="000000"/>
                </a:outerShdw>
              </a:effectLst>
            </a:rPr>
            <a:t> 8:9)</a:t>
          </a:r>
          <a:endParaRPr lang="es-ES" sz="2000" kern="1200" dirty="0">
            <a:effectLst>
              <a:outerShdw blurRad="38100" dist="38100" dir="2700000" algn="tl">
                <a:srgbClr val="000000"/>
              </a:outerShdw>
            </a:effectLst>
          </a:endParaRPr>
        </a:p>
      </dsp:txBody>
      <dsp:txXfrm>
        <a:off x="31977" y="32648"/>
        <a:ext cx="3393620" cy="591101"/>
      </dsp:txXfrm>
    </dsp:sp>
    <dsp:sp modelId="{B9DDC8E8-E407-48D4-8111-818FA67DBE63}">
      <dsp:nvSpPr>
        <dsp:cNvPr id="0" name=""/>
        <dsp:cNvSpPr/>
      </dsp:nvSpPr>
      <dsp:spPr>
        <a:xfrm>
          <a:off x="0" y="667674"/>
          <a:ext cx="3457574" cy="655055"/>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effectLst>
                <a:outerShdw blurRad="38100" dist="38100" dir="2700000" algn="tl">
                  <a:srgbClr val="000000"/>
                </a:outerShdw>
              </a:effectLst>
            </a:rPr>
            <a:t>S-au </a:t>
          </a:r>
          <a:r>
            <a:rPr lang="fr-FR" sz="2000" b="1" kern="1200" dirty="0" err="1">
              <a:effectLst>
                <a:outerShdw blurRad="38100" dist="38100" dir="2700000" algn="tl">
                  <a:srgbClr val="000000"/>
                </a:outerShdw>
              </a:effectLst>
            </a:rPr>
            <a:t>predat</a:t>
          </a:r>
          <a:r>
            <a:rPr lang="fr-FR" sz="2000" b="1" kern="1200" dirty="0">
              <a:effectLst>
                <a:outerShdw blurRad="38100" dist="38100" dir="2700000" algn="tl">
                  <a:srgbClr val="000000"/>
                </a:outerShdw>
              </a:effectLst>
            </a:rPr>
            <a:t> lui Isus </a:t>
          </a:r>
          <a:br>
            <a:rPr lang="fr-FR" sz="2000" b="1" kern="1200" dirty="0">
              <a:effectLst>
                <a:outerShdw blurRad="38100" dist="38100" dir="2700000" algn="tl">
                  <a:srgbClr val="000000"/>
                </a:outerShdw>
              </a:effectLst>
            </a:rPr>
          </a:br>
          <a:r>
            <a:rPr lang="fr-FR" sz="2000" b="1" kern="1200" dirty="0">
              <a:effectLst>
                <a:outerShdw blurRad="38100" dist="38100" dir="2700000" algn="tl">
                  <a:srgbClr val="000000"/>
                </a:outerShdw>
              </a:effectLst>
            </a:rPr>
            <a:t>(2 Cor</a:t>
          </a:r>
          <a:r>
            <a:rPr lang="ro-RO" sz="2000" b="1" kern="1200" dirty="0">
              <a:effectLst>
                <a:outerShdw blurRad="38100" dist="38100" dir="2700000" algn="tl">
                  <a:srgbClr val="000000"/>
                </a:outerShdw>
              </a:effectLst>
            </a:rPr>
            <a:t>.</a:t>
          </a:r>
          <a:r>
            <a:rPr lang="fr-FR" sz="2000" b="1" kern="1200" dirty="0">
              <a:effectLst>
                <a:outerShdw blurRad="38100" dist="38100" dir="2700000" algn="tl">
                  <a:srgbClr val="000000"/>
                </a:outerShdw>
              </a:effectLst>
            </a:rPr>
            <a:t> 8:5)</a:t>
          </a:r>
          <a:endParaRPr lang="es-ES" sz="2000" kern="1200" dirty="0">
            <a:effectLst>
              <a:outerShdw blurRad="38100" dist="38100" dir="2700000" algn="tl">
                <a:srgbClr val="000000"/>
              </a:outerShdw>
            </a:effectLst>
          </a:endParaRPr>
        </a:p>
      </dsp:txBody>
      <dsp:txXfrm>
        <a:off x="31977" y="699651"/>
        <a:ext cx="3393620" cy="5911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528954" y="-1910632"/>
          <a:ext cx="626981"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ro-RO" sz="2000" b="1" kern="1200" dirty="0"/>
            <a:t>Se simțeau fericiți să poată da</a:t>
          </a:r>
          <a:endParaRPr lang="es-ES" sz="2000" kern="1200" dirty="0"/>
        </a:p>
      </dsp:txBody>
      <dsp:txXfrm rot="-5400000">
        <a:off x="2538157" y="110772"/>
        <a:ext cx="4577969" cy="565767"/>
      </dsp:txXfrm>
    </dsp:sp>
    <dsp:sp modelId="{B711DD2F-11E1-4BB3-968C-25BA0DB1901D}">
      <dsp:nvSpPr>
        <dsp:cNvPr id="0" name=""/>
        <dsp:cNvSpPr/>
      </dsp:nvSpPr>
      <dsp:spPr>
        <a:xfrm>
          <a:off x="54166" y="1792"/>
          <a:ext cx="2483990"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outerShdw>
              </a:effectLst>
            </a:rPr>
            <a:t>Cu bucurie</a:t>
          </a:r>
          <a:br>
            <a:rPr lang="es-ES" sz="2000" b="1" kern="1200" dirty="0">
              <a:effectLst>
                <a:outerShdw blurRad="38100" dist="38100" dir="2700000" algn="tl">
                  <a:srgbClr val="000000"/>
                </a:outerShdw>
              </a:effectLst>
            </a:rPr>
          </a:br>
          <a:r>
            <a:rPr lang="es-ES" sz="2000" b="1" kern="1200" dirty="0">
              <a:effectLst>
                <a:outerShdw blurRad="38100" dist="38100" dir="2700000" algn="tl">
                  <a:srgbClr val="000000"/>
                </a:outerShdw>
              </a:effectLst>
            </a:rPr>
            <a:t>(2Co</a:t>
          </a:r>
          <a:r>
            <a:rPr lang="ro-RO" sz="2000" b="1" kern="1200" dirty="0">
              <a:effectLst>
                <a:outerShdw blurRad="38100" dist="38100" dir="2700000" algn="tl">
                  <a:srgbClr val="000000"/>
                </a:outerShdw>
              </a:effectLst>
            </a:rPr>
            <a:t>r</a:t>
          </a:r>
          <a:r>
            <a:rPr lang="es-ES" sz="2000" b="1" kern="1200" dirty="0">
              <a:effectLst>
                <a:outerShdw blurRad="38100" dist="38100" dir="2700000" algn="tl">
                  <a:srgbClr val="000000"/>
                </a:outerShdw>
              </a:effectLst>
            </a:rPr>
            <a:t>. 8:2a)</a:t>
          </a:r>
          <a:endParaRPr lang="es-ES" sz="2000" kern="1200" dirty="0">
            <a:effectLst>
              <a:outerShdw blurRad="38100" dist="38100" dir="2700000" algn="tl">
                <a:srgbClr val="000000"/>
              </a:outerShdw>
            </a:effectLst>
          </a:endParaRPr>
        </a:p>
      </dsp:txBody>
      <dsp:txXfrm>
        <a:off x="92424" y="40050"/>
        <a:ext cx="2407474" cy="707210"/>
      </dsp:txXfrm>
    </dsp:sp>
    <dsp:sp modelId="{168EF5E1-1817-41C6-821F-2CD9D8F90BAC}">
      <dsp:nvSpPr>
        <dsp:cNvPr id="0" name=""/>
        <dsp:cNvSpPr/>
      </dsp:nvSpPr>
      <dsp:spPr>
        <a:xfrm rot="5400000">
          <a:off x="4528954" y="-1087719"/>
          <a:ext cx="626981"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ro-RO" sz="2000" b="1" kern="1200" dirty="0"/>
            <a:t>Sărăcia lor nu a fost un obstacol</a:t>
          </a:r>
          <a:endParaRPr lang="es-ES" sz="2000" kern="1200" dirty="0"/>
        </a:p>
      </dsp:txBody>
      <dsp:txXfrm rot="-5400000">
        <a:off x="2538157" y="933685"/>
        <a:ext cx="4577969" cy="565767"/>
      </dsp:txXfrm>
    </dsp:sp>
    <dsp:sp modelId="{6F5A290D-5C74-4728-B73F-8BFA2A3C1AA1}">
      <dsp:nvSpPr>
        <dsp:cNvPr id="0" name=""/>
        <dsp:cNvSpPr/>
      </dsp:nvSpPr>
      <dsp:spPr>
        <a:xfrm>
          <a:off x="54166" y="824705"/>
          <a:ext cx="2483990"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outerShdw>
              </a:effectLst>
            </a:rPr>
            <a:t>Cu generozitate </a:t>
          </a:r>
          <a:r>
            <a:rPr lang="es-ES" sz="2000" b="1" kern="1200" dirty="0">
              <a:effectLst>
                <a:outerShdw blurRad="38100" dist="38100" dir="2700000" algn="tl">
                  <a:srgbClr val="000000"/>
                </a:outerShdw>
              </a:effectLst>
            </a:rPr>
            <a:t>(2Co</a:t>
          </a:r>
          <a:r>
            <a:rPr lang="ro-RO" sz="2000" b="1" kern="1200" dirty="0">
              <a:effectLst>
                <a:outerShdw blurRad="38100" dist="38100" dir="2700000" algn="tl">
                  <a:srgbClr val="000000"/>
                </a:outerShdw>
              </a:effectLst>
            </a:rPr>
            <a:t>r</a:t>
          </a:r>
          <a:r>
            <a:rPr lang="es-ES" sz="2000" b="1" kern="1200" dirty="0">
              <a:effectLst>
                <a:outerShdw blurRad="38100" dist="38100" dir="2700000" algn="tl">
                  <a:srgbClr val="000000"/>
                </a:outerShdw>
              </a:effectLst>
            </a:rPr>
            <a:t>. 8:2b)</a:t>
          </a:r>
          <a:endParaRPr lang="es-ES" sz="2000" kern="1200" dirty="0">
            <a:effectLst>
              <a:outerShdw blurRad="38100" dist="38100" dir="2700000" algn="tl">
                <a:srgbClr val="000000"/>
              </a:outerShdw>
            </a:effectLst>
          </a:endParaRPr>
        </a:p>
      </dsp:txBody>
      <dsp:txXfrm>
        <a:off x="92424" y="862963"/>
        <a:ext cx="2407474" cy="707210"/>
      </dsp:txXfrm>
    </dsp:sp>
    <dsp:sp modelId="{42BA8455-6A61-4E36-9477-4EEBC64C151B}">
      <dsp:nvSpPr>
        <dsp:cNvPr id="0" name=""/>
        <dsp:cNvSpPr/>
      </dsp:nvSpPr>
      <dsp:spPr>
        <a:xfrm rot="5400000">
          <a:off x="4528954" y="-264806"/>
          <a:ext cx="626981"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ro-RO" sz="2000" b="1" kern="1200" dirty="0"/>
            <a:t>Au făcut-o voluntar și spontan</a:t>
          </a:r>
          <a:endParaRPr lang="es-ES" sz="2000" kern="1200" dirty="0"/>
        </a:p>
      </dsp:txBody>
      <dsp:txXfrm rot="-5400000">
        <a:off x="2538157" y="1756598"/>
        <a:ext cx="4577969" cy="565767"/>
      </dsp:txXfrm>
    </dsp:sp>
    <dsp:sp modelId="{58547A2F-B6AB-4634-B301-C2DA1D84FDF8}">
      <dsp:nvSpPr>
        <dsp:cNvPr id="0" name=""/>
        <dsp:cNvSpPr/>
      </dsp:nvSpPr>
      <dsp:spPr>
        <a:xfrm>
          <a:off x="54166" y="1647618"/>
          <a:ext cx="2483990"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outerShdw>
              </a:effectLst>
            </a:rPr>
            <a:t>„de bună voie”</a:t>
          </a:r>
          <a:br>
            <a:rPr lang="es-ES" sz="2000" b="1" kern="1200" dirty="0">
              <a:effectLst>
                <a:outerShdw blurRad="38100" dist="38100" dir="2700000" algn="tl">
                  <a:srgbClr val="000000"/>
                </a:outerShdw>
              </a:effectLst>
            </a:rPr>
          </a:br>
          <a:r>
            <a:rPr lang="es-ES" sz="2000" b="1" kern="1200" dirty="0">
              <a:effectLst>
                <a:outerShdw blurRad="38100" dist="38100" dir="2700000" algn="tl">
                  <a:srgbClr val="000000"/>
                </a:outerShdw>
              </a:effectLst>
            </a:rPr>
            <a:t>(2Co</a:t>
          </a:r>
          <a:r>
            <a:rPr lang="ro-RO" sz="2000" b="1" kern="1200" dirty="0">
              <a:effectLst>
                <a:outerShdw blurRad="38100" dist="38100" dir="2700000" algn="tl">
                  <a:srgbClr val="000000"/>
                </a:outerShdw>
              </a:effectLst>
            </a:rPr>
            <a:t>r</a:t>
          </a:r>
          <a:r>
            <a:rPr lang="es-ES" sz="2000" b="1" kern="1200" dirty="0">
              <a:effectLst>
                <a:outerShdw blurRad="38100" dist="38100" dir="2700000" algn="tl">
                  <a:srgbClr val="000000"/>
                </a:outerShdw>
              </a:effectLst>
            </a:rPr>
            <a:t>. 8:3)</a:t>
          </a:r>
          <a:endParaRPr lang="es-ES" sz="2000" kern="1200" dirty="0">
            <a:effectLst>
              <a:outerShdw blurRad="38100" dist="38100" dir="2700000" algn="tl">
                <a:srgbClr val="000000"/>
              </a:outerShdw>
            </a:effectLst>
          </a:endParaRPr>
        </a:p>
      </dsp:txBody>
      <dsp:txXfrm>
        <a:off x="92424" y="1685876"/>
        <a:ext cx="2407474" cy="707210"/>
      </dsp:txXfrm>
    </dsp:sp>
    <dsp:sp modelId="{29C5E9AD-C784-4A3B-BEFA-F251D9EB017F}">
      <dsp:nvSpPr>
        <dsp:cNvPr id="0" name=""/>
        <dsp:cNvSpPr/>
      </dsp:nvSpPr>
      <dsp:spPr>
        <a:xfrm rot="5400000">
          <a:off x="4464579" y="558106"/>
          <a:ext cx="755731"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ro-RO" sz="1800" b="1" kern="1200" dirty="0"/>
            <a:t>Acest act le-a permis să-și arate dragostea față de Dumnezeu și față de biserică</a:t>
          </a:r>
          <a:endParaRPr lang="es-ES" sz="1800" kern="1200" dirty="0"/>
        </a:p>
      </dsp:txBody>
      <dsp:txXfrm rot="-5400000">
        <a:off x="2538157" y="2521420"/>
        <a:ext cx="4571684" cy="681947"/>
      </dsp:txXfrm>
    </dsp:sp>
    <dsp:sp modelId="{80BB0345-422F-461E-9362-F74C1675D04F}">
      <dsp:nvSpPr>
        <dsp:cNvPr id="0" name=""/>
        <dsp:cNvSpPr/>
      </dsp:nvSpPr>
      <dsp:spPr>
        <a:xfrm>
          <a:off x="54166" y="2470531"/>
          <a:ext cx="2483990"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outerShdw>
              </a:effectLst>
            </a:rPr>
            <a:t>Ca un privilegiu </a:t>
          </a:r>
          <a:r>
            <a:rPr lang="es-ES" sz="2000" b="1" kern="1200" dirty="0">
              <a:effectLst>
                <a:outerShdw blurRad="38100" dist="38100" dir="2700000" algn="tl">
                  <a:srgbClr val="000000"/>
                </a:outerShdw>
              </a:effectLst>
            </a:rPr>
            <a:t>(2Co</a:t>
          </a:r>
          <a:r>
            <a:rPr lang="ro-RO" sz="2000" b="1" kern="1200" dirty="0">
              <a:effectLst>
                <a:outerShdw blurRad="38100" dist="38100" dir="2700000" algn="tl">
                  <a:srgbClr val="000000"/>
                </a:outerShdw>
              </a:effectLst>
            </a:rPr>
            <a:t>r</a:t>
          </a:r>
          <a:r>
            <a:rPr lang="es-ES" sz="2000" b="1" kern="1200" dirty="0">
              <a:effectLst>
                <a:outerShdw blurRad="38100" dist="38100" dir="2700000" algn="tl">
                  <a:srgbClr val="000000"/>
                </a:outerShdw>
              </a:effectLst>
            </a:rPr>
            <a:t>. 8:4)</a:t>
          </a:r>
          <a:endParaRPr lang="es-ES" sz="2000" kern="1200" dirty="0">
            <a:effectLst>
              <a:outerShdw blurRad="38100" dist="38100" dir="2700000" algn="tl">
                <a:srgbClr val="000000"/>
              </a:outerShdw>
            </a:effectLst>
          </a:endParaRPr>
        </a:p>
      </dsp:txBody>
      <dsp:txXfrm>
        <a:off x="92424" y="2508789"/>
        <a:ext cx="2407474" cy="707210"/>
      </dsp:txXfrm>
    </dsp:sp>
    <dsp:sp modelId="{CFB8DF9A-D7A6-4817-8A22-63A62AFE7A08}">
      <dsp:nvSpPr>
        <dsp:cNvPr id="0" name=""/>
        <dsp:cNvSpPr/>
      </dsp:nvSpPr>
      <dsp:spPr>
        <a:xfrm rot="5400000">
          <a:off x="4464579" y="1381019"/>
          <a:ext cx="755731"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ro-RO" sz="1800" b="1" kern="1200" dirty="0"/>
            <a:t>Devotamentul lor față de Dumnezeu a determinat devotamentul lor  față de ceilalți</a:t>
          </a:r>
          <a:endParaRPr lang="es-ES" sz="1800" kern="1200" dirty="0"/>
        </a:p>
      </dsp:txBody>
      <dsp:txXfrm rot="-5400000">
        <a:off x="2538157" y="3344333"/>
        <a:ext cx="4571684" cy="681947"/>
      </dsp:txXfrm>
    </dsp:sp>
    <dsp:sp modelId="{8908E5C1-994F-4C76-9558-D91D04817A93}">
      <dsp:nvSpPr>
        <dsp:cNvPr id="0" name=""/>
        <dsp:cNvSpPr/>
      </dsp:nvSpPr>
      <dsp:spPr>
        <a:xfrm>
          <a:off x="54166" y="3293443"/>
          <a:ext cx="2483990"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outerShdw>
              </a:effectLst>
            </a:rPr>
            <a:t>Ca un act de consacrare</a:t>
          </a:r>
          <a:br>
            <a:rPr lang="es-ES" sz="2000" b="1" kern="1200" dirty="0">
              <a:effectLst>
                <a:outerShdw blurRad="38100" dist="38100" dir="2700000" algn="tl">
                  <a:srgbClr val="000000"/>
                </a:outerShdw>
              </a:effectLst>
            </a:rPr>
          </a:br>
          <a:r>
            <a:rPr lang="es-ES" sz="2000" b="1" kern="1200" dirty="0">
              <a:effectLst>
                <a:outerShdw blurRad="38100" dist="38100" dir="2700000" algn="tl">
                  <a:srgbClr val="000000"/>
                </a:outerShdw>
              </a:effectLst>
            </a:rPr>
            <a:t>(2Co</a:t>
          </a:r>
          <a:r>
            <a:rPr lang="ro-RO" sz="2000" b="1" kern="1200" dirty="0">
              <a:effectLst>
                <a:outerShdw blurRad="38100" dist="38100" dir="2700000" algn="tl">
                  <a:srgbClr val="000000"/>
                </a:outerShdw>
              </a:effectLst>
            </a:rPr>
            <a:t>r</a:t>
          </a:r>
          <a:r>
            <a:rPr lang="es-ES" sz="2000" b="1" kern="1200" dirty="0">
              <a:effectLst>
                <a:outerShdw blurRad="38100" dist="38100" dir="2700000" algn="tl">
                  <a:srgbClr val="000000"/>
                </a:outerShdw>
              </a:effectLst>
            </a:rPr>
            <a:t>. 8:5)</a:t>
          </a:r>
          <a:endParaRPr lang="es-ES" sz="2000" kern="1200" dirty="0">
            <a:effectLst>
              <a:outerShdw blurRad="38100" dist="38100" dir="2700000" algn="tl">
                <a:srgbClr val="000000"/>
              </a:outerShdw>
            </a:effectLst>
          </a:endParaRPr>
        </a:p>
      </dsp:txBody>
      <dsp:txXfrm>
        <a:off x="92424" y="3331701"/>
        <a:ext cx="2407474"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t>Bisericile evreiești</a:t>
          </a:r>
          <a:endParaRPr lang="es-ES" sz="2000" b="1" kern="1200" dirty="0"/>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t>Duc evanghelia</a:t>
          </a:r>
          <a:endParaRPr lang="es-ES" sz="2000" b="1" kern="1200" dirty="0"/>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t>Bisericile neamurilor</a:t>
          </a:r>
          <a:endParaRPr lang="es-ES" sz="2000" b="1" kern="1200" dirty="0"/>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t>Ajută cu resurse</a:t>
          </a:r>
          <a:endParaRPr lang="es-ES" sz="2000" b="1" kern="1200" dirty="0"/>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5337" y="123823"/>
          <a:ext cx="1007999" cy="1224000"/>
        </a:xfrm>
        <a:prstGeom prst="roundRect">
          <a:avLst>
            <a:gd name="adj" fmla="val 1000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57937" r="-57937"/>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680" y="1449988"/>
          <a:ext cx="1115999" cy="878123"/>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o-RO" sz="1800" b="1" kern="1200" dirty="0">
              <a:effectLst>
                <a:outerShdw blurRad="38100" dist="38100" dir="2700000" algn="tl">
                  <a:srgbClr val="000000"/>
                </a:outerShdw>
              </a:effectLst>
            </a:rPr>
            <a:t>Biserica locală</a:t>
          </a:r>
          <a:endParaRPr lang="es-ES" sz="1800" b="1" kern="1200" dirty="0">
            <a:effectLst>
              <a:outerShdw blurRad="38100" dist="38100" dir="2700000" algn="tl">
                <a:srgbClr val="000000"/>
              </a:outerShdw>
            </a:effectLst>
          </a:endParaRPr>
        </a:p>
      </dsp:txBody>
      <dsp:txXfrm>
        <a:off x="28399" y="1475707"/>
        <a:ext cx="1064561" cy="826685"/>
      </dsp:txXfrm>
    </dsp:sp>
    <dsp:sp modelId="{6240A3A8-9023-4AE9-B435-120214A01AB4}">
      <dsp:nvSpPr>
        <dsp:cNvPr id="0" name=""/>
        <dsp:cNvSpPr/>
      </dsp:nvSpPr>
      <dsp:spPr>
        <a:xfrm>
          <a:off x="1089061" y="645824"/>
          <a:ext cx="215999" cy="179999"/>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1089061" y="681824"/>
        <a:ext cx="161999" cy="107999"/>
      </dsp:txXfrm>
    </dsp:sp>
    <dsp:sp modelId="{A2402C1F-908A-4044-83A7-8258DB8C0B00}">
      <dsp:nvSpPr>
        <dsp:cNvPr id="0" name=""/>
        <dsp:cNvSpPr/>
      </dsp:nvSpPr>
      <dsp:spPr>
        <a:xfrm>
          <a:off x="1327098" y="123823"/>
          <a:ext cx="1007999" cy="1224000"/>
        </a:xfrm>
        <a:prstGeom prst="roundRect">
          <a:avLst>
            <a:gd name="adj" fmla="val 10000"/>
          </a:avLst>
        </a:prstGeom>
        <a:blipFill dpi="0" rotWithShape="1">
          <a:blip xmlns:r="http://schemas.openxmlformats.org/officeDocument/2006/relationships" r:embed="rId2"/>
          <a:srcRect/>
          <a:stretch>
            <a:fillRect l="-26732" t="-17754" r="-130256" b="-14008"/>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45683" y="1449988"/>
          <a:ext cx="1393514" cy="878123"/>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o-RO" sz="1800" b="1" kern="1200" dirty="0">
              <a:effectLst>
                <a:outerShdw blurRad="38100" dist="38100" dir="2700000" algn="tl">
                  <a:srgbClr val="000000"/>
                </a:outerShdw>
              </a:effectLst>
            </a:rPr>
            <a:t>Conferința/Uniunea</a:t>
          </a:r>
          <a:endParaRPr lang="es-ES" sz="1800" b="1" kern="1200" dirty="0">
            <a:effectLst>
              <a:outerShdw blurRad="38100" dist="38100" dir="2700000" algn="tl">
                <a:srgbClr val="000000"/>
              </a:outerShdw>
            </a:effectLst>
          </a:endParaRPr>
        </a:p>
      </dsp:txBody>
      <dsp:txXfrm>
        <a:off x="1171402" y="1475707"/>
        <a:ext cx="1342076" cy="826685"/>
      </dsp:txXfrm>
    </dsp:sp>
    <dsp:sp modelId="{0C29B168-0B11-47E0-A26F-288917C37C3F}">
      <dsp:nvSpPr>
        <dsp:cNvPr id="0" name=""/>
        <dsp:cNvSpPr/>
      </dsp:nvSpPr>
      <dsp:spPr>
        <a:xfrm>
          <a:off x="2370822" y="645824"/>
          <a:ext cx="215999" cy="179999"/>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2370822" y="681824"/>
        <a:ext cx="161999" cy="107999"/>
      </dsp:txXfrm>
    </dsp:sp>
    <dsp:sp modelId="{CB36F94E-AE41-4191-A389-815E236637CC}">
      <dsp:nvSpPr>
        <dsp:cNvPr id="0" name=""/>
        <dsp:cNvSpPr/>
      </dsp:nvSpPr>
      <dsp:spPr>
        <a:xfrm>
          <a:off x="2608859" y="123823"/>
          <a:ext cx="1007999" cy="1224000"/>
        </a:xfrm>
        <a:prstGeom prst="roundRect">
          <a:avLst>
            <a:gd name="adj" fmla="val 10000"/>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139348" t="-5118" r="-10876" b="-14786"/>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566201" y="1449988"/>
          <a:ext cx="1115999" cy="878123"/>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effectLst>
                <a:outerShdw blurRad="38100" dist="38100" dir="2700000" algn="tl">
                  <a:srgbClr val="000000"/>
                </a:outerShdw>
              </a:effectLst>
            </a:rPr>
            <a:t>Divi</a:t>
          </a:r>
          <a:r>
            <a:rPr lang="ro-RO" sz="1800" b="1" kern="1200" dirty="0" err="1">
              <a:effectLst>
                <a:outerShdw blurRad="38100" dist="38100" dir="2700000" algn="tl">
                  <a:srgbClr val="000000"/>
                </a:outerShdw>
              </a:effectLst>
            </a:rPr>
            <a:t>ziu</a:t>
          </a:r>
          <a:r>
            <a:rPr lang="ro-RO" sz="1800" b="1" kern="1200" dirty="0">
              <a:effectLst>
                <a:outerShdw blurRad="38100" dist="38100" dir="2700000" algn="tl">
                  <a:srgbClr val="000000"/>
                </a:outerShdw>
              </a:effectLst>
            </a:rPr>
            <a:t>-nea</a:t>
          </a:r>
          <a:endParaRPr lang="es-ES" sz="1800" b="1" kern="1200" dirty="0">
            <a:effectLst>
              <a:outerShdw blurRad="38100" dist="38100" dir="2700000" algn="tl">
                <a:srgbClr val="000000"/>
              </a:outerShdw>
            </a:effectLst>
          </a:endParaRPr>
        </a:p>
      </dsp:txBody>
      <dsp:txXfrm>
        <a:off x="2591920" y="1475707"/>
        <a:ext cx="1064561" cy="826685"/>
      </dsp:txXfrm>
    </dsp:sp>
    <dsp:sp modelId="{8F5B832C-EFCC-42E3-845F-991653AD55B3}">
      <dsp:nvSpPr>
        <dsp:cNvPr id="0" name=""/>
        <dsp:cNvSpPr/>
      </dsp:nvSpPr>
      <dsp:spPr>
        <a:xfrm>
          <a:off x="3652583" y="645824"/>
          <a:ext cx="215999" cy="179999"/>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3652583" y="681824"/>
        <a:ext cx="161999" cy="107999"/>
      </dsp:txXfrm>
    </dsp:sp>
    <dsp:sp modelId="{A014DCC8-BC27-40F3-AF66-E9A5DD6BBA5D}">
      <dsp:nvSpPr>
        <dsp:cNvPr id="0" name=""/>
        <dsp:cNvSpPr/>
      </dsp:nvSpPr>
      <dsp:spPr>
        <a:xfrm>
          <a:off x="3890620" y="123823"/>
          <a:ext cx="1007999" cy="1224000"/>
        </a:xfrm>
        <a:prstGeom prst="roundRect">
          <a:avLst>
            <a:gd name="adj" fmla="val 10000"/>
          </a:avLst>
        </a:prstGeom>
        <a:blipFill dpi="0" rotWithShape="1">
          <a:blip xmlns:r="http://schemas.openxmlformats.org/officeDocument/2006/relationships" r:embed="rId4"/>
          <a:srcRect/>
          <a:stretch>
            <a:fillRect l="-69634" t="-18064" r="-90438" b="-2410"/>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709205" y="1449988"/>
          <a:ext cx="1393514" cy="878123"/>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effectLst>
                <a:outerShdw blurRad="38100" dist="38100" dir="2700000" algn="tl">
                  <a:srgbClr val="000000"/>
                </a:outerShdw>
              </a:effectLst>
            </a:rPr>
            <a:t>A</a:t>
          </a:r>
          <a:r>
            <a:rPr lang="ro-RO" sz="1800" b="1" kern="1200" dirty="0" err="1">
              <a:effectLst>
                <a:outerShdw blurRad="38100" dist="38100" dir="2700000" algn="tl">
                  <a:srgbClr val="000000"/>
                </a:outerShdw>
              </a:effectLst>
            </a:rPr>
            <a:t>dunarea</a:t>
          </a:r>
          <a:r>
            <a:rPr lang="es-ES" sz="1800" b="1" kern="1200" dirty="0">
              <a:effectLst>
                <a:outerShdw blurRad="38100" dist="38100" dir="2700000" algn="tl">
                  <a:srgbClr val="000000"/>
                </a:outerShdw>
              </a:effectLst>
            </a:rPr>
            <a:t> General</a:t>
          </a:r>
          <a:r>
            <a:rPr lang="ro-RO" sz="1800" b="1" kern="1200" dirty="0">
              <a:effectLst>
                <a:outerShdw blurRad="38100" dist="38100" dir="2700000" algn="tl">
                  <a:srgbClr val="000000"/>
                </a:outerShdw>
              </a:effectLst>
            </a:rPr>
            <a:t>ă</a:t>
          </a:r>
          <a:endParaRPr lang="es-ES" sz="1800" b="1" kern="1200" dirty="0">
            <a:effectLst>
              <a:outerShdw blurRad="38100" dist="38100" dir="2700000" algn="tl">
                <a:srgbClr val="000000"/>
              </a:outerShdw>
            </a:effectLst>
          </a:endParaRPr>
        </a:p>
      </dsp:txBody>
      <dsp:txXfrm>
        <a:off x="3734924" y="1475707"/>
        <a:ext cx="1342076" cy="82668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 type="pictureconvert" pri="36000"/>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ante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Substituent dată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7424F1-DBCA-453C-B6A8-7B5D44D11299}" type="datetimeFigureOut">
              <a:rPr lang="ro-RO" smtClean="0"/>
              <a:t>09.09.2026</a:t>
            </a:fld>
            <a:endParaRPr lang="ro-RO"/>
          </a:p>
        </p:txBody>
      </p:sp>
      <p:sp>
        <p:nvSpPr>
          <p:cNvPr id="4" name="Substituent imagine diapozitiv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Substituent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p>
        </p:txBody>
      </p:sp>
      <p:sp>
        <p:nvSpPr>
          <p:cNvPr id="6" name="Substituent subsol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ubstituent număr diapozitiv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FB250A-0F73-4C10-A32E-4022C2F6A1B3}" type="slidenum">
              <a:rPr lang="ro-RO" smtClean="0"/>
              <a:t>‹Nº›</a:t>
            </a:fld>
            <a:endParaRPr lang="ro-RO"/>
          </a:p>
        </p:txBody>
      </p:sp>
    </p:spTree>
    <p:extLst>
      <p:ext uri="{BB962C8B-B14F-4D97-AF65-F5344CB8AC3E}">
        <p14:creationId xmlns:p14="http://schemas.microsoft.com/office/powerpoint/2010/main" val="866197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endParaRPr lang="ro-RO" dirty="0"/>
          </a:p>
        </p:txBody>
      </p:sp>
      <p:sp>
        <p:nvSpPr>
          <p:cNvPr id="4" name="Substituent număr diapozitiv 3"/>
          <p:cNvSpPr>
            <a:spLocks noGrp="1"/>
          </p:cNvSpPr>
          <p:nvPr>
            <p:ph type="sldNum" sz="quarter" idx="5"/>
          </p:nvPr>
        </p:nvSpPr>
        <p:spPr/>
        <p:txBody>
          <a:bodyPr/>
          <a:lstStyle/>
          <a:p>
            <a:fld id="{C6FB250A-0F73-4C10-A32E-4022C2F6A1B3}" type="slidenum">
              <a:rPr lang="ro-RO" smtClean="0"/>
              <a:t>6</a:t>
            </a:fld>
            <a:endParaRPr lang="ro-RO"/>
          </a:p>
        </p:txBody>
      </p:sp>
    </p:spTree>
    <p:extLst>
      <p:ext uri="{BB962C8B-B14F-4D97-AF65-F5344CB8AC3E}">
        <p14:creationId xmlns:p14="http://schemas.microsoft.com/office/powerpoint/2010/main" val="1954361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09/09/2026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09/09/2026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09/09/2026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09/09/2026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09/09/2026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09/09/2026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09/09/2026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09/09/2026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09/09/2026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09/09/2026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09/09/2026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09/09/2026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5.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4.jp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QuickStyle" Target="../diagrams/quickStyle3.xml"/><Relationship Id="rId18" Type="http://schemas.openxmlformats.org/officeDocument/2006/relationships/diagramQuickStyle" Target="../diagrams/quickStyle4.xml"/><Relationship Id="rId3" Type="http://schemas.openxmlformats.org/officeDocument/2006/relationships/image" Target="../media/image22.jpg"/><Relationship Id="rId21" Type="http://schemas.openxmlformats.org/officeDocument/2006/relationships/image" Target="../media/image25.jpeg"/><Relationship Id="rId7" Type="http://schemas.openxmlformats.org/officeDocument/2006/relationships/diagramQuickStyle" Target="../diagrams/quickStyle2.xml"/><Relationship Id="rId12" Type="http://schemas.openxmlformats.org/officeDocument/2006/relationships/diagramLayout" Target="../diagrams/layout3.xml"/><Relationship Id="rId17" Type="http://schemas.openxmlformats.org/officeDocument/2006/relationships/diagramLayout" Target="../diagrams/layout4.xml"/><Relationship Id="rId2" Type="http://schemas.openxmlformats.org/officeDocument/2006/relationships/notesSlide" Target="../notesSlides/notesSlide1.xml"/><Relationship Id="rId16" Type="http://schemas.openxmlformats.org/officeDocument/2006/relationships/diagramData" Target="../diagrams/data4.xml"/><Relationship Id="rId20" Type="http://schemas.microsoft.com/office/2007/relationships/diagramDrawing" Target="../diagrams/drawing4.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openxmlformats.org/officeDocument/2006/relationships/diagramData" Target="../diagrams/data3.xml"/><Relationship Id="rId5" Type="http://schemas.openxmlformats.org/officeDocument/2006/relationships/diagramData" Target="../diagrams/data2.xml"/><Relationship Id="rId15" Type="http://schemas.microsoft.com/office/2007/relationships/diagramDrawing" Target="../diagrams/drawing3.xml"/><Relationship Id="rId10" Type="http://schemas.openxmlformats.org/officeDocument/2006/relationships/image" Target="../media/image24.jpeg"/><Relationship Id="rId19" Type="http://schemas.openxmlformats.org/officeDocument/2006/relationships/diagramColors" Target="../diagrams/colors4.xml"/><Relationship Id="rId4" Type="http://schemas.openxmlformats.org/officeDocument/2006/relationships/image" Target="../media/image23.jpeg"/><Relationship Id="rId9" Type="http://schemas.microsoft.com/office/2007/relationships/diagramDrawing" Target="../diagrams/drawing2.xml"/><Relationship Id="rId14"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267929" y="-92332"/>
            <a:ext cx="11656142" cy="677108"/>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es-ES" sz="3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ADMINISTRAREA RESURSELOR</a:t>
            </a:r>
            <a:r>
              <a:rPr lang="ro-RO" sz="3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 ȘI MISIUNEA</a:t>
            </a:r>
            <a:endParaRPr lang="es-ES" sz="3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endParaRPr>
          </a:p>
        </p:txBody>
      </p:sp>
      <p:sp>
        <p:nvSpPr>
          <p:cNvPr id="5" name="CuadroTexto 4">
            <a:extLst>
              <a:ext uri="{FF2B5EF4-FFF2-40B4-BE49-F238E27FC236}">
                <a16:creationId xmlns:a16="http://schemas.microsoft.com/office/drawing/2014/main" id="{1FE56E24-9A9C-CB18-C2B9-86F16A6DBF9B}"/>
              </a:ext>
            </a:extLst>
          </p:cNvPr>
          <p:cNvSpPr txBox="1"/>
          <p:nvPr/>
        </p:nvSpPr>
        <p:spPr>
          <a:xfrm>
            <a:off x="10163175" y="6027003"/>
            <a:ext cx="2028825" cy="584775"/>
          </a:xfrm>
          <a:prstGeom prst="rect">
            <a:avLst/>
          </a:prstGeom>
          <a:noFill/>
        </p:spPr>
        <p:txBody>
          <a:bodyPr wrap="square" rtlCol="0">
            <a:spAutoFit/>
          </a:bodyPr>
          <a:lstStyle/>
          <a:p>
            <a:pPr algn="r"/>
            <a:r>
              <a:rPr lang="ro-RO" sz="1600" b="1" dirty="0">
                <a:solidFill>
                  <a:srgbClr val="FFEBC9"/>
                </a:solidFill>
                <a:effectLst>
                  <a:outerShdw blurRad="38100" dist="38100" dir="2700000" algn="tl">
                    <a:srgbClr val="000000">
                      <a:alpha val="43137"/>
                    </a:srgbClr>
                  </a:outerShdw>
                </a:effectLst>
              </a:rPr>
              <a:t>Studiul </a:t>
            </a:r>
            <a:r>
              <a:rPr lang="es-ES" sz="1600" b="1" dirty="0">
                <a:solidFill>
                  <a:srgbClr val="FFEBC9"/>
                </a:solidFill>
                <a:effectLst>
                  <a:outerShdw blurRad="38100" dist="38100" dir="2700000" algn="tl">
                    <a:srgbClr val="000000">
                      <a:alpha val="43137"/>
                    </a:srgbClr>
                  </a:outerShdw>
                </a:effectLst>
              </a:rPr>
              <a:t>11 </a:t>
            </a:r>
            <a:r>
              <a:rPr lang="ro-RO" sz="1600" b="1">
                <a:solidFill>
                  <a:srgbClr val="FFEBC9"/>
                </a:solidFill>
                <a:effectLst>
                  <a:outerShdw blurRad="38100" dist="38100" dir="2700000" algn="tl">
                    <a:srgbClr val="000000">
                      <a:alpha val="43137"/>
                    </a:srgbClr>
                  </a:outerShdw>
                </a:effectLst>
              </a:rPr>
              <a:t>pentru </a:t>
            </a:r>
          </a:p>
          <a:p>
            <a:pPr algn="r"/>
            <a:r>
              <a:rPr lang="es-ES" sz="1600" b="1">
                <a:solidFill>
                  <a:srgbClr val="FFEBC9"/>
                </a:solidFill>
                <a:effectLst>
                  <a:outerShdw blurRad="38100" dist="38100" dir="2700000" algn="tl">
                    <a:srgbClr val="000000">
                      <a:alpha val="43137"/>
                    </a:srgbClr>
                  </a:outerShdw>
                </a:effectLst>
              </a:rPr>
              <a:t>12 </a:t>
            </a:r>
            <a:r>
              <a:rPr lang="ro-RO" sz="1600" b="1" dirty="0">
                <a:solidFill>
                  <a:srgbClr val="FFEBC9"/>
                </a:solidFill>
                <a:effectLst>
                  <a:outerShdw blurRad="38100" dist="38100" dir="2700000" algn="tl">
                    <a:srgbClr val="000000">
                      <a:alpha val="43137"/>
                    </a:srgbClr>
                  </a:outerShdw>
                </a:effectLst>
              </a:rPr>
              <a:t>septembrie </a:t>
            </a:r>
            <a:r>
              <a:rPr lang="es-ES" sz="1600" b="1" dirty="0">
                <a:solidFill>
                  <a:srgbClr val="FFEBC9"/>
                </a:solidFill>
                <a:effectLst>
                  <a:outerShdw blurRad="38100" dist="38100" dir="2700000" algn="tl">
                    <a:srgbClr val="000000">
                      <a:alpha val="43137"/>
                    </a:srgbClr>
                  </a:outerShdw>
                </a:effectLst>
              </a:rPr>
              <a:t>2026</a:t>
            </a: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522413" y="2311496"/>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ro-RO" sz="6000" b="1" dirty="0">
                <a:ln w="15875">
                  <a:noFill/>
                  <a:prstDash val="solid"/>
                </a:ln>
                <a:solidFill>
                  <a:srgbClr val="297F75"/>
                </a:solidFill>
                <a:effectLst>
                  <a:outerShdw dist="38100" dir="2700000" algn="bl" rotWithShape="0">
                    <a:srgbClr val="DD8E4B"/>
                  </a:outerShdw>
                </a:effectLst>
              </a:rPr>
              <a:t>REZULTATELE ADMINISTRĂRII</a:t>
            </a:r>
            <a:endParaRPr lang="es-ES" sz="6000" b="1" dirty="0">
              <a:ln w="15875">
                <a:noFill/>
                <a:prstDash val="solid"/>
              </a:ln>
              <a:solidFill>
                <a:srgbClr val="297F75"/>
              </a:solidFill>
              <a:effectLst>
                <a:outerShdw dist="38100" dir="2700000" algn="bl" rotWithShape="0">
                  <a:srgbClr val="DD8E4B"/>
                </a:outerShdw>
              </a:effectLst>
            </a:endParaRP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ro-RO"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UNITATEA BISERICII</a:t>
            </a:r>
            <a:endParaRPr lang="es-ES"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endParaRP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861774"/>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s-ES" b="1" dirty="0">
                <a:latin typeface="Comic Sans MS" panose="030F0702030302020204" pitchFamily="66" charset="0"/>
              </a:rPr>
              <a:t>“Căci ajutorul dat de darurile acestea, nu numai că acoperă nevoile sfinţilor, dar este şi o pricină de multe mulţumiri către Dumnezeu.”</a:t>
            </a:r>
          </a:p>
          <a:p>
            <a:pPr algn="ctr"/>
            <a:r>
              <a:rPr lang="es-ES" sz="1400" b="1" dirty="0">
                <a:latin typeface="Comic Sans MS" panose="030F0702030302020204" pitchFamily="66" charset="0"/>
              </a:rPr>
              <a:t>(2</a:t>
            </a:r>
            <a:r>
              <a:rPr lang="ro-RO" sz="1400" b="1" dirty="0">
                <a:latin typeface="Comic Sans MS" panose="030F0702030302020204" pitchFamily="66" charset="0"/>
              </a:rPr>
              <a:t> </a:t>
            </a:r>
            <a:r>
              <a:rPr lang="es-ES" sz="1400" b="1" dirty="0">
                <a:latin typeface="Comic Sans MS" panose="030F0702030302020204" pitchFamily="66" charset="0"/>
              </a:rPr>
              <a:t>Corint</a:t>
            </a:r>
            <a:r>
              <a:rPr lang="ro-RO" sz="1400" b="1" dirty="0" err="1">
                <a:latin typeface="Comic Sans MS" panose="030F0702030302020204" pitchFamily="66" charset="0"/>
              </a:rPr>
              <a:t>eni</a:t>
            </a:r>
            <a:r>
              <a:rPr lang="es-ES" sz="1400" b="1" dirty="0">
                <a:latin typeface="Comic Sans MS" panose="030F0702030302020204" pitchFamily="66" charset="0"/>
              </a:rPr>
              <a:t> 9:12)</a:t>
            </a:r>
            <a:endParaRPr lang="es-ES" b="1" dirty="0">
              <a:latin typeface="Comic Sans MS" panose="030F0702030302020204" pitchFamily="66"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3944166151"/>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644394"/>
            <a:ext cx="5177298" cy="707886"/>
          </a:xfrm>
          <a:prstGeom prst="rect">
            <a:avLst/>
          </a:prstGeom>
          <a:noFill/>
        </p:spPr>
        <p:txBody>
          <a:bodyPr wrap="square" rtlCol="0">
            <a:spAutoFit/>
          </a:bodyPr>
          <a:lstStyle/>
          <a:p>
            <a:pPr>
              <a:spcBef>
                <a:spcPts val="600"/>
              </a:spcBef>
            </a:pPr>
            <a:r>
              <a:rPr lang="es-ES" sz="2000" b="1" dirty="0"/>
              <a:t>Jertfa care a fost dusă la Ierusalim a avut și alte efecte pozitive (2 Cor</a:t>
            </a:r>
            <a:r>
              <a:rPr lang="ro-RO" sz="2000" b="1" dirty="0"/>
              <a:t>.</a:t>
            </a:r>
            <a:r>
              <a:rPr lang="es-ES" sz="2000" b="1" dirty="0"/>
              <a:t> 9:12).</a:t>
            </a:r>
          </a:p>
        </p:txBody>
      </p:sp>
      <p:sp>
        <p:nvSpPr>
          <p:cNvPr id="8" name="CuadroTexto 7">
            <a:extLst>
              <a:ext uri="{FF2B5EF4-FFF2-40B4-BE49-F238E27FC236}">
                <a16:creationId xmlns:a16="http://schemas.microsoft.com/office/drawing/2014/main" id="{FD61DE22-E213-B397-222C-4730F2595A65}"/>
              </a:ext>
            </a:extLst>
          </p:cNvPr>
          <p:cNvSpPr txBox="1"/>
          <p:nvPr/>
        </p:nvSpPr>
        <p:spPr>
          <a:xfrm>
            <a:off x="5122607" y="4120035"/>
            <a:ext cx="7069394" cy="1015663"/>
          </a:xfrm>
          <a:prstGeom prst="rect">
            <a:avLst/>
          </a:prstGeom>
          <a:noFill/>
        </p:spPr>
        <p:txBody>
          <a:bodyPr wrap="square" rtlCol="0">
            <a:spAutoFit/>
          </a:bodyPr>
          <a:lstStyle/>
          <a:p>
            <a:pPr>
              <a:spcBef>
                <a:spcPts val="600"/>
              </a:spcBef>
            </a:pPr>
            <a:r>
              <a:rPr lang="es-ES" sz="2000" b="1" dirty="0"/>
              <a:t>Un alt efect pozitiv este că modul în care a fost tratată ofranda are o lecție specială pentru noi astăzi: totul trebuie făcut în mod ordonat și urmând procedurile corecte.</a:t>
            </a:r>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2503937070"/>
              </p:ext>
            </p:extLst>
          </p:nvPr>
        </p:nvGraphicFramePr>
        <p:xfrm>
          <a:off x="171450" y="4339388"/>
          <a:ext cx="5105400"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50" y="2360659"/>
            <a:ext cx="4391026" cy="1938992"/>
          </a:xfrm>
          <a:prstGeom prst="rect">
            <a:avLst/>
          </a:prstGeom>
          <a:noFill/>
        </p:spPr>
        <p:txBody>
          <a:bodyPr wrap="square">
            <a:spAutoFit/>
          </a:bodyPr>
          <a:lstStyle/>
          <a:p>
            <a:pPr lvl="0">
              <a:spcBef>
                <a:spcPts val="600"/>
              </a:spcBef>
              <a:defRPr/>
            </a:pPr>
            <a:r>
              <a:rPr lang="es-ES" sz="2000" b="1" dirty="0">
                <a:solidFill>
                  <a:prstClr val="black"/>
                </a:solidFill>
              </a:rPr>
              <a:t>Evreii și neamurile erau legați între ei prin legături de ajutor și recunoștință (Romani 15:26-27). În acest fel, scopul suprem al apostolului a fost atins: unitatea în biserică.</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486399" y="5186664"/>
            <a:ext cx="6705601" cy="1631216"/>
          </a:xfrm>
          <a:prstGeom prst="rect">
            <a:avLst/>
          </a:prstGeom>
          <a:noFill/>
        </p:spPr>
        <p:txBody>
          <a:bodyPr wrap="square">
            <a:spAutoFit/>
          </a:bodyPr>
          <a:lstStyle/>
          <a:p>
            <a:pPr lvl="0">
              <a:spcBef>
                <a:spcPts val="600"/>
              </a:spcBef>
              <a:defRPr/>
            </a:pPr>
            <a:r>
              <a:rPr lang="es-ES" sz="2000" b="1" dirty="0">
                <a:solidFill>
                  <a:prstClr val="black"/>
                </a:solidFill>
              </a:rPr>
              <a:t>Pavel l-a numit pe Tit să supravegheze strângerea de fonduri, iar bisericile au numit frați care să-l ajute în această sarcină (2 Cor</a:t>
            </a:r>
            <a:r>
              <a:rPr lang="ro-RO" sz="2000" b="1" dirty="0">
                <a:solidFill>
                  <a:prstClr val="black"/>
                </a:solidFill>
              </a:rPr>
              <a:t>.</a:t>
            </a:r>
            <a:r>
              <a:rPr lang="es-ES" sz="2000" b="1" dirty="0">
                <a:solidFill>
                  <a:prstClr val="black"/>
                </a:solidFill>
              </a:rPr>
              <a:t> 8:16-24). Nu exista nicio altă modalitate adecvată de a strânge și trimite ofranda la Ierusalim.</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l="-4000" t="-9000" b="-9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711146" y="701316"/>
            <a:ext cx="10156804" cy="5493812"/>
          </a:xfrm>
          <a:prstGeom prst="rect">
            <a:avLst/>
          </a:prstGeom>
          <a:noFill/>
        </p:spPr>
        <p:txBody>
          <a:bodyPr wrap="square">
            <a:spAutoFit/>
          </a:bodyPr>
          <a:lstStyle/>
          <a:p>
            <a:pPr>
              <a:spcBef>
                <a:spcPts val="600"/>
              </a:spcBef>
            </a:pPr>
            <a:r>
              <a:rPr lang="es-ES" sz="2400" b="1" dirty="0">
                <a:solidFill>
                  <a:schemeClr val="bg2">
                    <a:lumMod val="40000"/>
                    <a:lumOff val="60000"/>
                  </a:schemeClr>
                </a:solidFill>
                <a:latin typeface="Constantia" panose="02030602050306030303" pitchFamily="18" charset="0"/>
              </a:rPr>
              <a:t>“Lucrarea lui Dumnezeu trebuie susținută prin zec</a:t>
            </a:r>
            <a:r>
              <a:rPr lang="ro-RO" sz="2400" b="1" dirty="0" err="1">
                <a:solidFill>
                  <a:schemeClr val="bg2">
                    <a:lumMod val="40000"/>
                    <a:lumOff val="60000"/>
                  </a:schemeClr>
                </a:solidFill>
                <a:latin typeface="Constantia" panose="02030602050306030303" pitchFamily="18" charset="0"/>
              </a:rPr>
              <a:t>ime</a:t>
            </a:r>
            <a:r>
              <a:rPr lang="es-ES" sz="2400" b="1" dirty="0">
                <a:solidFill>
                  <a:schemeClr val="bg2">
                    <a:lumMod val="40000"/>
                    <a:lumOff val="60000"/>
                  </a:schemeClr>
                </a:solidFill>
                <a:latin typeface="Constantia" panose="02030602050306030303" pitchFamily="18" charset="0"/>
              </a:rPr>
              <a:t>, donații și ofrande. Domnul cere acum mijloacele pe care le-a încredințat administratorilor Săi. […] </a:t>
            </a:r>
            <a:endParaRPr lang="ro-RO" sz="2400" b="1" dirty="0">
              <a:solidFill>
                <a:schemeClr val="bg2">
                  <a:lumMod val="40000"/>
                  <a:lumOff val="60000"/>
                </a:schemeClr>
              </a:solidFill>
              <a:latin typeface="Constantia" panose="02030602050306030303" pitchFamily="18" charset="0"/>
            </a:endParaRPr>
          </a:p>
          <a:p>
            <a:pPr>
              <a:spcBef>
                <a:spcPts val="600"/>
              </a:spcBef>
            </a:pPr>
            <a:r>
              <a:rPr lang="es-ES" sz="2400" b="1" dirty="0">
                <a:solidFill>
                  <a:schemeClr val="bg2">
                    <a:lumMod val="40000"/>
                    <a:lumOff val="60000"/>
                  </a:schemeClr>
                </a:solidFill>
                <a:latin typeface="Constantia" panose="02030602050306030303" pitchFamily="18" charset="0"/>
              </a:rPr>
              <a:t>Domnul nu cere nimic mai mult de la urmașii Săi decât ceea ce El Însuși a realizat. […] </a:t>
            </a:r>
            <a:endParaRPr lang="ro-RO" sz="2400" b="1" dirty="0">
              <a:solidFill>
                <a:schemeClr val="bg2">
                  <a:lumMod val="40000"/>
                  <a:lumOff val="60000"/>
                </a:schemeClr>
              </a:solidFill>
              <a:latin typeface="Constantia" panose="02030602050306030303" pitchFamily="18" charset="0"/>
            </a:endParaRPr>
          </a:p>
          <a:p>
            <a:pPr>
              <a:spcBef>
                <a:spcPts val="600"/>
              </a:spcBef>
            </a:pPr>
            <a:r>
              <a:rPr lang="es-ES" sz="2400" b="1" dirty="0">
                <a:solidFill>
                  <a:schemeClr val="bg2">
                    <a:lumMod val="40000"/>
                    <a:lumOff val="60000"/>
                  </a:schemeClr>
                </a:solidFill>
                <a:latin typeface="Constantia" panose="02030602050306030303" pitchFamily="18" charset="0"/>
              </a:rPr>
              <a:t>Și-a dat deoparte haina regală și coroana regală și, coborând din poziția Sa înaltă, S-a făcut sărac, pentru ca prin sărăcia Sa să putem ajunge în stăpânirea comorilor veșnice. El nu a dat doar bogățiile Sale, ci însăși viața Sa în lepădare de sine și sacrificiu, pentru a înlătura orice obstacol pentru cei care caută să intre în Împărăția lui Dumnezeu.[…] </a:t>
            </a:r>
            <a:endParaRPr lang="ro-RO" sz="2400" b="1" dirty="0">
              <a:solidFill>
                <a:schemeClr val="bg2">
                  <a:lumMod val="40000"/>
                  <a:lumOff val="60000"/>
                </a:schemeClr>
              </a:solidFill>
              <a:latin typeface="Constantia" panose="02030602050306030303" pitchFamily="18" charset="0"/>
            </a:endParaRPr>
          </a:p>
          <a:p>
            <a:pPr>
              <a:spcBef>
                <a:spcPts val="600"/>
              </a:spcBef>
            </a:pPr>
            <a:r>
              <a:rPr lang="es-ES" sz="2400" b="1" dirty="0">
                <a:solidFill>
                  <a:schemeClr val="bg2">
                    <a:lumMod val="40000"/>
                    <a:lumOff val="60000"/>
                  </a:schemeClr>
                </a:solidFill>
                <a:latin typeface="Constantia" panose="02030602050306030303" pitchFamily="18" charset="0"/>
              </a:rPr>
              <a:t>Domnul Isus ne invită să fim lucrători alături de El. El deține tot ceea ce posedăm și are dreptul la el. Prin dorința noastră de a ajuta în lucrarea Sa, putem acum să ne arătăm dragostea pentru El.”</a:t>
            </a:r>
          </a:p>
        </p:txBody>
      </p:sp>
      <p:sp>
        <p:nvSpPr>
          <p:cNvPr id="4" name="CuadroTexto 3">
            <a:extLst>
              <a:ext uri="{FF2B5EF4-FFF2-40B4-BE49-F238E27FC236}">
                <a16:creationId xmlns:a16="http://schemas.microsoft.com/office/drawing/2014/main" id="{13C0A81D-41AB-95D4-9521-D3CB43F35894}"/>
              </a:ext>
            </a:extLst>
          </p:cNvPr>
          <p:cNvSpPr txBox="1"/>
          <p:nvPr/>
        </p:nvSpPr>
        <p:spPr>
          <a:xfrm>
            <a:off x="7149414" y="6352030"/>
            <a:ext cx="4718536" cy="338554"/>
          </a:xfrm>
          <a:prstGeom prst="rect">
            <a:avLst/>
          </a:prstGeom>
          <a:noFill/>
        </p:spPr>
        <p:txBody>
          <a:bodyPr wrap="none" rtlCol="0">
            <a:spAutoFit/>
          </a:bodyPr>
          <a:lstStyle/>
          <a:p>
            <a:pPr algn="r"/>
            <a:r>
              <a:rPr lang="es-ES" sz="1600" b="1" dirty="0">
                <a:solidFill>
                  <a:schemeClr val="bg2">
                    <a:lumMod val="40000"/>
                    <a:lumOff val="60000"/>
                  </a:schemeClr>
                </a:solidFill>
                <a:effectLst>
                  <a:glow rad="127000">
                    <a:srgbClr val="43441C"/>
                  </a:glow>
                </a:effectLst>
              </a:rPr>
              <a:t>E. G. W. (Alza tus ojos, </a:t>
            </a:r>
            <a:r>
              <a:rPr lang="ro-RO" sz="1600" b="1" dirty="0">
                <a:solidFill>
                  <a:schemeClr val="bg2">
                    <a:lumMod val="40000"/>
                    <a:lumOff val="60000"/>
                  </a:schemeClr>
                </a:solidFill>
                <a:effectLst>
                  <a:glow rad="127000">
                    <a:srgbClr val="43441C"/>
                  </a:glow>
                </a:effectLst>
              </a:rPr>
              <a:t>n.t. </a:t>
            </a:r>
            <a:r>
              <a:rPr lang="ro-RO" sz="1600" b="1" i="1" dirty="0">
                <a:solidFill>
                  <a:schemeClr val="bg2">
                    <a:lumMod val="40000"/>
                    <a:lumOff val="60000"/>
                  </a:schemeClr>
                </a:solidFill>
                <a:effectLst>
                  <a:glow rad="127000">
                    <a:srgbClr val="43441C"/>
                  </a:glow>
                </a:effectLst>
              </a:rPr>
              <a:t>Înalță-ți ochii, </a:t>
            </a:r>
            <a:r>
              <a:rPr lang="es-ES" sz="1600" b="1" dirty="0">
                <a:solidFill>
                  <a:schemeClr val="bg2">
                    <a:lumMod val="40000"/>
                    <a:lumOff val="60000"/>
                  </a:schemeClr>
                </a:solidFill>
                <a:effectLst>
                  <a:glow rad="127000">
                    <a:srgbClr val="43441C"/>
                  </a:glow>
                </a:effectLst>
              </a:rPr>
              <a:t>9 </a:t>
            </a:r>
            <a:r>
              <a:rPr lang="ro-RO" sz="1600" b="1" dirty="0">
                <a:solidFill>
                  <a:schemeClr val="bg2">
                    <a:lumMod val="40000"/>
                    <a:lumOff val="60000"/>
                  </a:schemeClr>
                </a:solidFill>
                <a:effectLst>
                  <a:glow rad="127000">
                    <a:srgbClr val="43441C"/>
                  </a:glow>
                </a:effectLst>
              </a:rPr>
              <a:t>aprilie</a:t>
            </a:r>
            <a:r>
              <a:rPr lang="es-ES" sz="1600" b="1" dirty="0">
                <a:solidFill>
                  <a:schemeClr val="bg2">
                    <a:lumMod val="40000"/>
                    <a:lumOff val="60000"/>
                  </a:schemeClr>
                </a:solidFill>
                <a:effectLst>
                  <a:glow rad="127000">
                    <a:srgbClr val="43441C"/>
                  </a:glow>
                </a:effectLst>
              </a:rPr>
              <a:t>)</a:t>
            </a: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734174" y="128111"/>
            <a:ext cx="5457825" cy="16312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«Căci cunoaşteţi harul Domnului nostru Isus Hristos. El, măcar că era bogat, S-a făcut sărac pentru voi, pentru ca, prin sărăcia Lui, voi să vă îmbogăţiţi.» </a:t>
            </a:r>
            <a:endParaRPr kumimoji="0" lang="ro-RO"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Corint</a:t>
            </a:r>
            <a:r>
              <a:rPr kumimoji="0" lang="ro-RO" sz="16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eni</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8:9)</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624745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295775" y="3200398"/>
            <a:ext cx="4552950" cy="3247043"/>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ro-RO" sz="2000" b="1" dirty="0">
                <a:solidFill>
                  <a:srgbClr val="BA4252"/>
                </a:solidFill>
              </a:rPr>
              <a:t>Originea administrației</a:t>
            </a:r>
            <a:r>
              <a:rPr lang="es-ES" sz="2000" b="1" dirty="0">
                <a:solidFill>
                  <a:srgbClr val="BA4252"/>
                </a:solidFill>
              </a:rPr>
              <a:t>:</a:t>
            </a:r>
          </a:p>
          <a:p>
            <a:pPr lvl="1">
              <a:spcBef>
                <a:spcPts val="600"/>
              </a:spcBef>
            </a:pPr>
            <a:r>
              <a:rPr lang="ro-RO" sz="2000" b="1" dirty="0"/>
              <a:t>Exemplul lui Isus</a:t>
            </a:r>
            <a:r>
              <a:rPr lang="es-ES" sz="2000" b="1" dirty="0"/>
              <a:t>.</a:t>
            </a:r>
          </a:p>
          <a:p>
            <a:pPr lvl="1">
              <a:spcBef>
                <a:spcPts val="600"/>
              </a:spcBef>
            </a:pPr>
            <a:r>
              <a:rPr lang="ro-RO" sz="2000" b="1" dirty="0"/>
              <a:t>Răspunsul la harul primit</a:t>
            </a:r>
            <a:r>
              <a:rPr lang="es-ES" sz="2000" b="1" dirty="0"/>
              <a:t>.</a:t>
            </a:r>
          </a:p>
          <a:p>
            <a:pPr>
              <a:spcBef>
                <a:spcPts val="1200"/>
              </a:spcBef>
            </a:pPr>
            <a:r>
              <a:rPr lang="ro-RO" sz="2000" b="1" dirty="0">
                <a:solidFill>
                  <a:srgbClr val="7F48B9"/>
                </a:solidFill>
              </a:rPr>
              <a:t>Cum să exercităm administrarea</a:t>
            </a:r>
            <a:r>
              <a:rPr lang="es-ES" sz="2000" b="1" dirty="0">
                <a:solidFill>
                  <a:srgbClr val="7F48B9"/>
                </a:solidFill>
              </a:rPr>
              <a:t>:</a:t>
            </a:r>
          </a:p>
          <a:p>
            <a:pPr lvl="1">
              <a:spcBef>
                <a:spcPts val="600"/>
              </a:spcBef>
            </a:pPr>
            <a:r>
              <a:rPr lang="ro-RO" sz="2000" b="1" dirty="0"/>
              <a:t>O planificare corectă</a:t>
            </a:r>
            <a:r>
              <a:rPr lang="es-ES" sz="2000" b="1" dirty="0"/>
              <a:t>.</a:t>
            </a:r>
          </a:p>
          <a:p>
            <a:pPr lvl="1">
              <a:spcBef>
                <a:spcPts val="600"/>
              </a:spcBef>
            </a:pPr>
            <a:r>
              <a:rPr lang="ro-RO" sz="2000" b="1" dirty="0"/>
              <a:t>O atitudine corectă</a:t>
            </a:r>
            <a:r>
              <a:rPr lang="es-ES" sz="2000" b="1" dirty="0"/>
              <a:t>.</a:t>
            </a:r>
          </a:p>
          <a:p>
            <a:pPr>
              <a:spcBef>
                <a:spcPts val="1200"/>
              </a:spcBef>
            </a:pPr>
            <a:r>
              <a:rPr lang="ro-RO" sz="2000" b="1" dirty="0">
                <a:solidFill>
                  <a:srgbClr val="375FA5"/>
                </a:solidFill>
              </a:rPr>
              <a:t>Rezultatele administrării</a:t>
            </a:r>
            <a:r>
              <a:rPr lang="es-ES" sz="2000" b="1" dirty="0">
                <a:solidFill>
                  <a:srgbClr val="375FA5"/>
                </a:solidFill>
              </a:rPr>
              <a:t>:</a:t>
            </a:r>
          </a:p>
          <a:p>
            <a:pPr lvl="1">
              <a:spcBef>
                <a:spcPts val="600"/>
              </a:spcBef>
            </a:pPr>
            <a:r>
              <a:rPr lang="ro-RO" sz="2000" b="1" dirty="0"/>
              <a:t>Unitatea în biserică</a:t>
            </a:r>
            <a:r>
              <a:rPr lang="es-ES" sz="2000" b="1" dirty="0"/>
              <a:t>.</a:t>
            </a:r>
          </a:p>
        </p:txBody>
      </p:sp>
      <p:sp>
        <p:nvSpPr>
          <p:cNvPr id="3" name="CuadroTexto 2">
            <a:extLst>
              <a:ext uri="{FF2B5EF4-FFF2-40B4-BE49-F238E27FC236}">
                <a16:creationId xmlns:a16="http://schemas.microsoft.com/office/drawing/2014/main" id="{6794C4E7-CADD-4E75-9179-F10ADB2E9A2B}"/>
              </a:ext>
            </a:extLst>
          </p:cNvPr>
          <p:cNvSpPr txBox="1"/>
          <p:nvPr/>
        </p:nvSpPr>
        <p:spPr>
          <a:xfrm>
            <a:off x="123824" y="114582"/>
            <a:ext cx="11944351" cy="400110"/>
          </a:xfrm>
          <a:prstGeom prst="rect">
            <a:avLst/>
          </a:prstGeom>
          <a:noFill/>
        </p:spPr>
        <p:txBody>
          <a:bodyPr wrap="square" rtlCol="0">
            <a:spAutoFit/>
          </a:bodyPr>
          <a:lstStyle/>
          <a:p>
            <a:pPr>
              <a:spcBef>
                <a:spcPts val="600"/>
              </a:spcBef>
            </a:pPr>
            <a:r>
              <a:rPr lang="es-ES" sz="2000" b="1" dirty="0"/>
              <a:t>Administrarea este modul în care o persoană gestionează ceea ce i-a fost încredințat.</a:t>
            </a:r>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900646" y="3154189"/>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900646" y="5591240"/>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900646" y="4377477"/>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4490257" y="4032332"/>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490257" y="3650953"/>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4490257" y="6095163"/>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4490257" y="4868879"/>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4490257" y="5249672"/>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hq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123824" y="1514965"/>
            <a:ext cx="12068176" cy="1323439"/>
          </a:xfrm>
          <a:prstGeom prst="rect">
            <a:avLst/>
          </a:prstGeom>
          <a:noFill/>
        </p:spPr>
        <p:txBody>
          <a:bodyPr wrap="square">
            <a:spAutoFit/>
          </a:bodyPr>
          <a:lstStyle/>
          <a:p>
            <a:pPr lvl="0">
              <a:spcBef>
                <a:spcPts val="600"/>
              </a:spcBef>
              <a:defRPr/>
            </a:pPr>
            <a:r>
              <a:rPr lang="es-ES" sz="2000" b="1" dirty="0">
                <a:solidFill>
                  <a:prstClr val="black"/>
                </a:solidFill>
              </a:rPr>
              <a:t>Corintenii își luaseră deja angajamentul de a ajuta, iar timpul se apropia când acest angajament trebuia pus în practică. Bisericile din Macedonia începuseră deja să participe. Pavel nu era interesat de suma de bani implicată, ci mai degrabă de motivația și entuziasmul cu care credincioșii ar participa la această oportunitate de a răspunde la harul pe care îl primiseră.</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FA269756-2339-3328-7C77-D61D94ABD9FA}"/>
              </a:ext>
            </a:extLst>
          </p:cNvPr>
          <p:cNvSpPr txBox="1"/>
          <p:nvPr/>
        </p:nvSpPr>
        <p:spPr>
          <a:xfrm>
            <a:off x="123823" y="514692"/>
            <a:ext cx="12068175" cy="1015663"/>
          </a:xfrm>
          <a:prstGeom prst="rect">
            <a:avLst/>
          </a:prstGeom>
          <a:noFill/>
        </p:spPr>
        <p:txBody>
          <a:bodyPr wrap="square">
            <a:spAutoFit/>
          </a:bodyPr>
          <a:lstStyle/>
          <a:p>
            <a:pPr lvl="0">
              <a:spcBef>
                <a:spcPts val="600"/>
              </a:spcBef>
              <a:defRPr/>
            </a:pPr>
            <a:r>
              <a:rPr lang="es-ES" sz="2000" b="1" dirty="0">
                <a:solidFill>
                  <a:prstClr val="black"/>
                </a:solidFill>
              </a:rPr>
              <a:t>În contextul celei de-a doua scrisori a lui Pavel către Corinteni, administrarea se referă la un proiect specific al apostolului: ca bisericile neamurilor să strângă bani pentru a ajuta biserica din Ierusalim, care trecea prin vremuri foarte dificile.</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602077" y="2555100"/>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ro-RO" sz="6000" b="1" dirty="0">
                <a:ln w="15875">
                  <a:noFill/>
                  <a:prstDash val="solid"/>
                </a:ln>
                <a:solidFill>
                  <a:schemeClr val="accent3">
                    <a:lumMod val="75000"/>
                  </a:schemeClr>
                </a:solidFill>
                <a:effectLst>
                  <a:outerShdw dist="38100" dir="2700000" algn="bl" rotWithShape="0">
                    <a:srgbClr val="00DA9C"/>
                  </a:outerShdw>
                </a:effectLst>
              </a:rPr>
              <a:t>ORIGINEA ADMINISTRAȚIEI</a:t>
            </a:r>
            <a:endParaRPr lang="es-ES" sz="6000" b="1" dirty="0">
              <a:ln w="15875">
                <a:noFill/>
                <a:prstDash val="solid"/>
              </a:ln>
              <a:solidFill>
                <a:schemeClr val="accent3">
                  <a:lumMod val="75000"/>
                </a:schemeClr>
              </a:solidFill>
              <a:effectLst>
                <a:outerShdw dist="38100" dir="2700000" algn="bl" rotWithShape="0">
                  <a:srgbClr val="00DA9C"/>
                </a:outerShdw>
              </a:effectLst>
            </a:endParaRP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ro-RO" sz="4000" b="1" dirty="0">
                <a:ln/>
                <a:solidFill>
                  <a:schemeClr val="accent5"/>
                </a:solidFill>
              </a:rPr>
              <a:t>EXEMPLUL LUI ISUS</a:t>
            </a:r>
            <a:endParaRPr lang="es-ES" sz="4000" b="1" dirty="0">
              <a:ln/>
              <a:solidFill>
                <a:schemeClr val="accent5"/>
              </a:solidFill>
            </a:endParaRP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704980"/>
            <a:ext cx="5267325" cy="1415772"/>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s-ES" b="1" dirty="0">
                <a:effectLst>
                  <a:outerShdw blurRad="38100" dist="38100" dir="2700000" algn="tl">
                    <a:srgbClr val="000000">
                      <a:alpha val="43137"/>
                    </a:srgbClr>
                  </a:outerShdw>
                </a:effectLst>
                <a:latin typeface="Comic Sans MS" panose="030F0702030302020204" pitchFamily="66" charset="0"/>
              </a:rPr>
              <a:t>“Căci cunoaşteţi harul Domnului nostru Isus Hristos. El, măcar că era bogat, S-a făcut sărac pentru voi, pentru ca, prin sărăcia Lui, voi să vă îmbogăţiţi.”</a:t>
            </a:r>
          </a:p>
          <a:p>
            <a:pPr algn="ctr"/>
            <a:r>
              <a:rPr lang="es-ES" sz="1400" b="1" dirty="0">
                <a:effectLst>
                  <a:outerShdw blurRad="38100" dist="38100" dir="2700000" algn="tl">
                    <a:srgbClr val="000000">
                      <a:alpha val="43137"/>
                    </a:srgbClr>
                  </a:outerShdw>
                </a:effectLst>
                <a:latin typeface="Comic Sans MS" panose="030F0702030302020204" pitchFamily="66" charset="0"/>
              </a:rPr>
              <a:t>(2 Corint</a:t>
            </a:r>
            <a:r>
              <a:rPr lang="ro-RO" sz="1400" b="1" dirty="0" err="1">
                <a:effectLst>
                  <a:outerShdw blurRad="38100" dist="38100" dir="2700000" algn="tl">
                    <a:srgbClr val="000000">
                      <a:alpha val="43137"/>
                    </a:srgbClr>
                  </a:outerShdw>
                </a:effectLst>
                <a:latin typeface="Comic Sans MS" panose="030F0702030302020204" pitchFamily="66" charset="0"/>
              </a:rPr>
              <a:t>eni</a:t>
            </a:r>
            <a:r>
              <a:rPr lang="es-ES" sz="1400" b="1" dirty="0">
                <a:effectLst>
                  <a:outerShdw blurRad="38100" dist="38100" dir="2700000" algn="tl">
                    <a:srgbClr val="000000">
                      <a:alpha val="43137"/>
                    </a:srgbClr>
                  </a:outerShdw>
                </a:effectLst>
                <a:latin typeface="Comic Sans MS" panose="030F0702030302020204" pitchFamily="66" charset="0"/>
              </a:rPr>
              <a:t> 8:9)</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2156346"/>
            <a:ext cx="5491839" cy="707886"/>
          </a:xfrm>
          <a:prstGeom prst="rect">
            <a:avLst/>
          </a:prstGeom>
          <a:noFill/>
        </p:spPr>
        <p:txBody>
          <a:bodyPr wrap="square" rtlCol="0">
            <a:spAutoFit/>
          </a:bodyPr>
          <a:lstStyle/>
          <a:p>
            <a:pPr>
              <a:spcBef>
                <a:spcPts val="600"/>
              </a:spcBef>
            </a:pPr>
            <a:r>
              <a:rPr lang="es-ES" sz="2000" b="1" dirty="0"/>
              <a:t>Care este relația dintre harul și generozitatea lui Dumnezeu? (2 Cor</a:t>
            </a:r>
            <a:r>
              <a:rPr lang="ro-RO" sz="2000" b="1" dirty="0"/>
              <a:t>.</a:t>
            </a:r>
            <a:r>
              <a:rPr lang="es-ES" sz="2000" b="1" dirty="0"/>
              <a:t> 8:1-2)</a:t>
            </a: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470845551"/>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397968" y="4200407"/>
            <a:ext cx="3220053" cy="1323439"/>
          </a:xfrm>
          <a:prstGeom prst="rect">
            <a:avLst/>
          </a:prstGeom>
          <a:noFill/>
        </p:spPr>
        <p:txBody>
          <a:bodyPr wrap="square" rtlCol="0">
            <a:spAutoFit/>
          </a:bodyPr>
          <a:lstStyle/>
          <a:p>
            <a:pPr>
              <a:spcBef>
                <a:spcPts val="600"/>
              </a:spcBef>
            </a:pPr>
            <a:r>
              <a:rPr lang="es-ES" sz="2000" b="1" dirty="0"/>
              <a:t>Și El a făcut toate acestea din dragoste pentru noi! (Ioan 15:13; Efes</a:t>
            </a:r>
            <a:r>
              <a:rPr lang="ro-RO" sz="2000" b="1" dirty="0"/>
              <a:t>.</a:t>
            </a:r>
            <a:r>
              <a:rPr lang="es-ES" sz="2000" b="1" dirty="0"/>
              <a:t> 5:2; Gal</a:t>
            </a:r>
            <a:r>
              <a:rPr lang="ro-RO" sz="2000" b="1" dirty="0"/>
              <a:t>.</a:t>
            </a:r>
            <a:r>
              <a:rPr lang="es-ES" sz="2000" b="1" dirty="0"/>
              <a:t> 2:20; 1 Ioan 3:16).</a:t>
            </a:r>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10064" y="2864232"/>
            <a:ext cx="5723900" cy="1323439"/>
          </a:xfrm>
          <a:prstGeom prst="rect">
            <a:avLst/>
          </a:prstGeom>
          <a:noFill/>
        </p:spPr>
        <p:txBody>
          <a:bodyPr wrap="square">
            <a:spAutoFit/>
          </a:bodyPr>
          <a:lstStyle/>
          <a:p>
            <a:pPr lvl="0">
              <a:spcBef>
                <a:spcPts val="600"/>
              </a:spcBef>
              <a:defRPr/>
            </a:pPr>
            <a:r>
              <a:rPr lang="es-ES" sz="2000" b="1" dirty="0">
                <a:solidFill>
                  <a:prstClr val="black"/>
                </a:solidFill>
              </a:rPr>
              <a:t>Dumnezeu a dat harul Său bisericilor Macedoniei, iar ele „</a:t>
            </a:r>
            <a:r>
              <a:rPr lang="fr-FR" sz="2000" b="1" dirty="0">
                <a:solidFill>
                  <a:prstClr val="black"/>
                </a:solidFill>
              </a:rPr>
              <a:t>au </a:t>
            </a:r>
            <a:r>
              <a:rPr lang="fr-FR" sz="2000" b="1" dirty="0" err="1">
                <a:solidFill>
                  <a:prstClr val="black"/>
                </a:solidFill>
              </a:rPr>
              <a:t>dat</a:t>
            </a:r>
            <a:r>
              <a:rPr lang="fr-FR" sz="2000" b="1" dirty="0">
                <a:solidFill>
                  <a:prstClr val="black"/>
                </a:solidFill>
              </a:rPr>
              <a:t> </a:t>
            </a:r>
            <a:r>
              <a:rPr lang="fr-FR" sz="2000" b="1" dirty="0" err="1">
                <a:solidFill>
                  <a:prstClr val="black"/>
                </a:solidFill>
              </a:rPr>
              <a:t>naştere</a:t>
            </a:r>
            <a:r>
              <a:rPr lang="fr-FR" sz="2000" b="1" dirty="0">
                <a:solidFill>
                  <a:prstClr val="black"/>
                </a:solidFill>
              </a:rPr>
              <a:t> la un </a:t>
            </a:r>
            <a:r>
              <a:rPr lang="fr-FR" sz="2000" b="1" dirty="0" err="1">
                <a:solidFill>
                  <a:prstClr val="black"/>
                </a:solidFill>
              </a:rPr>
              <a:t>belşug</a:t>
            </a:r>
            <a:r>
              <a:rPr lang="fr-FR" sz="2000" b="1" dirty="0">
                <a:solidFill>
                  <a:prstClr val="black"/>
                </a:solidFill>
              </a:rPr>
              <a:t> de </a:t>
            </a:r>
            <a:r>
              <a:rPr lang="fr-FR" sz="2000" b="1" dirty="0" err="1">
                <a:solidFill>
                  <a:prstClr val="black"/>
                </a:solidFill>
              </a:rPr>
              <a:t>dărnicie</a:t>
            </a:r>
            <a:r>
              <a:rPr lang="es-ES" sz="2000" b="1" dirty="0">
                <a:solidFill>
                  <a:prstClr val="black"/>
                </a:solidFill>
              </a:rPr>
              <a:t>” (2 Corinteni 8:2). Și acesta este harul lui Isus pentru ele și pentru noi:</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397968" y="5519263"/>
            <a:ext cx="3220053" cy="1323439"/>
          </a:xfrm>
          <a:prstGeom prst="rect">
            <a:avLst/>
          </a:prstGeom>
          <a:noFill/>
        </p:spPr>
        <p:txBody>
          <a:bodyPr wrap="square">
            <a:spAutoFit/>
          </a:bodyPr>
          <a:lstStyle/>
          <a:p>
            <a:pPr lvl="0">
              <a:spcBef>
                <a:spcPts val="600"/>
              </a:spcBef>
              <a:defRPr/>
            </a:pPr>
            <a:r>
              <a:rPr lang="es-ES" sz="2000" b="1" dirty="0">
                <a:solidFill>
                  <a:prstClr val="black"/>
                </a:solidFill>
              </a:rPr>
              <a:t>Cum vom răspunde harului lui Isus? „</a:t>
            </a:r>
            <a:r>
              <a:rPr lang="ro-RO" sz="2000" b="1" dirty="0">
                <a:solidFill>
                  <a:prstClr val="black"/>
                </a:solidFill>
              </a:rPr>
              <a:t>Fără plată ați primit, fără plată să dați</a:t>
            </a:r>
            <a:r>
              <a:rPr lang="es-ES" sz="2000" b="1" dirty="0">
                <a:solidFill>
                  <a:prstClr val="black"/>
                </a:solidFill>
              </a:rPr>
              <a:t>” (Matei 10:8).</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8000"/>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12669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ro-RO" sz="4400" b="1" dirty="0">
                <a:ln/>
                <a:solidFill>
                  <a:schemeClr val="accent3"/>
                </a:solidFill>
              </a:rPr>
              <a:t>RĂSPUNSUL LA HARUL PRIMIT</a:t>
            </a:r>
            <a:endParaRPr lang="es-ES" sz="4400" b="1" dirty="0">
              <a:ln/>
              <a:solidFill>
                <a:schemeClr val="accent3"/>
              </a:solidFill>
            </a:endParaRPr>
          </a:p>
        </p:txBody>
      </p:sp>
      <p:sp>
        <p:nvSpPr>
          <p:cNvPr id="5" name="CuadroTexto 4">
            <a:extLst>
              <a:ext uri="{FF2B5EF4-FFF2-40B4-BE49-F238E27FC236}">
                <a16:creationId xmlns:a16="http://schemas.microsoft.com/office/drawing/2014/main" id="{8D0E5AA8-40DC-2455-03A8-251EB453CE8D}"/>
              </a:ext>
            </a:extLst>
          </p:cNvPr>
          <p:cNvSpPr txBox="1"/>
          <p:nvPr/>
        </p:nvSpPr>
        <p:spPr>
          <a:xfrm>
            <a:off x="1276350" y="667047"/>
            <a:ext cx="9639300" cy="646331"/>
          </a:xfrm>
          <a:prstGeom prst="rect">
            <a:avLst/>
          </a:prstGeom>
          <a:noFill/>
        </p:spPr>
        <p:txBody>
          <a:bodyPr wrap="square">
            <a:spAutoFit/>
          </a:bodyPr>
          <a:lstStyle/>
          <a:p>
            <a:pPr algn="ctr"/>
            <a:r>
              <a:rPr lang="es-ES" b="1" dirty="0">
                <a:solidFill>
                  <a:schemeClr val="accent1">
                    <a:lumMod val="50000"/>
                  </a:schemeClr>
                </a:solidFill>
                <a:latin typeface="Comic Sans MS" panose="030F0702030302020204" pitchFamily="66" charset="0"/>
              </a:rPr>
              <a:t>“Şi au făcut aceasta nu numai cum nădăjduisem, dar s-au dat mai întâi pe ei înşişi Domnului, şi apoi nouă, prin voia lui Dumnezeu.” </a:t>
            </a:r>
            <a:r>
              <a:rPr lang="es-ES" sz="1400" b="1" dirty="0">
                <a:solidFill>
                  <a:schemeClr val="accent1">
                    <a:lumMod val="50000"/>
                  </a:schemeClr>
                </a:solidFill>
                <a:latin typeface="Comic Sans MS" panose="030F0702030302020204" pitchFamily="66" charset="0"/>
              </a:rPr>
              <a:t>(2</a:t>
            </a:r>
            <a:r>
              <a:rPr lang="ro-RO" sz="1400" b="1" dirty="0">
                <a:solidFill>
                  <a:schemeClr val="accent1">
                    <a:lumMod val="50000"/>
                  </a:schemeClr>
                </a:solidFill>
                <a:latin typeface="Comic Sans MS" panose="030F0702030302020204" pitchFamily="66" charset="0"/>
              </a:rPr>
              <a:t> </a:t>
            </a:r>
            <a:r>
              <a:rPr lang="es-ES" sz="1400" b="1" dirty="0">
                <a:solidFill>
                  <a:schemeClr val="accent1">
                    <a:lumMod val="50000"/>
                  </a:schemeClr>
                </a:solidFill>
                <a:latin typeface="Comic Sans MS" panose="030F0702030302020204" pitchFamily="66" charset="0"/>
              </a:rPr>
              <a:t>Corint</a:t>
            </a:r>
            <a:r>
              <a:rPr lang="ro-RO" sz="1400" b="1" dirty="0" err="1">
                <a:solidFill>
                  <a:schemeClr val="accent1">
                    <a:lumMod val="50000"/>
                  </a:schemeClr>
                </a:solidFill>
                <a:latin typeface="Comic Sans MS" panose="030F0702030302020204" pitchFamily="66" charset="0"/>
              </a:rPr>
              <a:t>eni</a:t>
            </a:r>
            <a:r>
              <a:rPr lang="es-ES" sz="1400" b="1" dirty="0">
                <a:solidFill>
                  <a:schemeClr val="accent1">
                    <a:lumMod val="50000"/>
                  </a:schemeClr>
                </a:solidFill>
                <a:latin typeface="Comic Sans MS" panose="030F0702030302020204" pitchFamily="66" charset="0"/>
              </a:rPr>
              <a:t> 8:5)</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6" y="1361003"/>
            <a:ext cx="6362700" cy="400110"/>
          </a:xfrm>
          <a:prstGeom prst="rect">
            <a:avLst/>
          </a:prstGeom>
          <a:noFill/>
        </p:spPr>
        <p:txBody>
          <a:bodyPr wrap="square" rtlCol="0">
            <a:spAutoFit/>
          </a:bodyPr>
          <a:lstStyle/>
          <a:p>
            <a:pPr>
              <a:spcBef>
                <a:spcPts val="600"/>
              </a:spcBef>
            </a:pPr>
            <a:r>
              <a:rPr lang="es-ES" sz="2000" b="1" dirty="0"/>
              <a:t>Observați răspunsul macedonenilor la har:</a:t>
            </a:r>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00110"/>
          </a:xfrm>
          <a:prstGeom prst="rect">
            <a:avLst/>
          </a:prstGeom>
          <a:noFill/>
        </p:spPr>
        <p:txBody>
          <a:bodyPr wrap="square" rtlCol="0">
            <a:spAutoFit/>
          </a:bodyPr>
          <a:lstStyle/>
          <a:p>
            <a:pPr>
              <a:spcBef>
                <a:spcPts val="600"/>
              </a:spcBef>
            </a:pPr>
            <a:r>
              <a:rPr lang="es-ES" sz="2000" b="1" dirty="0"/>
              <a:t>Ce ne învață asta?</a:t>
            </a:r>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1448945335"/>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338355096"/>
              </p:ext>
            </p:extLst>
          </p:nvPr>
        </p:nvGraphicFramePr>
        <p:xfrm>
          <a:off x="8277224" y="1785818"/>
          <a:ext cx="3848099" cy="164318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2776640591"/>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1">
            <a:extLst>
              <a:ext uri="{28A0092B-C50C-407E-A947-70E740481C1C}">
                <a14:useLocalDpi xmlns:a14="http://schemas.microsoft.com/office/drawing/2010/main"/>
              </a:ext>
            </a:extLst>
          </a:blip>
          <a:srcRect l="1206" r="1206"/>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783305" y="2238198"/>
            <a:ext cx="12191999" cy="209322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ro-RO" sz="6000" b="1" dirty="0">
                <a:ln w="15875">
                  <a:noFill/>
                  <a:prstDash val="solid"/>
                </a:ln>
                <a:solidFill>
                  <a:srgbClr val="6C8329"/>
                </a:solidFill>
                <a:effectLst>
                  <a:outerShdw dist="38100" dir="2700000" algn="bl" rotWithShape="0">
                    <a:schemeClr val="tx2">
                      <a:lumMod val="50000"/>
                    </a:schemeClr>
                  </a:outerShdw>
                </a:effectLst>
              </a:rPr>
              <a:t>CUM SĂ EXERCITĂM ADMINISTRAREA</a:t>
            </a:r>
            <a:endParaRPr lang="es-ES" sz="6000" b="1" dirty="0">
              <a:ln w="15875">
                <a:noFill/>
                <a:prstDash val="solid"/>
              </a:ln>
              <a:solidFill>
                <a:srgbClr val="6C8329"/>
              </a:solidFill>
              <a:effectLst>
                <a:outerShdw dist="38100" dir="2700000" algn="bl" rotWithShape="0">
                  <a:schemeClr val="tx2">
                    <a:lumMod val="50000"/>
                  </a:schemeClr>
                </a:outerShdw>
              </a:effectLst>
            </a:endParaRP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r="-50000" b="-6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ro-RO" sz="4400" b="1" spc="300" dirty="0">
                <a:ln/>
                <a:solidFill>
                  <a:schemeClr val="accent4"/>
                </a:solidFill>
                <a:effectLst>
                  <a:outerShdw blurRad="38100" dist="25400" dir="2700000" algn="tl">
                    <a:srgbClr val="002060">
                      <a:alpha val="99000"/>
                    </a:srgbClr>
                  </a:outerShdw>
                </a:effectLst>
              </a:rPr>
              <a:t>O PLANIFICARE CORECTĂ</a:t>
            </a:r>
            <a:endParaRPr lang="es-ES" sz="4400" b="1" spc="300" dirty="0">
              <a:ln/>
              <a:solidFill>
                <a:schemeClr val="accent4"/>
              </a:solidFill>
              <a:effectLst>
                <a:outerShdw blurRad="38100" dist="25400" dir="2700000" algn="tl">
                  <a:srgbClr val="002060">
                    <a:alpha val="99000"/>
                  </a:srgbClr>
                </a:outerShdw>
              </a:effectLst>
            </a:endParaRPr>
          </a:p>
        </p:txBody>
      </p:sp>
      <p:sp>
        <p:nvSpPr>
          <p:cNvPr id="5" name="CuadroTexto 4">
            <a:extLst>
              <a:ext uri="{FF2B5EF4-FFF2-40B4-BE49-F238E27FC236}">
                <a16:creationId xmlns:a16="http://schemas.microsoft.com/office/drawing/2014/main" id="{D18F6505-6E32-73E3-ACA5-27AEC9223AF8}"/>
              </a:ext>
            </a:extLst>
          </p:cNvPr>
          <p:cNvSpPr txBox="1"/>
          <p:nvPr/>
        </p:nvSpPr>
        <p:spPr>
          <a:xfrm>
            <a:off x="0" y="616132"/>
            <a:ext cx="1191507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5"/>
                </a:solidFill>
                <a:latin typeface="Comic Sans MS" panose="030F0702030302020204" pitchFamily="66" charset="0"/>
              </a:rPr>
              <a:t>“Fiecare să dea după cum a hotărât în inima lui: nu cu părere de rău sau de silă, căci „pe cine dă cu bucurie îl iubeşte Dumnezeu.””</a:t>
            </a:r>
            <a:r>
              <a:rPr lang="es-ES" sz="1400" b="1" dirty="0">
                <a:solidFill>
                  <a:schemeClr val="accent5"/>
                </a:solidFill>
                <a:latin typeface="Comic Sans MS" panose="030F0702030302020204" pitchFamily="66" charset="0"/>
              </a:rPr>
              <a:t>(2 Cor</a:t>
            </a:r>
            <a:r>
              <a:rPr lang="ro-RO" sz="1400" b="1" dirty="0">
                <a:solidFill>
                  <a:schemeClr val="accent5"/>
                </a:solidFill>
                <a:latin typeface="Comic Sans MS" panose="030F0702030302020204" pitchFamily="66" charset="0"/>
              </a:rPr>
              <a:t>.</a:t>
            </a:r>
            <a:r>
              <a:rPr lang="es-ES" sz="1400" b="1" dirty="0">
                <a:solidFill>
                  <a:schemeClr val="accent5"/>
                </a:solidFill>
                <a:latin typeface="Comic Sans MS" panose="030F0702030302020204" pitchFamily="66" charset="0"/>
              </a:rPr>
              <a:t> 9:7)</a:t>
            </a:r>
            <a:r>
              <a:rPr lang="ro-RO" sz="1400" b="1" dirty="0">
                <a:solidFill>
                  <a:schemeClr val="accent5"/>
                </a:solidFill>
                <a:latin typeface="Comic Sans MS" panose="030F0702030302020204" pitchFamily="66" charset="0"/>
              </a:rPr>
              <a:t>......</a:t>
            </a:r>
            <a:endParaRPr lang="es-ES" sz="1400" b="1" dirty="0">
              <a:solidFill>
                <a:schemeClr val="accent5"/>
              </a:solidFill>
              <a:latin typeface="Comic Sans MS" panose="030F0702030302020204" pitchFamily="66" charset="0"/>
            </a:endParaRP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326980"/>
            <a:ext cx="7921411" cy="1015663"/>
          </a:xfrm>
          <a:prstGeom prst="rect">
            <a:avLst/>
          </a:prstGeom>
          <a:noFill/>
        </p:spPr>
        <p:txBody>
          <a:bodyPr wrap="square" rtlCol="0">
            <a:spAutoFit/>
          </a:bodyPr>
          <a:lstStyle/>
          <a:p>
            <a:pPr>
              <a:spcBef>
                <a:spcPts val="600"/>
              </a:spcBef>
            </a:pPr>
            <a:r>
              <a:rPr lang="es-ES" sz="2000" b="1" dirty="0"/>
              <a:t>Planul propus de Pavel era să strângă </a:t>
            </a:r>
            <a:r>
              <a:rPr lang="ro-RO" sz="2000" b="1" dirty="0"/>
              <a:t>o colectă </a:t>
            </a:r>
            <a:r>
              <a:rPr lang="es-ES" sz="2000" b="1" dirty="0"/>
              <a:t>specială de la bisericile din Macedonia și Ahaia (provincia unde se afla Colose) pentru a ajuta biserica din Ierusalim (Rom</a:t>
            </a:r>
            <a:r>
              <a:rPr lang="ro-RO" sz="2000" b="1" dirty="0"/>
              <a:t>.</a:t>
            </a:r>
            <a:r>
              <a:rPr lang="es-ES" sz="2000" b="1" dirty="0"/>
              <a:t> 15:26).</a:t>
            </a:r>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620125" y="1066800"/>
            <a:ext cx="3432597" cy="2093817"/>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38042" y="2564189"/>
              <a:ext cx="711284" cy="276999"/>
            </a:xfrm>
            <a:prstGeom prst="rect">
              <a:avLst/>
            </a:prstGeom>
            <a:noFill/>
          </p:spPr>
          <p:txBody>
            <a:bodyPr wrap="none" rtlCol="0">
              <a:spAutoFit/>
            </a:bodyPr>
            <a:lstStyle/>
            <a:p>
              <a:pPr algn="ctr"/>
              <a:r>
                <a:rPr lang="es-ES" sz="1200" b="1" dirty="0">
                  <a:solidFill>
                    <a:schemeClr val="bg1"/>
                  </a:solidFill>
                  <a:highlight>
                    <a:srgbClr val="000000"/>
                  </a:highlight>
                </a:rPr>
                <a:t>Corinto</a:t>
              </a: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78772" y="2763291"/>
              <a:ext cx="649024" cy="276999"/>
            </a:xfrm>
            <a:prstGeom prst="rect">
              <a:avLst/>
            </a:prstGeom>
            <a:noFill/>
          </p:spPr>
          <p:txBody>
            <a:bodyPr wrap="none" rtlCol="0">
              <a:spAutoFit/>
            </a:bodyPr>
            <a:lstStyle/>
            <a:p>
              <a:pPr algn="ctr"/>
              <a:r>
                <a:rPr lang="es-ES" sz="1200" b="1" dirty="0">
                  <a:solidFill>
                    <a:schemeClr val="bg2"/>
                  </a:solidFill>
                  <a:highlight>
                    <a:srgbClr val="000000"/>
                  </a:highlight>
                </a:rPr>
                <a:t>ACAYA</a:t>
              </a: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239032" y="1679019"/>
              <a:ext cx="1076064" cy="276999"/>
            </a:xfrm>
            <a:prstGeom prst="rect">
              <a:avLst/>
            </a:prstGeom>
            <a:noFill/>
          </p:spPr>
          <p:txBody>
            <a:bodyPr wrap="none" rtlCol="0">
              <a:spAutoFit/>
            </a:bodyPr>
            <a:lstStyle/>
            <a:p>
              <a:pPr algn="ctr"/>
              <a:r>
                <a:rPr lang="es-ES" sz="1200" b="1" dirty="0">
                  <a:solidFill>
                    <a:schemeClr val="bg2"/>
                  </a:solidFill>
                  <a:highlight>
                    <a:srgbClr val="000000"/>
                  </a:highlight>
                </a:rPr>
                <a:t>MACEDONIA</a:t>
              </a: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946847" y="2702688"/>
              <a:ext cx="856325" cy="276999"/>
            </a:xfrm>
            <a:prstGeom prst="rect">
              <a:avLst/>
            </a:prstGeom>
            <a:noFill/>
          </p:spPr>
          <p:txBody>
            <a:bodyPr wrap="none" rtlCol="0">
              <a:spAutoFit/>
            </a:bodyPr>
            <a:lstStyle/>
            <a:p>
              <a:pPr algn="ctr"/>
              <a:r>
                <a:rPr lang="es-ES" sz="1200" b="1" dirty="0">
                  <a:solidFill>
                    <a:schemeClr val="bg1"/>
                  </a:solidFill>
                  <a:highlight>
                    <a:srgbClr val="000000"/>
                  </a:highlight>
                </a:rPr>
                <a:t>Jerusalén</a:t>
              </a: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421610" y="3429000"/>
            <a:ext cx="2686066" cy="3334426"/>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97658" y="4532024"/>
            <a:ext cx="5287710" cy="2246769"/>
          </a:xfrm>
          <a:prstGeom prst="rect">
            <a:avLst/>
          </a:prstGeom>
          <a:noFill/>
        </p:spPr>
        <p:txBody>
          <a:bodyPr wrap="square">
            <a:spAutoFit/>
          </a:bodyPr>
          <a:lstStyle/>
          <a:p>
            <a:pPr>
              <a:spcBef>
                <a:spcPts val="600"/>
              </a:spcBef>
            </a:pPr>
            <a:r>
              <a:rPr lang="es-ES" sz="2000" b="1" dirty="0"/>
              <a:t>Un alt punct pe care Pavel îl include în planul său este ca ei să nu aștepte să dea totul deodată, ci să pună deoparte câte puțin în fiecare săptămână, până când ajung la suma propusă (1 Cor</a:t>
            </a:r>
            <a:r>
              <a:rPr lang="ro-RO" sz="2000" b="1" dirty="0"/>
              <a:t>.</a:t>
            </a:r>
            <a:r>
              <a:rPr lang="es-ES" sz="2000" b="1" dirty="0"/>
              <a:t> 16:2). În acest fel, când sosește Pavel, întreaga colectă poate fi adunată cu bucurie (2 Cor</a:t>
            </a:r>
            <a:r>
              <a:rPr lang="ro-RO" sz="2000" b="1" dirty="0"/>
              <a:t>.</a:t>
            </a:r>
            <a:r>
              <a:rPr lang="es-ES" sz="2000" b="1" dirty="0"/>
              <a:t> 9:3-5).</a:t>
            </a:r>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4" y="3874044"/>
            <a:ext cx="9252485" cy="707886"/>
          </a:xfrm>
          <a:prstGeom prst="rect">
            <a:avLst/>
          </a:prstGeom>
          <a:noFill/>
        </p:spPr>
        <p:txBody>
          <a:bodyPr wrap="square">
            <a:spAutoFit/>
          </a:bodyPr>
          <a:lstStyle/>
          <a:p>
            <a:pPr>
              <a:spcBef>
                <a:spcPts val="600"/>
              </a:spcBef>
            </a:pPr>
            <a:r>
              <a:rPr lang="es-ES" sz="2000" b="1" dirty="0"/>
              <a:t>Atunci când planifică ofranda, fiecare familie ar trebui să se autoevalueze și să stabilească obiective realiste, în conformitate cu situația sa financiară.</a:t>
            </a:r>
          </a:p>
        </p:txBody>
      </p:sp>
      <p:sp>
        <p:nvSpPr>
          <p:cNvPr id="25" name="CuadroTexto 24">
            <a:extLst>
              <a:ext uri="{FF2B5EF4-FFF2-40B4-BE49-F238E27FC236}">
                <a16:creationId xmlns:a16="http://schemas.microsoft.com/office/drawing/2014/main" id="{98C5D352-C64C-8116-3000-5E901B75517B}"/>
              </a:ext>
            </a:extLst>
          </p:cNvPr>
          <p:cNvSpPr txBox="1"/>
          <p:nvPr/>
        </p:nvSpPr>
        <p:spPr>
          <a:xfrm>
            <a:off x="126724" y="2446624"/>
            <a:ext cx="8417201" cy="1323439"/>
          </a:xfrm>
          <a:prstGeom prst="rect">
            <a:avLst/>
          </a:prstGeom>
          <a:noFill/>
        </p:spPr>
        <p:txBody>
          <a:bodyPr wrap="square">
            <a:spAutoFit/>
          </a:bodyPr>
          <a:lstStyle/>
          <a:p>
            <a:pPr>
              <a:spcBef>
                <a:spcPts val="600"/>
              </a:spcBef>
            </a:pPr>
            <a:r>
              <a:rPr lang="es-ES" sz="2000" b="1" dirty="0"/>
              <a:t>Când apostolul a propus planul în Colose cu un an mai devreme, acesta a fost primit cu entuziasm, deși nu au fost stabilite obiective specifice la momentul respectiv (2 Cor</a:t>
            </a:r>
            <a:r>
              <a:rPr lang="ro-RO" sz="2000" b="1" dirty="0"/>
              <a:t>.</a:t>
            </a:r>
            <a:r>
              <a:rPr lang="es-ES" sz="2000" b="1" dirty="0"/>
              <a:t> 9:1-2). Cu toate acestea, fiecare membru a hotărât în ​​inima sa să doneze o sumă specifică (2 Cor</a:t>
            </a:r>
            <a:r>
              <a:rPr lang="ro-RO" sz="2000" b="1" dirty="0"/>
              <a:t>.</a:t>
            </a:r>
            <a:r>
              <a:rPr lang="es-ES" sz="2000" b="1" dirty="0"/>
              <a:t>9:7a).</a:t>
            </a:r>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9050"/>
            <a:ext cx="12192000" cy="830997"/>
          </a:xfrm>
          <a:prstGeom prst="rect">
            <a:avLst/>
          </a:prstGeom>
          <a:noFill/>
        </p:spPr>
        <p:txBody>
          <a:bodyPr wrap="square">
            <a:spAutoFit/>
          </a:bodyPr>
          <a:lstStyle/>
          <a:p>
            <a:pPr algn="ctr"/>
            <a:r>
              <a:rPr lang="ro-RO"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rPr>
              <a:t>O ATITUDINE CORECTĂ</a:t>
            </a:r>
            <a:endParaRPr lang="es-ES"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740866"/>
            <a:ext cx="12191999" cy="369332"/>
          </a:xfrm>
          <a:prstGeom prst="rect">
            <a:avLst/>
          </a:prstGeom>
          <a:noFill/>
        </p:spPr>
        <p:txBody>
          <a:bodyPr wrap="square">
            <a:spAutoFit/>
          </a:bodyPr>
          <a:lstStyle/>
          <a:p>
            <a:pPr algn="ctr"/>
            <a:r>
              <a:rPr lang="es-ES" b="1" dirty="0">
                <a:solidFill>
                  <a:schemeClr val="accent3">
                    <a:lumMod val="75000"/>
                  </a:schemeClr>
                </a:solidFill>
                <a:latin typeface="Comic Sans MS" panose="030F0702030302020204" pitchFamily="66" charset="0"/>
              </a:rPr>
              <a:t>“Vă mărturisesc că au dat de bunăvoie, după puterea lor şi chiar peste puterile lor.” </a:t>
            </a:r>
            <a:r>
              <a:rPr lang="es-ES" sz="1400" b="1" dirty="0">
                <a:solidFill>
                  <a:schemeClr val="accent3">
                    <a:lumMod val="75000"/>
                  </a:schemeClr>
                </a:solidFill>
                <a:latin typeface="Comic Sans MS" panose="030F0702030302020204" pitchFamily="66" charset="0"/>
              </a:rPr>
              <a:t>(</a:t>
            </a:r>
            <a:r>
              <a:rPr lang="ro-RO" sz="1400" b="1" dirty="0">
                <a:solidFill>
                  <a:schemeClr val="accent3">
                    <a:lumMod val="75000"/>
                  </a:schemeClr>
                </a:solidFill>
                <a:latin typeface="Comic Sans MS" panose="030F0702030302020204" pitchFamily="66" charset="0"/>
              </a:rPr>
              <a:t>2</a:t>
            </a:r>
            <a:r>
              <a:rPr lang="es-ES" sz="1400" b="1" dirty="0">
                <a:solidFill>
                  <a:schemeClr val="accent3">
                    <a:lumMod val="75000"/>
                  </a:schemeClr>
                </a:solidFill>
                <a:latin typeface="Comic Sans MS" panose="030F0702030302020204" pitchFamily="66" charset="0"/>
              </a:rPr>
              <a:t> Corint</a:t>
            </a:r>
            <a:r>
              <a:rPr lang="ro-RO" sz="1400" b="1" dirty="0" err="1">
                <a:solidFill>
                  <a:schemeClr val="accent3">
                    <a:lumMod val="75000"/>
                  </a:schemeClr>
                </a:solidFill>
                <a:latin typeface="Comic Sans MS" panose="030F0702030302020204" pitchFamily="66" charset="0"/>
              </a:rPr>
              <a:t>eni</a:t>
            </a:r>
            <a:r>
              <a:rPr lang="es-ES" sz="1400" b="1" dirty="0">
                <a:solidFill>
                  <a:schemeClr val="accent3">
                    <a:lumMod val="75000"/>
                  </a:schemeClr>
                </a:solidFill>
                <a:latin typeface="Comic Sans MS" panose="030F0702030302020204" pitchFamily="66" charset="0"/>
              </a:rPr>
              <a:t> 8:3)</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350823"/>
            <a:ext cx="7324725" cy="1323439"/>
          </a:xfrm>
          <a:prstGeom prst="rect">
            <a:avLst/>
          </a:prstGeom>
          <a:noFill/>
        </p:spPr>
        <p:txBody>
          <a:bodyPr wrap="square" rtlCol="0">
            <a:spAutoFit/>
          </a:bodyPr>
          <a:lstStyle/>
          <a:p>
            <a:pPr>
              <a:spcBef>
                <a:spcPts val="600"/>
              </a:spcBef>
            </a:pPr>
            <a:r>
              <a:rPr lang="es-ES" sz="2000" b="1" dirty="0"/>
              <a:t>Pentru a încuraja generozitatea colosenilor, Pavel le dă exemplul Macedoniei. În acele biserici, frații avuseseră o atitudine corectă demnă de imitat atunci când își dădeau ofrandele, pentru că dădeau...</a:t>
            </a:r>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2364837772"/>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650</TotalTime>
  <Words>1329</Words>
  <Application>Microsoft Office PowerPoint</Application>
  <PresentationFormat>Panorámica</PresentationFormat>
  <Paragraphs>89</Paragraphs>
  <Slides>12</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Aptos</vt:lpstr>
      <vt:lpstr>Arial</vt:lpstr>
      <vt:lpstr>Constantia</vt:lpstr>
      <vt:lpstr>Comic Sans MS</vt:lpstr>
      <vt:lpstr>Calibri</vt:lpstr>
      <vt:lpstr>Aptos Display</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78</cp:revision>
  <dcterms:created xsi:type="dcterms:W3CDTF">2026-08-01T16:23:29Z</dcterms:created>
  <dcterms:modified xsi:type="dcterms:W3CDTF">2026-09-09T04:41:46Z</dcterms:modified>
</cp:coreProperties>
</file>