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7" r:id="rId2"/>
    <p:sldId id="269" r:id="rId3"/>
    <p:sldId id="258" r:id="rId4"/>
    <p:sldId id="259" r:id="rId5"/>
    <p:sldId id="260" r:id="rId6"/>
    <p:sldId id="261" r:id="rId7"/>
    <p:sldId id="262"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126" autoAdjust="0"/>
  </p:normalViewPr>
  <p:slideViewPr>
    <p:cSldViewPr snapToGrid="0">
      <p:cViewPr varScale="1">
        <p:scale>
          <a:sx n="103" d="100"/>
          <a:sy n="103" d="100"/>
        </p:scale>
        <p:origin x="8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t>13/09/2026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13/09/2026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CUM SĂ NE PURTĂM CU FALȘII ÎNVĂȚĂTORI </a:t>
            </a: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algn="ctr"/>
            <a:r>
              <a:rPr lang="ro-RO" sz="1600" b="1" dirty="0">
                <a:solidFill>
                  <a:srgbClr val="91E2EB"/>
                </a:solidFill>
                <a:effectLst>
                  <a:outerShdw blurRad="38100" dist="38100" dir="2700000" algn="tl">
                    <a:srgbClr val="000000">
                      <a:alpha val="43137"/>
                    </a:srgbClr>
                  </a:outerShdw>
                </a:effectLst>
              </a:rPr>
              <a:t>Studiul</a:t>
            </a:r>
            <a:r>
              <a:rPr lang="es-ES" sz="1600" b="1" dirty="0">
                <a:solidFill>
                  <a:srgbClr val="91E2EB"/>
                </a:solidFill>
                <a:effectLst>
                  <a:outerShdw blurRad="38100" dist="38100" dir="2700000" algn="tl">
                    <a:srgbClr val="000000">
                      <a:alpha val="43137"/>
                    </a:srgbClr>
                  </a:outerShdw>
                </a:effectLst>
              </a:rPr>
              <a:t> 12 p</a:t>
            </a:r>
            <a:r>
              <a:rPr lang="ro-RO" sz="1600" b="1" dirty="0" err="1">
                <a:solidFill>
                  <a:srgbClr val="91E2EB"/>
                </a:solidFill>
                <a:effectLst>
                  <a:outerShdw blurRad="38100" dist="38100" dir="2700000" algn="tl">
                    <a:srgbClr val="000000">
                      <a:alpha val="43137"/>
                    </a:srgbClr>
                  </a:outerShdw>
                </a:effectLst>
              </a:rPr>
              <a:t>entru</a:t>
            </a:r>
            <a:r>
              <a:rPr lang="ro-RO" sz="1600" b="1" dirty="0">
                <a:solidFill>
                  <a:srgbClr val="91E2EB"/>
                </a:solidFill>
                <a:effectLst>
                  <a:outerShdw blurRad="38100" dist="38100" dir="2700000" algn="tl">
                    <a:srgbClr val="000000">
                      <a:alpha val="43137"/>
                    </a:srgbClr>
                  </a:outerShdw>
                </a:effectLst>
              </a:rPr>
              <a:t> </a:t>
            </a:r>
            <a:r>
              <a:rPr lang="es-ES" sz="1600" b="1" dirty="0">
                <a:solidFill>
                  <a:srgbClr val="91E2EB"/>
                </a:solidFill>
                <a:effectLst>
                  <a:outerShdw blurRad="38100" dist="38100" dir="2700000" algn="tl">
                    <a:srgbClr val="000000">
                      <a:alpha val="43137"/>
                    </a:srgbClr>
                  </a:outerShdw>
                </a:effectLst>
              </a:rPr>
              <a:t>19 </a:t>
            </a:r>
            <a:r>
              <a:rPr lang="ro-RO" sz="1600" b="1" dirty="0">
                <a:solidFill>
                  <a:srgbClr val="91E2EB"/>
                </a:solidFill>
                <a:effectLst>
                  <a:outerShdw blurRad="38100" dist="38100" dir="2700000" algn="tl">
                    <a:srgbClr val="000000">
                      <a:alpha val="43137"/>
                    </a:srgbClr>
                  </a:outerShdw>
                </a:effectLst>
              </a:rPr>
              <a:t>septembrie</a:t>
            </a:r>
            <a:r>
              <a:rPr lang="es-ES" sz="1600" b="1" dirty="0">
                <a:solidFill>
                  <a:srgbClr val="91E2EB"/>
                </a:solidFill>
                <a:effectLst>
                  <a:outerShdw blurRad="38100" dist="38100" dir="2700000" algn="tl">
                    <a:srgbClr val="000000">
                      <a:alpha val="43137"/>
                    </a:srgbClr>
                  </a:outerShdw>
                </a:effectLst>
              </a:rPr>
              <a:t> 2026</a:t>
            </a: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1" y="88379"/>
            <a:ext cx="7030065" cy="2554545"/>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«Căci armele cu care ne luptăm noi nu sunt supuse firii pământeşti, ci sunt puternice, întărite de Dumnezeu ca să surpe întăriturile.» </a:t>
            </a:r>
            <a:r>
              <a:rPr kumimoji="0" lang="es-E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 Corint</a:t>
            </a:r>
            <a:r>
              <a:rPr kumimoji="0" lang="ro-RO" sz="2400" b="1" i="0" u="none" strike="noStrike" kern="1200" cap="none" spc="0" normalizeH="0" baseline="0" noProof="0" dirty="0" err="1">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eni</a:t>
            </a:r>
            <a:r>
              <a:rPr kumimoji="0" lang="es-ES"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10:4)</a:t>
            </a:r>
            <a:endPar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ro-RO" sz="2000" b="1" dirty="0">
                <a:solidFill>
                  <a:srgbClr val="B7101D"/>
                </a:solidFill>
              </a:rPr>
              <a:t>Războiul spiritual</a:t>
            </a:r>
            <a:r>
              <a:rPr lang="es-ES" sz="2000" b="1" dirty="0">
                <a:solidFill>
                  <a:srgbClr val="B7101D"/>
                </a:solidFill>
              </a:rPr>
              <a:t>:</a:t>
            </a:r>
          </a:p>
          <a:p>
            <a:pPr lvl="1">
              <a:spcBef>
                <a:spcPts val="600"/>
              </a:spcBef>
            </a:pPr>
            <a:r>
              <a:rPr lang="ro-RO" sz="2000" b="1" dirty="0"/>
              <a:t>Armele pentru atac </a:t>
            </a:r>
            <a:r>
              <a:rPr lang="es-ES" sz="2000" b="1" dirty="0"/>
              <a:t>(2 Corint</a:t>
            </a:r>
            <a:r>
              <a:rPr lang="ro-RO" sz="2000" b="1" dirty="0" err="1"/>
              <a:t>eni</a:t>
            </a:r>
            <a:r>
              <a:rPr lang="es-ES" sz="2000" b="1" dirty="0"/>
              <a:t> 10:1-11)</a:t>
            </a:r>
          </a:p>
          <a:p>
            <a:pPr lvl="1">
              <a:spcBef>
                <a:spcPts val="600"/>
              </a:spcBef>
            </a:pPr>
            <a:r>
              <a:rPr lang="ro-RO" sz="2000" b="1" dirty="0"/>
              <a:t>Apărarea corectă </a:t>
            </a:r>
            <a:r>
              <a:rPr lang="es-ES" sz="2000" b="1" dirty="0"/>
              <a:t>(2 Corint</a:t>
            </a:r>
            <a:r>
              <a:rPr lang="ro-RO" sz="2000" b="1" dirty="0" err="1"/>
              <a:t>eni</a:t>
            </a:r>
            <a:r>
              <a:rPr lang="es-ES" sz="2000" b="1" dirty="0"/>
              <a:t> 10:12-18)</a:t>
            </a:r>
          </a:p>
          <a:p>
            <a:pPr>
              <a:spcBef>
                <a:spcPts val="600"/>
              </a:spcBef>
            </a:pPr>
            <a:r>
              <a:rPr lang="es-ES" sz="2000" b="1" dirty="0">
                <a:solidFill>
                  <a:srgbClr val="0E40AC"/>
                </a:solidFill>
              </a:rPr>
              <a:t>Confruntarea cu învățători falși :</a:t>
            </a:r>
          </a:p>
          <a:p>
            <a:pPr lvl="1">
              <a:spcBef>
                <a:spcPts val="600"/>
              </a:spcBef>
            </a:pPr>
            <a:r>
              <a:rPr lang="es-ES" sz="2000" b="1" dirty="0"/>
              <a:t>Înșelători deghizați în apostoli(2 Corint</a:t>
            </a:r>
            <a:r>
              <a:rPr lang="ro-RO" sz="2000" b="1" dirty="0" err="1"/>
              <a:t>eni</a:t>
            </a:r>
            <a:r>
              <a:rPr lang="es-ES" sz="2000" b="1" dirty="0"/>
              <a:t> 11:1-15)</a:t>
            </a:r>
          </a:p>
          <a:p>
            <a:pPr lvl="1">
              <a:spcBef>
                <a:spcPts val="600"/>
              </a:spcBef>
            </a:pPr>
            <a:r>
              <a:rPr lang="es-ES" sz="2000" b="1" dirty="0"/>
              <a:t>Pavel și învățătorii falși(2 Corint</a:t>
            </a:r>
            <a:r>
              <a:rPr lang="ro-RO" sz="2000" b="1" dirty="0" err="1"/>
              <a:t>eni</a:t>
            </a:r>
            <a:r>
              <a:rPr lang="es-ES" sz="2000" b="1" dirty="0"/>
              <a:t> 11:16-31)</a:t>
            </a:r>
          </a:p>
          <a:p>
            <a:pPr lvl="1">
              <a:spcBef>
                <a:spcPts val="600"/>
              </a:spcBef>
            </a:pPr>
            <a:r>
              <a:rPr lang="es-ES" sz="2000" b="1" dirty="0"/>
              <a:t>Autoexaminare și victorie (2 Corint</a:t>
            </a:r>
            <a:r>
              <a:rPr lang="ro-RO" sz="2000" b="1" dirty="0" err="1"/>
              <a:t>eni</a:t>
            </a:r>
            <a:r>
              <a:rPr lang="es-ES" sz="2000" b="1" dirty="0"/>
              <a:t> 12:14-13:10)</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149438" y="118017"/>
            <a:ext cx="6939620" cy="1323439"/>
          </a:xfrm>
          <a:prstGeom prst="rect">
            <a:avLst/>
          </a:prstGeom>
          <a:noFill/>
        </p:spPr>
        <p:txBody>
          <a:bodyPr wrap="square" rtlCol="0">
            <a:spAutoFit/>
          </a:bodyPr>
          <a:lstStyle/>
          <a:p>
            <a:pPr>
              <a:spcBef>
                <a:spcPts val="600"/>
              </a:spcBef>
            </a:pPr>
            <a:r>
              <a:rPr lang="es-ES" sz="2000" b="1" dirty="0"/>
              <a:t>Pavel și-a asumat misiunea de a fi mereu la curent cu toate bisericile. De ce? Ca să știe dacă aveau nevoie de ajutor, de o vizită, de o mângâiere sau de un cuvânt de încurajare (2 Cor</a:t>
            </a:r>
            <a:r>
              <a:rPr lang="ro-RO" sz="2000" b="1" dirty="0"/>
              <a:t>.</a:t>
            </a:r>
            <a:r>
              <a:rPr lang="es-ES" sz="2000" b="1" dirty="0"/>
              <a:t> 11:28).</a:t>
            </a: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393" r="3441"/>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149438" y="2440771"/>
            <a:ext cx="6939620" cy="1323439"/>
          </a:xfrm>
          <a:prstGeom prst="rect">
            <a:avLst/>
          </a:prstGeom>
          <a:noFill/>
        </p:spPr>
        <p:txBody>
          <a:bodyPr wrap="square">
            <a:spAutoFit/>
          </a:bodyPr>
          <a:lstStyle/>
          <a:p>
            <a:pPr lvl="0">
              <a:spcBef>
                <a:spcPts val="600"/>
              </a:spcBef>
              <a:defRPr/>
            </a:pPr>
            <a:r>
              <a:rPr lang="es-ES" sz="2000" b="1" dirty="0">
                <a:solidFill>
                  <a:prstClr val="black"/>
                </a:solidFill>
              </a:rPr>
              <a:t>La sfârșitul celei de-a doua scrisori către Corinteni, Pavel abordează problema acestor învățători falși. Cum îi putem identifica? Cum putem lupta împotriva lor în acest război spiritual? Cum îi putem învinge?</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149439" y="1441456"/>
            <a:ext cx="6939618" cy="1015663"/>
          </a:xfrm>
          <a:prstGeom prst="rect">
            <a:avLst/>
          </a:prstGeom>
          <a:noFill/>
        </p:spPr>
        <p:txBody>
          <a:bodyPr wrap="square">
            <a:spAutoFit/>
          </a:bodyPr>
          <a:lstStyle/>
          <a:p>
            <a:pPr lvl="0">
              <a:spcBef>
                <a:spcPts val="600"/>
              </a:spcBef>
              <a:defRPr/>
            </a:pPr>
            <a:r>
              <a:rPr lang="es-ES" sz="2000" b="1" dirty="0">
                <a:solidFill>
                  <a:prstClr val="black"/>
                </a:solidFill>
              </a:rPr>
              <a:t>Uneori era informat despre învățători falși care îi făceau pe credincioși să se poticnească. Când s-a întâmplat acest lucru, apostolul s-a umplut de indignare (2 Cor</a:t>
            </a:r>
            <a:r>
              <a:rPr lang="ro-RO" sz="2000" b="1" dirty="0">
                <a:solidFill>
                  <a:prstClr val="black"/>
                </a:solidFill>
              </a:rPr>
              <a:t>.</a:t>
            </a:r>
            <a:r>
              <a:rPr lang="es-ES" sz="2000" b="1" dirty="0">
                <a:solidFill>
                  <a:prstClr val="black"/>
                </a:solidFill>
              </a:rPr>
              <a:t> 11:29).</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10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ro-RO" sz="8800" b="1" dirty="0">
                <a:ln/>
                <a:solidFill>
                  <a:srgbClr val="9722AA"/>
                </a:solidFill>
              </a:rPr>
              <a:t>RĂZBOIUL SPIRITUAL</a:t>
            </a:r>
            <a:endParaRPr lang="es-ES" sz="8800" b="1" dirty="0">
              <a:ln/>
              <a:solidFill>
                <a:srgbClr val="9722AA"/>
              </a:solidFill>
            </a:endParaRP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algn="ctr"/>
            <a:r>
              <a:rPr lang="es-ES"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ARMELE PENTRU ATAC </a:t>
            </a: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 b="1" dirty="0">
                <a:solidFill>
                  <a:schemeClr val="accent5">
                    <a:lumMod val="50000"/>
                  </a:schemeClr>
                </a:solidFill>
                <a:latin typeface="Comic Sans MS" panose="030F0702030302020204" pitchFamily="66" charset="0"/>
              </a:rPr>
              <a:t>“Căci armele cu care ne luptăm noi nu sunt supuse firii pământeşti, ci sunt puternice, întărite de Dumnezeu ca să surpe întăriturile.” </a:t>
            </a:r>
            <a:r>
              <a:rPr lang="es-ES" sz="1400" b="1" dirty="0">
                <a:solidFill>
                  <a:schemeClr val="accent5">
                    <a:lumMod val="50000"/>
                  </a:schemeClr>
                </a:solidFill>
                <a:latin typeface="Comic Sans MS" panose="030F0702030302020204" pitchFamily="66" charset="0"/>
              </a:rPr>
              <a:t>(</a:t>
            </a:r>
            <a:r>
              <a:rPr lang="ro-RO" sz="1400" b="1" dirty="0">
                <a:solidFill>
                  <a:schemeClr val="accent5">
                    <a:lumMod val="50000"/>
                  </a:schemeClr>
                </a:solidFill>
                <a:latin typeface="Comic Sans MS" panose="030F0702030302020204" pitchFamily="66" charset="0"/>
              </a:rPr>
              <a:t>2 </a:t>
            </a:r>
            <a:r>
              <a:rPr lang="es-ES" sz="1400" b="1" dirty="0">
                <a:solidFill>
                  <a:schemeClr val="accent5">
                    <a:lumMod val="50000"/>
                  </a:schemeClr>
                </a:solidFill>
                <a:latin typeface="Comic Sans MS" panose="030F0702030302020204" pitchFamily="66" charset="0"/>
              </a:rPr>
              <a:t>Corint</a:t>
            </a:r>
            <a:r>
              <a:rPr lang="ro-RO" sz="1400" b="1" dirty="0" err="1">
                <a:solidFill>
                  <a:schemeClr val="accent5">
                    <a:lumMod val="50000"/>
                  </a:schemeClr>
                </a:solidFill>
                <a:latin typeface="Comic Sans MS" panose="030F0702030302020204" pitchFamily="66" charset="0"/>
              </a:rPr>
              <a:t>eni</a:t>
            </a:r>
            <a:r>
              <a:rPr lang="es-ES" sz="1400" b="1" dirty="0">
                <a:solidFill>
                  <a:schemeClr val="accent5">
                    <a:lumMod val="50000"/>
                  </a:schemeClr>
                </a:solidFill>
                <a:latin typeface="Comic Sans MS" panose="030F0702030302020204" pitchFamily="66" charset="0"/>
              </a:rPr>
              <a:t>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8191416" cy="1015663"/>
          </a:xfrm>
          <a:prstGeom prst="rect">
            <a:avLst/>
          </a:prstGeom>
          <a:noFill/>
        </p:spPr>
        <p:txBody>
          <a:bodyPr wrap="square" rtlCol="0">
            <a:spAutoFit/>
          </a:bodyPr>
          <a:lstStyle/>
          <a:p>
            <a:pPr>
              <a:spcBef>
                <a:spcPts val="600"/>
              </a:spcBef>
            </a:pPr>
            <a:r>
              <a:rPr lang="es-ES" sz="2000" b="1" dirty="0"/>
              <a:t>Pavel a fost acuzat cum că ar fi intimidant și înfricoșător când scria scrisori de la distanță, dar un laș demn de milă când discuta cu oamenii față în față (2 Corinteni 10:10).</a:t>
            </a: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116105"/>
            <a:ext cx="3676653" cy="1631216"/>
          </a:xfrm>
          <a:prstGeom prst="rect">
            <a:avLst/>
          </a:prstGeom>
          <a:noFill/>
        </p:spPr>
        <p:txBody>
          <a:bodyPr wrap="square">
            <a:spAutoFit/>
          </a:bodyPr>
          <a:lstStyle/>
          <a:p>
            <a:pPr>
              <a:spcBef>
                <a:spcPts val="600"/>
              </a:spcBef>
            </a:pPr>
            <a:r>
              <a:rPr lang="es-ES" sz="2000" b="1" dirty="0"/>
              <a:t>Autoritatea lui Pavel îi fusese dată de Hristos și el o va folosi întotdeauna pentru a zidi, nu pentru a distruge (2 Corinteni 10:8).</a:t>
            </a: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59" t="8587" r="-59" b="16723"/>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90699"/>
            <a:ext cx="8009440" cy="1323439"/>
          </a:xfrm>
          <a:prstGeom prst="rect">
            <a:avLst/>
          </a:prstGeom>
          <a:noFill/>
        </p:spPr>
        <p:txBody>
          <a:bodyPr wrap="square">
            <a:spAutoFit/>
          </a:bodyPr>
          <a:lstStyle/>
          <a:p>
            <a:pPr lvl="0">
              <a:spcBef>
                <a:spcPts val="600"/>
              </a:spcBef>
              <a:defRPr/>
            </a:pPr>
            <a:r>
              <a:rPr lang="es-ES" sz="2000" b="1" dirty="0">
                <a:solidFill>
                  <a:prstClr val="black"/>
                </a:solidFill>
              </a:rPr>
              <a:t>Aceste „arme” includ a acționa cu umilința și blândețea lui Hristos (Matei 11:29). Dar implică și a sta ferm împotriva răutății, așa cum a făcut Isus (Matei 21:12-13) sau a vorbi clar atunci când este necesar (Matei 23:23-27).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467198"/>
            <a:ext cx="8009441" cy="1631216"/>
          </a:xfrm>
          <a:prstGeom prst="rect">
            <a:avLst/>
          </a:prstGeom>
          <a:noFill/>
        </p:spPr>
        <p:txBody>
          <a:bodyPr wrap="square">
            <a:spAutoFit/>
          </a:bodyPr>
          <a:lstStyle/>
          <a:p>
            <a:pPr lvl="0">
              <a:spcBef>
                <a:spcPts val="600"/>
              </a:spcBef>
              <a:defRPr/>
            </a:pPr>
            <a:r>
              <a:rPr lang="es-ES" sz="2000" b="1" dirty="0">
                <a:solidFill>
                  <a:prstClr val="black"/>
                </a:solidFill>
              </a:rPr>
              <a:t>Ca răspuns la acest a</a:t>
            </a:r>
            <a:r>
              <a:rPr lang="ro-RO" sz="2000" b="1" dirty="0" err="1">
                <a:solidFill>
                  <a:prstClr val="black"/>
                </a:solidFill>
              </a:rPr>
              <a:t>cuzații</a:t>
            </a:r>
            <a:r>
              <a:rPr lang="es-ES" sz="2000" b="1" dirty="0">
                <a:solidFill>
                  <a:prstClr val="black"/>
                </a:solidFill>
              </a:rPr>
              <a:t>, Pavel a indicat clar că se simțea capabil să fie la fel de dur în persoană ca într-o scrisoare, dar că nu se va coborî la folosirea „armelor trupești” (cum ar fi autoritarismul, pedepsele fizice sau autolauda), ci va folosi doar „arme puternice în</a:t>
            </a:r>
            <a:r>
              <a:rPr lang="ro-RO" sz="2000" b="1" dirty="0" err="1">
                <a:solidFill>
                  <a:prstClr val="black"/>
                </a:solidFill>
              </a:rPr>
              <a:t>tărite</a:t>
            </a:r>
            <a:r>
              <a:rPr lang="ro-RO" sz="2000" b="1" dirty="0">
                <a:solidFill>
                  <a:prstClr val="black"/>
                </a:solidFill>
              </a:rPr>
              <a:t> de</a:t>
            </a:r>
            <a:r>
              <a:rPr lang="es-ES" sz="2000" b="1" dirty="0">
                <a:solidFill>
                  <a:prstClr val="black"/>
                </a:solidFill>
              </a:rPr>
              <a:t> Dumnezeu” (2 Corinteni 10:2-4).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769441"/>
          </a:xfrm>
          <a:prstGeom prst="rect">
            <a:avLst/>
          </a:prstGeom>
          <a:noFill/>
        </p:spPr>
        <p:txBody>
          <a:bodyPr wrap="square">
            <a:spAutoFit/>
          </a:bodyPr>
          <a:lstStyle/>
          <a:p>
            <a:pPr algn="ctr"/>
            <a:r>
              <a:rPr lang="es-ES" sz="4400" b="1" spc="60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APĂRAREA</a:t>
            </a:r>
            <a:r>
              <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 </a:t>
            </a:r>
            <a:r>
              <a:rPr lang="es-ES" sz="4400" b="1" spc="60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CORECTĂ</a:t>
            </a:r>
            <a:endPar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69332"/>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es-ES" b="1" dirty="0">
                <a:solidFill>
                  <a:srgbClr val="C7440F"/>
                </a:solidFill>
                <a:latin typeface="Comic Sans MS" panose="030F0702030302020204" pitchFamily="66" charset="0"/>
              </a:rPr>
              <a:t>“Pentru că nu cine se laudă singur va fi primit, ci acela pe care Domnul îl laudă.” </a:t>
            </a:r>
            <a:r>
              <a:rPr lang="es-ES" sz="1400" b="1" dirty="0">
                <a:solidFill>
                  <a:srgbClr val="C7440F"/>
                </a:solidFill>
                <a:latin typeface="Comic Sans MS" panose="030F0702030302020204" pitchFamily="66" charset="0"/>
              </a:rPr>
              <a:t>(</a:t>
            </a:r>
            <a:r>
              <a:rPr lang="ro-RO" sz="1400" b="1" dirty="0">
                <a:solidFill>
                  <a:srgbClr val="C7440F"/>
                </a:solidFill>
                <a:latin typeface="Comic Sans MS" panose="030F0702030302020204" pitchFamily="66" charset="0"/>
              </a:rPr>
              <a:t>2 Corinteni </a:t>
            </a:r>
            <a:r>
              <a:rPr lang="es-ES" sz="1400" b="1" dirty="0">
                <a:solidFill>
                  <a:srgbClr val="C7440F"/>
                </a:solidFill>
                <a:latin typeface="Comic Sans MS" panose="030F0702030302020204" pitchFamily="66" charset="0"/>
              </a:rPr>
              <a:t>10:18)</a:t>
            </a:r>
            <a:endParaRPr lang="es-ES" b="1" dirty="0">
              <a:solidFill>
                <a:srgbClr val="C7440F"/>
              </a:solidFill>
              <a:latin typeface="Comic Sans MS" panose="030F0702030302020204" pitchFamily="66" charset="0"/>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4" y="1133475"/>
            <a:ext cx="7813035" cy="1938992"/>
          </a:xfrm>
          <a:prstGeom prst="rect">
            <a:avLst/>
          </a:prstGeom>
          <a:noFill/>
        </p:spPr>
        <p:txBody>
          <a:bodyPr wrap="square" rtlCol="0">
            <a:spAutoFit/>
          </a:bodyPr>
          <a:lstStyle/>
          <a:p>
            <a:pPr>
              <a:spcBef>
                <a:spcPts val="600"/>
              </a:spcBef>
            </a:pPr>
            <a:r>
              <a:rPr lang="es-ES" sz="2000" b="1" dirty="0"/>
              <a:t>Filosofii greci le cereau sume mari studenților care doreau să învețe de la ei. Pentru a-i atrage pe acești studenți, se lăudau cu cunoștințele lor, cu statutul lor social sau cu oamenii importanți care îi cunoșteau și îi respectau. Aceasta era și practica învățătorilor falși care s-au infiltrat în Corint (2 Cor</a:t>
            </a:r>
            <a:r>
              <a:rPr lang="ro-RO" sz="2000" b="1" dirty="0" err="1"/>
              <a:t>inteni</a:t>
            </a:r>
            <a:r>
              <a:rPr lang="es-ES" sz="2000" b="1" dirty="0"/>
              <a:t> 10:12; 11:19-20).</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94" y="3006848"/>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497905" y="2708796"/>
            <a:ext cx="4357180" cy="1938992"/>
          </a:xfrm>
          <a:prstGeom prst="rect">
            <a:avLst/>
          </a:prstGeom>
          <a:noFill/>
        </p:spPr>
        <p:txBody>
          <a:bodyPr wrap="square">
            <a:spAutoFit/>
          </a:bodyPr>
          <a:lstStyle/>
          <a:p>
            <a:pPr>
              <a:spcBef>
                <a:spcPts val="600"/>
              </a:spcBef>
            </a:pPr>
            <a:r>
              <a:rPr lang="es-ES" sz="2000" b="1" dirty="0"/>
              <a:t>Dar Pavel nu cerea bani pentru împărtășirea cunoștințelor sale, nu prezenta scrisori de recomandare și nu se lăuda cu sine însuși. Și era disprețuit pentru asta! Cum se putea apăra?</a:t>
            </a: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0116" b="10716"/>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209956" y="4647788"/>
            <a:ext cx="7813035" cy="1323439"/>
          </a:xfrm>
          <a:prstGeom prst="rect">
            <a:avLst/>
          </a:prstGeom>
          <a:noFill/>
        </p:spPr>
        <p:txBody>
          <a:bodyPr wrap="square">
            <a:spAutoFit/>
          </a:bodyPr>
          <a:lstStyle/>
          <a:p>
            <a:pPr>
              <a:spcBef>
                <a:spcPts val="600"/>
              </a:spcBef>
            </a:pPr>
            <a:r>
              <a:rPr lang="ro-RO" sz="2000" b="1" dirty="0"/>
              <a:t>			           S</a:t>
            </a:r>
            <a:r>
              <a:rPr lang="es-ES" sz="2000" b="1" dirty="0"/>
              <a:t>e pare că avea nevoie să fie lăudat înaintea corintenilor pentru a fi acceptat de aceștia. Dar nu el trebuia să se laude pe sine (Proverbe 27:2). Pavel L-a lăsat pe Dumnezeu să fie cel care să-l laude (2 Corinteni 10:18).</a:t>
            </a: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s-ES" sz="1400" b="1" dirty="0"/>
                <a:t>Nu te lăuda pe tine însuți</a:t>
              </a:r>
            </a:p>
          </p:txBody>
        </p:sp>
        <p:sp>
          <p:nvSpPr>
            <p:cNvPr id="23" name="Elipse 22">
              <a:extLst>
                <a:ext uri="{FF2B5EF4-FFF2-40B4-BE49-F238E27FC236}">
                  <a16:creationId xmlns:a16="http://schemas.microsoft.com/office/drawing/2014/main" id="{94C447F6-D4B7-ED4D-EF54-4269091A091E}"/>
                </a:ext>
              </a:extLst>
            </p:cNvPr>
            <p:cNvSpPr/>
            <p:nvPr/>
          </p:nvSpPr>
          <p:spPr>
            <a:xfrm>
              <a:off x="10274710" y="1201991"/>
              <a:ext cx="1599519"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ro-RO" sz="1400" b="1" dirty="0"/>
                <a:t>Lasă-L pe </a:t>
              </a:r>
              <a:r>
                <a:rPr lang="es-ES" sz="1400" b="1" dirty="0"/>
                <a:t>Dumnezeu să </a:t>
              </a:r>
              <a:r>
                <a:rPr lang="ro-RO" sz="1400" b="1" dirty="0"/>
                <a:t>te</a:t>
              </a:r>
              <a:r>
                <a:rPr lang="es-ES" sz="1400" b="1" dirty="0"/>
                <a:t> laude</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026" r="4026"/>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683" b="8683"/>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209956" y="5885793"/>
            <a:ext cx="7645129" cy="1015663"/>
          </a:xfrm>
          <a:prstGeom prst="rect">
            <a:avLst/>
          </a:prstGeom>
          <a:noFill/>
        </p:spPr>
        <p:txBody>
          <a:bodyPr wrap="square">
            <a:spAutoFit/>
          </a:bodyPr>
          <a:lstStyle/>
          <a:p>
            <a:pPr lvl="0">
              <a:spcBef>
                <a:spcPts val="600"/>
              </a:spcBef>
              <a:defRPr/>
            </a:pPr>
            <a:r>
              <a:rPr lang="es-ES" sz="2000" b="1" dirty="0">
                <a:solidFill>
                  <a:prstClr val="black"/>
                </a:solidFill>
              </a:rPr>
              <a:t>Dacă există ceva cu care ne putem lăuda sau pentru care ne putem lăuda, este cunoașterea lui Dumnezeu și ascultarea de El (Ieremia 9:24; 2 Corinteni 10:17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es-ES" sz="6600" dirty="0">
                <a:solidFill>
                  <a:schemeClr val="accent2">
                    <a:lumMod val="75000"/>
                  </a:schemeClr>
                </a:solidFill>
              </a:rPr>
              <a:t>CONFRUNTAREA CU ÎNVĂȚĂTORI FALȘI</a:t>
            </a: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a:srcRect l="19108" r="19108"/>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algn="ctr"/>
            <a:r>
              <a:rPr lang="es-ES" sz="4000" b="1" spc="50" dirty="0">
                <a:ln w="9525" cmpd="sng">
                  <a:solidFill>
                    <a:schemeClr val="accent1"/>
                  </a:solidFill>
                  <a:prstDash val="solid"/>
                </a:ln>
                <a:solidFill>
                  <a:srgbClr val="70AD47">
                    <a:tint val="1000"/>
                  </a:srgbClr>
                </a:solidFill>
                <a:effectLst>
                  <a:glow rad="38100">
                    <a:schemeClr val="accent1">
                      <a:alpha val="40000"/>
                    </a:schemeClr>
                  </a:glow>
                </a:effectLst>
              </a:rPr>
              <a:t>ÎNȘELĂTORI DEGHIZAȚI ÎN APOSTOLI</a:t>
            </a: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646331"/>
          </a:xfrm>
          <a:prstGeom prst="rect">
            <a:avLst/>
          </a:prstGeom>
          <a:noFill/>
        </p:spPr>
        <p:txBody>
          <a:bodyPr wrap="square">
            <a:spAutoFit/>
          </a:bodyPr>
          <a:lstStyle/>
          <a:p>
            <a:pPr algn="ctr"/>
            <a:r>
              <a:rPr lang="es-ES" b="1" dirty="0">
                <a:solidFill>
                  <a:schemeClr val="accent1">
                    <a:lumMod val="60000"/>
                    <a:lumOff val="40000"/>
                  </a:schemeClr>
                </a:solidFill>
                <a:latin typeface="Comic Sans MS" panose="030F0702030302020204" pitchFamily="66" charset="0"/>
              </a:rPr>
              <a:t>“Oamenii aceştia sunt nişte apostoli mincinoşi, nişte lucrători înşelători, care se prefac în apostoli ai lui Hristos.” </a:t>
            </a:r>
            <a:r>
              <a:rPr lang="es-ES" sz="1400" b="1" dirty="0">
                <a:solidFill>
                  <a:schemeClr val="accent1">
                    <a:lumMod val="60000"/>
                    <a:lumOff val="40000"/>
                  </a:schemeClr>
                </a:solidFill>
                <a:latin typeface="Comic Sans MS" panose="030F0702030302020204" pitchFamily="66" charset="0"/>
              </a:rPr>
              <a:t>(</a:t>
            </a:r>
            <a:r>
              <a:rPr lang="ro-RO" sz="1400" b="1" dirty="0">
                <a:solidFill>
                  <a:schemeClr val="accent1">
                    <a:lumMod val="60000"/>
                    <a:lumOff val="40000"/>
                  </a:schemeClr>
                </a:solidFill>
                <a:latin typeface="Comic Sans MS" panose="030F0702030302020204" pitchFamily="66" charset="0"/>
              </a:rPr>
              <a:t>2 Corinteni </a:t>
            </a:r>
            <a:r>
              <a:rPr lang="es-ES" sz="1400" b="1" dirty="0">
                <a:solidFill>
                  <a:schemeClr val="accent1">
                    <a:lumMod val="60000"/>
                    <a:lumOff val="40000"/>
                  </a:schemeClr>
                </a:solidFill>
                <a:latin typeface="Comic Sans MS" panose="030F0702030302020204" pitchFamily="66" charset="0"/>
              </a:rPr>
              <a:t>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782786" cy="1323439"/>
          </a:xfrm>
          <a:prstGeom prst="rect">
            <a:avLst/>
          </a:prstGeom>
          <a:noFill/>
        </p:spPr>
        <p:txBody>
          <a:bodyPr wrap="square" rtlCol="0">
            <a:spAutoFit/>
          </a:bodyPr>
          <a:lstStyle/>
          <a:p>
            <a:pPr>
              <a:spcBef>
                <a:spcPts val="600"/>
              </a:spcBef>
            </a:pPr>
            <a:r>
              <a:rPr lang="es-ES" sz="2000" b="1" dirty="0"/>
              <a:t>Pavel își dorește să aducă o biserică pură la Hristos (2 Cor</a:t>
            </a:r>
            <a:r>
              <a:rPr lang="ro-RO" sz="2000" b="1" dirty="0"/>
              <a:t>.</a:t>
            </a:r>
            <a:r>
              <a:rPr lang="es-ES" sz="2000" b="1" dirty="0"/>
              <a:t> 11:2). Dar biserica era în pericolul de a fi înșelată, asemenea Evei, și de a înceta să mai fie mireasa lui Isus (2 Cor</a:t>
            </a:r>
            <a:r>
              <a:rPr lang="ro-RO" sz="2000" b="1" dirty="0"/>
              <a:t>.</a:t>
            </a:r>
            <a:r>
              <a:rPr lang="es-ES" sz="2000" b="1" dirty="0"/>
              <a:t>11:3).</a:t>
            </a: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5839" r="5839"/>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661692"/>
            <a:ext cx="5782787" cy="1631216"/>
          </a:xfrm>
          <a:prstGeom prst="rect">
            <a:avLst/>
          </a:prstGeom>
          <a:noFill/>
        </p:spPr>
        <p:txBody>
          <a:bodyPr wrap="square">
            <a:spAutoFit/>
          </a:bodyPr>
          <a:lstStyle/>
          <a:p>
            <a:pPr>
              <a:spcBef>
                <a:spcPts val="600"/>
              </a:spcBef>
            </a:pPr>
            <a:r>
              <a:rPr lang="es-ES" sz="2000" b="1" dirty="0"/>
              <a:t>Care era adevăratul pericol? Evreii care se recomandau drept „mari apostoli” ai lui Isus veniseră la Corint, propovăduind „un alt Isus”, „un alt duh” și „o altă evanghelie” (2 Cor</a:t>
            </a:r>
            <a:r>
              <a:rPr lang="ro-RO" sz="2000" b="1" dirty="0"/>
              <a:t>.</a:t>
            </a:r>
            <a:r>
              <a:rPr lang="es-ES" sz="2000" b="1" dirty="0"/>
              <a:t> 11:4-5; Gal</a:t>
            </a:r>
            <a:r>
              <a:rPr lang="ro-RO" sz="2000" b="1" dirty="0"/>
              <a:t>.</a:t>
            </a:r>
            <a:r>
              <a:rPr lang="es-ES" sz="2000" b="1" dirty="0"/>
              <a:t>1:8).</a:t>
            </a: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254428"/>
            <a:ext cx="6953636" cy="1631216"/>
          </a:xfrm>
          <a:prstGeom prst="rect">
            <a:avLst/>
          </a:prstGeom>
          <a:noFill/>
        </p:spPr>
        <p:txBody>
          <a:bodyPr wrap="square">
            <a:spAutoFit/>
          </a:bodyPr>
          <a:lstStyle/>
          <a:p>
            <a:pPr>
              <a:spcBef>
                <a:spcPts val="600"/>
              </a:spcBef>
            </a:pPr>
            <a:r>
              <a:rPr lang="es-ES" sz="2000" b="1" dirty="0"/>
              <a:t>Faptul că cineva predică despre Isus nu înseamnă că ni-L arată pe adevăratul Isus, așa cum este revelat în Biblie. Cuvintele lor pot fi minunate, dar Satana însuși știe și el cum să spună minuni și să se prezinte „ca un înger de lumină” (2 Cor</a:t>
            </a:r>
            <a:r>
              <a:rPr lang="ro-RO" sz="2000" b="1" dirty="0"/>
              <a:t>.</a:t>
            </a:r>
            <a:r>
              <a:rPr lang="es-ES" sz="2000" b="1" dirty="0"/>
              <a:t> 11:14).</a:t>
            </a: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5847165"/>
            <a:ext cx="12095582" cy="1015663"/>
          </a:xfrm>
          <a:prstGeom prst="rect">
            <a:avLst/>
          </a:prstGeom>
          <a:noFill/>
        </p:spPr>
        <p:txBody>
          <a:bodyPr wrap="square">
            <a:spAutoFit/>
          </a:bodyPr>
          <a:lstStyle/>
          <a:p>
            <a:pPr>
              <a:spcBef>
                <a:spcPts val="600"/>
              </a:spcBef>
            </a:pPr>
            <a:r>
              <a:rPr lang="es-ES" sz="2000" b="1" dirty="0"/>
              <a:t>Prin faptele și cuvintele lor, adevărații învățători propovăduiesc „adevărul lui Hristos” (2 Cor</a:t>
            </a:r>
            <a:r>
              <a:rPr lang="ro-RO" sz="2000" b="1" dirty="0"/>
              <a:t>.</a:t>
            </a:r>
            <a:r>
              <a:rPr lang="es-ES" sz="2000" b="1" dirty="0"/>
              <a:t> 11:9-10). Însă învățătorii falși, care doar se prefac a fi evlavioși, sunt slujitori ai înșelăciunii deghizați în apostoli (2 Cor</a:t>
            </a:r>
            <a:r>
              <a:rPr lang="ro-RO" sz="2000" b="1" dirty="0"/>
              <a:t>.</a:t>
            </a:r>
            <a:r>
              <a:rPr lang="es-ES" sz="2000" b="1" dirty="0"/>
              <a:t> 11:13-15).</a:t>
            </a:r>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ro-RO"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PAVEL ȘI ÎNVĂȚĂTORII FALȘI</a:t>
            </a:r>
            <a:endParaRPr lang="es-ES"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285135" y="724197"/>
            <a:ext cx="11763990" cy="584775"/>
          </a:xfrm>
          <a:prstGeom prst="rect">
            <a:avLst/>
          </a:prstGeom>
          <a:noFill/>
        </p:spPr>
        <p:txBody>
          <a:bodyPr wrap="square">
            <a:spAutoFit/>
          </a:bodyPr>
          <a:lstStyle/>
          <a:p>
            <a:pPr algn="ctr"/>
            <a:r>
              <a:rPr lang="es-ES" b="1" dirty="0">
                <a:solidFill>
                  <a:schemeClr val="accent4">
                    <a:lumMod val="40000"/>
                    <a:lumOff val="60000"/>
                  </a:schemeClr>
                </a:solidFill>
                <a:effectLst>
                  <a:glow rad="127000">
                    <a:srgbClr val="284A2D"/>
                  </a:glow>
                </a:effectLst>
                <a:latin typeface="Comic Sans MS" panose="030F0702030302020204" pitchFamily="66" charset="0"/>
              </a:rPr>
              <a:t>“Sunt ei evrei? Şi eu sunt! – Sunt ei israeliţi? Şi eu sunt! – Sunt ei sămânţă a lui Avraam? Şi eu sunt! ” </a:t>
            </a:r>
            <a:r>
              <a:rPr lang="es-ES" sz="1400" b="1" dirty="0">
                <a:solidFill>
                  <a:schemeClr val="accent4">
                    <a:lumMod val="40000"/>
                    <a:lumOff val="60000"/>
                  </a:schemeClr>
                </a:solidFill>
                <a:effectLst>
                  <a:glow rad="127000">
                    <a:srgbClr val="284A2D"/>
                  </a:glow>
                </a:effectLst>
                <a:latin typeface="Comic Sans MS" panose="030F0702030302020204" pitchFamily="66" charset="0"/>
              </a:rPr>
              <a:t>(2</a:t>
            </a:r>
            <a:r>
              <a:rPr lang="ro-RO" sz="1400" b="1" dirty="0">
                <a:solidFill>
                  <a:schemeClr val="accent4">
                    <a:lumMod val="40000"/>
                    <a:lumOff val="60000"/>
                  </a:schemeClr>
                </a:solidFill>
                <a:effectLst>
                  <a:glow rad="127000">
                    <a:srgbClr val="284A2D"/>
                  </a:glow>
                </a:effectLst>
                <a:latin typeface="Comic Sans MS" panose="030F0702030302020204" pitchFamily="66" charset="0"/>
              </a:rPr>
              <a:t> </a:t>
            </a:r>
            <a:r>
              <a:rPr lang="es-ES" sz="1400" b="1" dirty="0">
                <a:solidFill>
                  <a:schemeClr val="accent4">
                    <a:lumMod val="40000"/>
                    <a:lumOff val="60000"/>
                  </a:schemeClr>
                </a:solidFill>
                <a:effectLst>
                  <a:glow rad="127000">
                    <a:srgbClr val="284A2D"/>
                  </a:glow>
                </a:effectLst>
                <a:latin typeface="Comic Sans MS" panose="030F0702030302020204" pitchFamily="66" charset="0"/>
              </a:rPr>
              <a:t> Corin</a:t>
            </a:r>
            <a:r>
              <a:rPr lang="ro-RO" sz="1400" b="1" dirty="0" err="1">
                <a:solidFill>
                  <a:schemeClr val="accent4">
                    <a:lumMod val="40000"/>
                    <a:lumOff val="60000"/>
                  </a:schemeClr>
                </a:solidFill>
                <a:effectLst>
                  <a:glow rad="127000">
                    <a:srgbClr val="284A2D"/>
                  </a:glow>
                </a:effectLst>
                <a:latin typeface="Comic Sans MS" panose="030F0702030302020204" pitchFamily="66" charset="0"/>
              </a:rPr>
              <a:t>teni</a:t>
            </a:r>
            <a:r>
              <a:rPr lang="es-ES" sz="1400" b="1" dirty="0">
                <a:solidFill>
                  <a:schemeClr val="accent4">
                    <a:lumMod val="40000"/>
                    <a:lumOff val="60000"/>
                  </a:schemeClr>
                </a:solidFill>
                <a:effectLst>
                  <a:glow rad="127000">
                    <a:srgbClr val="284A2D"/>
                  </a:glow>
                </a:effectLst>
                <a:latin typeface="Comic Sans MS" panose="030F0702030302020204" pitchFamily="66" charset="0"/>
              </a:rPr>
              <a:t> 11:22)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a:spcBef>
                <a:spcPts val="600"/>
              </a:spcBef>
            </a:pPr>
            <a:r>
              <a:rPr lang="es-ES" sz="2000" b="1" dirty="0"/>
              <a:t>Ce asemănări existau între Pavel și învățătorii falși? Toți erau evrei convertiți la creștinism (2 Cor</a:t>
            </a:r>
            <a:r>
              <a:rPr lang="ro-RO" sz="2000" b="1" dirty="0"/>
              <a:t>.</a:t>
            </a:r>
            <a:r>
              <a:rPr lang="es-ES" sz="2000" b="1" dirty="0"/>
              <a:t>11:22).</a:t>
            </a: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806" r="14806"/>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480334"/>
            <a:ext cx="5184842" cy="1631216"/>
          </a:xfrm>
          <a:prstGeom prst="rect">
            <a:avLst/>
          </a:prstGeom>
          <a:noFill/>
        </p:spPr>
        <p:txBody>
          <a:bodyPr wrap="square">
            <a:spAutoFit/>
          </a:bodyPr>
          <a:lstStyle/>
          <a:p>
            <a:pPr>
              <a:spcBef>
                <a:spcPts val="600"/>
              </a:spcBef>
            </a:pPr>
            <a:r>
              <a:rPr lang="es-ES" sz="2000" b="1" dirty="0"/>
              <a:t>Și aici se termină „nebunia” lui Pavel. El nu voia să dea impresia că vrea să se laude cu ceea ce făcuse pentru Hristos. Adevărata lui laudă (sau glorie) era ceea ce făcuse Hristos pentru el.</a:t>
            </a: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r>
              <a:rPr lang="es-ES" sz="2000" b="1" dirty="0">
                <a:solidFill>
                  <a:prstClr val="black"/>
                </a:solidFill>
              </a:rPr>
              <a:t>Adevărata sa putere consta în slăbiciunea sa, care l-a făcut să depindă complet de Isus (2 Cor</a:t>
            </a:r>
            <a:r>
              <a:rPr lang="ro-RO" sz="2000" b="1" dirty="0">
                <a:solidFill>
                  <a:prstClr val="black"/>
                </a:solidFill>
              </a:rPr>
              <a:t>.</a:t>
            </a:r>
            <a:r>
              <a:rPr lang="es-ES" sz="2000" b="1" dirty="0">
                <a:solidFill>
                  <a:prstClr val="black"/>
                </a:solidFill>
              </a:rPr>
              <a:t> 11:30-31; 12:6-10).</a:t>
            </a:r>
            <a:endParaRPr lang="es-ES"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198089"/>
            <a:ext cx="8201970" cy="2246769"/>
          </a:xfrm>
          <a:prstGeom prst="rect">
            <a:avLst/>
          </a:prstGeom>
          <a:noFill/>
        </p:spPr>
        <p:txBody>
          <a:bodyPr wrap="square">
            <a:spAutoFit/>
          </a:bodyPr>
          <a:lstStyle/>
          <a:p>
            <a:pPr lvl="0">
              <a:spcBef>
                <a:spcPts val="600"/>
              </a:spcBef>
              <a:defRPr/>
            </a:pPr>
            <a:r>
              <a:rPr lang="es-ES" sz="2000" b="1" dirty="0">
                <a:solidFill>
                  <a:prstClr val="black"/>
                </a:solidFill>
              </a:rPr>
              <a:t>Care erau diferențele dintre ei? Aici începe nebunia lui Pavel: „Sunt ei slujitori ai lui Hristos? – vorbesc ca un ieşit din minţi – eu sunt şi mai mult.” (2 Cor</a:t>
            </a:r>
            <a:r>
              <a:rPr lang="ro-RO" sz="2000" b="1" dirty="0">
                <a:solidFill>
                  <a:prstClr val="black"/>
                </a:solidFill>
              </a:rPr>
              <a:t>.</a:t>
            </a:r>
            <a:r>
              <a:rPr lang="es-ES" sz="2000" b="1" dirty="0">
                <a:solidFill>
                  <a:prstClr val="black"/>
                </a:solidFill>
              </a:rPr>
              <a:t> 11:23). Dacă ceilalți se lăudau că au suferit pentru Hristos, Pavel era mult mai calificat: biciuit; închis; amenințat cu moartea; lovit cu pietre; naufragiat pe mare; cuprins de tot felul de primejdii; suferind foame, sete, frig și goală; preocupat neîncetat de biserici (2 Cor</a:t>
            </a:r>
            <a:r>
              <a:rPr lang="ro-RO" sz="2000" b="1" dirty="0">
                <a:solidFill>
                  <a:prstClr val="black"/>
                </a:solidFill>
              </a:rPr>
              <a:t>.</a:t>
            </a:r>
            <a:r>
              <a:rPr lang="es-ES" sz="2000" b="1" dirty="0">
                <a:solidFill>
                  <a:prstClr val="black"/>
                </a:solidFill>
              </a:rPr>
              <a:t> 11:23b-29).</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ro-RO" sz="4400" b="1" spc="300" dirty="0">
                <a:ln/>
                <a:solidFill>
                  <a:schemeClr val="accent4"/>
                </a:solidFill>
                <a:effectLst>
                  <a:outerShdw blurRad="38100" dist="38100" dir="2700000" algn="tl">
                    <a:srgbClr val="000000">
                      <a:alpha val="43137"/>
                    </a:srgbClr>
                  </a:outerShdw>
                </a:effectLst>
              </a:rPr>
              <a:t>AUTOEXAMINARE ȘI VICTORIE</a:t>
            </a:r>
            <a:endParaRPr lang="es-ES" sz="4400" b="1" spc="300" dirty="0">
              <a:ln/>
              <a:solidFill>
                <a:schemeClr val="accent4"/>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es-ES" b="1" dirty="0">
                <a:solidFill>
                  <a:schemeClr val="accent2">
                    <a:lumMod val="40000"/>
                    <a:lumOff val="60000"/>
                  </a:schemeClr>
                </a:solidFill>
                <a:effectLst>
                  <a:glow rad="127000">
                    <a:srgbClr val="284A2D"/>
                  </a:glow>
                </a:effectLst>
                <a:latin typeface="Comic Sans MS" panose="030F0702030302020204" pitchFamily="66" charset="0"/>
              </a:rPr>
              <a:t>“Pe voi înşivă încercaţi-vă dacă sunteţi în credinţă. Pe voi înşivă încercaţi-vă. Nu recunoaşteţi voi că Isus Hristos este în voi? Afară numai dacă sunteţi lepădaţi.?” </a:t>
            </a:r>
            <a:r>
              <a:rPr lang="es-ES" sz="1400" b="1" dirty="0">
                <a:solidFill>
                  <a:schemeClr val="accent2">
                    <a:lumMod val="40000"/>
                    <a:lumOff val="60000"/>
                  </a:schemeClr>
                </a:solidFill>
                <a:effectLst>
                  <a:glow rad="127000">
                    <a:srgbClr val="284A2D"/>
                  </a:glow>
                </a:effectLst>
                <a:latin typeface="Comic Sans MS" panose="030F0702030302020204" pitchFamily="66" charset="0"/>
              </a:rPr>
              <a:t>(</a:t>
            </a:r>
            <a:r>
              <a:rPr lang="ro-RO" sz="1400" b="1" dirty="0">
                <a:solidFill>
                  <a:schemeClr val="accent2">
                    <a:lumMod val="40000"/>
                    <a:lumOff val="60000"/>
                  </a:schemeClr>
                </a:solidFill>
                <a:effectLst>
                  <a:glow rad="127000">
                    <a:srgbClr val="284A2D"/>
                  </a:glow>
                </a:effectLst>
                <a:latin typeface="Comic Sans MS" panose="030F0702030302020204" pitchFamily="66" charset="0"/>
              </a:rPr>
              <a:t>2 Corinteni </a:t>
            </a:r>
            <a:r>
              <a:rPr lang="es-ES" sz="1400" b="1" dirty="0">
                <a:solidFill>
                  <a:schemeClr val="accent2">
                    <a:lumMod val="40000"/>
                    <a:lumOff val="60000"/>
                  </a:schemeClr>
                </a:solidFill>
                <a:effectLst>
                  <a:glow rad="127000">
                    <a:srgbClr val="284A2D"/>
                  </a:glow>
                </a:effectLst>
                <a:latin typeface="Comic Sans MS" panose="030F0702030302020204" pitchFamily="66" charset="0"/>
              </a:rPr>
              <a:t>13:5)</a:t>
            </a:r>
            <a:endParaRPr lang="es-ES" b="1"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8352448" cy="707886"/>
          </a:xfrm>
          <a:prstGeom prst="rect">
            <a:avLst/>
          </a:prstGeom>
          <a:noFill/>
        </p:spPr>
        <p:txBody>
          <a:bodyPr wrap="square" rtlCol="0">
            <a:spAutoFit/>
          </a:bodyPr>
          <a:lstStyle/>
          <a:p>
            <a:pPr>
              <a:spcBef>
                <a:spcPts val="600"/>
              </a:spcBef>
            </a:pPr>
            <a:r>
              <a:rPr lang="es-ES" sz="2000" b="1" dirty="0"/>
              <a:t>Se apropia momentul în care Pavel urma să viziteze Corintul. Ce avea să găsească și cum ar trebui să acționeze în consecință? (2 Cor. 13:1-2)</a:t>
            </a: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50000"/>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167944"/>
            <a:ext cx="5009747" cy="1323439"/>
          </a:xfrm>
          <a:prstGeom prst="rect">
            <a:avLst/>
          </a:prstGeom>
          <a:noFill/>
        </p:spPr>
        <p:txBody>
          <a:bodyPr wrap="square">
            <a:spAutoFit/>
          </a:bodyPr>
          <a:lstStyle/>
          <a:p>
            <a:pPr>
              <a:spcBef>
                <a:spcPts val="600"/>
              </a:spcBef>
            </a:pPr>
            <a:r>
              <a:rPr lang="es-ES" sz="2000" b="1" dirty="0"/>
              <a:t>Pavel era pregătit să exercite cu forță disciplina ecleziastică: să-i restabilească pe cei pocăiți și să-i pedepsească pe cei încăpățânați.</a:t>
            </a: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5773768"/>
            <a:ext cx="7738356" cy="707886"/>
          </a:xfrm>
          <a:prstGeom prst="rect">
            <a:avLst/>
          </a:prstGeom>
          <a:noFill/>
        </p:spPr>
        <p:txBody>
          <a:bodyPr wrap="square">
            <a:spAutoFit/>
          </a:bodyPr>
          <a:lstStyle/>
          <a:p>
            <a:pPr>
              <a:spcBef>
                <a:spcPts val="600"/>
              </a:spcBef>
            </a:pPr>
            <a:r>
              <a:rPr lang="es-ES" sz="2000" b="1" dirty="0"/>
              <a:t>Pavel, la rândul său, s-a rugat ca ei să înceteze să facă răul și să facă binele și să fie desăvârșiți (2 Cor</a:t>
            </a:r>
            <a:r>
              <a:rPr lang="ro-RO" sz="2000" b="1" dirty="0"/>
              <a:t>.</a:t>
            </a:r>
            <a:r>
              <a:rPr lang="es-ES" sz="2000" b="1" dirty="0"/>
              <a:t> 13:7-9).</a:t>
            </a: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777010"/>
            <a:ext cx="5009745" cy="1015663"/>
          </a:xfrm>
          <a:prstGeom prst="rect">
            <a:avLst/>
          </a:prstGeom>
          <a:noFill/>
        </p:spPr>
        <p:txBody>
          <a:bodyPr wrap="square">
            <a:spAutoFit/>
          </a:bodyPr>
          <a:lstStyle/>
          <a:p>
            <a:pPr lvl="0">
              <a:spcBef>
                <a:spcPts val="600"/>
              </a:spcBef>
              <a:defRPr/>
            </a:pPr>
            <a:r>
              <a:rPr lang="es-ES" sz="2000" b="1" dirty="0">
                <a:solidFill>
                  <a:prstClr val="black"/>
                </a:solidFill>
              </a:rPr>
              <a:t>De aceea, înainte de a veni acel timp, corintenii ar trebui să se examineze și să se examineze (2 Corinteni 13:5).</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472477"/>
            <a:ext cx="5009745" cy="1323439"/>
          </a:xfrm>
          <a:prstGeom prst="rect">
            <a:avLst/>
          </a:prstGeom>
          <a:noFill/>
        </p:spPr>
        <p:txBody>
          <a:bodyPr wrap="square">
            <a:spAutoFit/>
          </a:bodyPr>
          <a:lstStyle/>
          <a:p>
            <a:pPr lvl="0">
              <a:spcBef>
                <a:spcPts val="600"/>
              </a:spcBef>
              <a:defRPr/>
            </a:pPr>
            <a:r>
              <a:rPr lang="es-ES" sz="2000" b="1" dirty="0">
                <a:solidFill>
                  <a:prstClr val="black"/>
                </a:solidFill>
              </a:rPr>
              <a:t>Teama lui era că, la sosire, îi va găsi în conflict și în diverse păcate. Se temea că va trebui să plângă pentru păcătoșii nepocăiți (2 Corinteni 12:20-21).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693866"/>
          </a:xfrm>
          <a:prstGeom prst="rect">
            <a:avLst/>
          </a:prstGeom>
          <a:noFill/>
        </p:spPr>
        <p:txBody>
          <a:bodyPr wrap="square">
            <a:spAutoFit/>
          </a:bodyPr>
          <a:lstStyle/>
          <a:p>
            <a:pPr>
              <a:spcBef>
                <a:spcPts val="600"/>
              </a:spcBef>
            </a:pPr>
            <a:r>
              <a:rPr lang="es-ES" sz="2600" b="1" dirty="0">
                <a:latin typeface="Constantia" panose="02030602050306030303" pitchFamily="18" charset="0"/>
              </a:rPr>
              <a:t>“Poporul lui Dumnezeu este îndreptat către Scripturi, ca fiind scutul lui împotriva influenței învățătorilor rătăciți și a puterii amăgitoare a duhurilor întunericului. Satana folosește orice plan posibil pentru a-i împiedica pe oameni să câștige o cunoaștere a Bibliei, deoarece declarațiile ei lămurite îi demască amăgirile. Ori de câte ori are loc o redeșteptare a lucrării lui Dumnezeu, prințul răului se trezește la o activitate mai intensă; acum el își adună toate puterile pentru o luptă finală împotriva lui Hristos și a urmașilor Lui.[…] Atât de mult se va asemăna contrafacerea cu adevărul, încât va fi peste putință să se facă deosebirea între ele, cu excepția faptului că avem Sfintele Scripturi. Prin mărturia lor trebuie probate toate declarațiile și orice minune”</a:t>
            </a:r>
          </a:p>
        </p:txBody>
      </p:sp>
      <p:sp>
        <p:nvSpPr>
          <p:cNvPr id="4" name="CuadroTexto 3">
            <a:extLst>
              <a:ext uri="{FF2B5EF4-FFF2-40B4-BE49-F238E27FC236}">
                <a16:creationId xmlns:a16="http://schemas.microsoft.com/office/drawing/2014/main" id="{A29A2DCA-7926-A37C-2662-3C0041C85CE9}"/>
              </a:ext>
            </a:extLst>
          </p:cNvPr>
          <p:cNvSpPr txBox="1"/>
          <p:nvPr/>
        </p:nvSpPr>
        <p:spPr>
          <a:xfrm>
            <a:off x="7206924" y="6081832"/>
            <a:ext cx="3472938" cy="338554"/>
          </a:xfrm>
          <a:prstGeom prst="rect">
            <a:avLst/>
          </a:prstGeom>
          <a:noFill/>
        </p:spPr>
        <p:txBody>
          <a:bodyPr wrap="none" rtlCol="0">
            <a:spAutoFit/>
          </a:bodyPr>
          <a:lstStyle/>
          <a:p>
            <a:pPr algn="r"/>
            <a:r>
              <a:rPr lang="es-ES" sz="1600" b="1" dirty="0"/>
              <a:t>E. G. W. (</a:t>
            </a:r>
            <a:r>
              <a:rPr lang="ro-RO" sz="1600" b="1" dirty="0"/>
              <a:t>Tragedia Veacurilor</a:t>
            </a:r>
            <a:r>
              <a:rPr lang="es-ES" sz="1600" b="1" dirty="0"/>
              <a:t>, p. 5</a:t>
            </a:r>
            <a:r>
              <a:rPr lang="ro-RO" sz="1600" b="1"/>
              <a:t>93</a:t>
            </a:r>
            <a:r>
              <a:rPr lang="es-ES" sz="1600" b="1"/>
              <a:t>)</a:t>
            </a:r>
            <a:endParaRPr lang="es-ES" sz="1600" b="1" dirty="0"/>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575</TotalTime>
  <Words>1449</Words>
  <Application>Microsoft Office PowerPoint</Application>
  <PresentationFormat>Panorámica</PresentationFormat>
  <Paragraphs>62</Paragraphs>
  <Slides>11</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Aptos</vt:lpstr>
      <vt:lpstr>Constantia</vt:lpstr>
      <vt:lpstr>Comic Sans MS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63</cp:revision>
  <dcterms:created xsi:type="dcterms:W3CDTF">2026-08-15T14:34:39Z</dcterms:created>
  <dcterms:modified xsi:type="dcterms:W3CDTF">2026-09-13T18:46:59Z</dcterms:modified>
</cp:coreProperties>
</file>