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Иисус сотворил все, что существует    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ru-RU" sz="1800" b="1" dirty="0">
              <a:solidFill>
                <a:schemeClr val="tx1"/>
              </a:solidFill>
            </a:rPr>
            <a:t>Ин</a:t>
          </a:r>
          <a:r>
            <a:rPr lang="en" sz="1800" b="1" dirty="0">
              <a:solidFill>
                <a:schemeClr val="tx1"/>
              </a:solidFill>
            </a:rPr>
            <a:t>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Он стал творение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ru-RU" sz="1800" b="1" dirty="0">
              <a:solidFill>
                <a:schemeClr val="tx1"/>
              </a:solidFill>
            </a:rPr>
            <a:t>Ин</a:t>
          </a:r>
          <a:r>
            <a:rPr lang="en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Он, как и мы, прошел через трудности, страдания, голод и боль 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ru-RU" sz="1800" b="1" dirty="0">
              <a:solidFill>
                <a:schemeClr val="tx1"/>
              </a:solidFill>
            </a:rPr>
            <a:t>Ис</a:t>
          </a:r>
          <a:r>
            <a:rPr lang="en" sz="1800" b="1" dirty="0">
              <a:solidFill>
                <a:schemeClr val="tx1"/>
              </a:solidFill>
            </a:rPr>
            <a:t>. 53:3; Ma</a:t>
          </a:r>
          <a:r>
            <a:rPr lang="ru-RU" sz="1800" b="1" dirty="0">
              <a:solidFill>
                <a:schemeClr val="tx1"/>
              </a:solidFill>
            </a:rPr>
            <a:t>р.</a:t>
          </a:r>
          <a:r>
            <a:rPr lang="en" sz="1800" b="1" dirty="0">
              <a:solidFill>
                <a:schemeClr val="tx1"/>
              </a:solidFill>
            </a:rPr>
            <a:t>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Он был искушаем, как и мы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ru-RU" sz="1800" b="1" dirty="0">
              <a:solidFill>
                <a:schemeClr val="tx1"/>
              </a:solidFill>
            </a:rPr>
            <a:t>Евр</a:t>
          </a:r>
          <a:r>
            <a:rPr lang="en" sz="1800" b="1" dirty="0">
              <a:solidFill>
                <a:schemeClr val="tx1"/>
              </a:solidFill>
            </a:rPr>
            <a:t>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Будучи праведным, Он охотно пострадал за наши грехи (1 Пет. 3:18; Ин.</a:t>
          </a:r>
          <a:r>
            <a:rPr lang="en" sz="1800" b="1" dirty="0">
              <a:solidFill>
                <a:schemeClr val="tx1"/>
              </a:solidFill>
            </a:rPr>
            <a:t>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Умирая и воскресая, Он заверил нас в вечной жизни в Своем обществе (Рим.</a:t>
          </a:r>
          <a:r>
            <a:rPr lang="en" sz="1800" b="1" dirty="0">
              <a:solidFill>
                <a:schemeClr val="tx1"/>
              </a:solidFill>
            </a:rPr>
            <a:t>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 все это было по любви (1 Ин</a:t>
          </a:r>
          <a:r>
            <a:rPr lang="en" sz="1800" b="1" dirty="0">
              <a:solidFill>
                <a:schemeClr val="tx1"/>
              </a:solidFill>
            </a:rPr>
            <a:t>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Иисус сотворил все, что существует    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ru-RU" sz="1800" b="1" kern="1200" dirty="0">
              <a:solidFill>
                <a:schemeClr val="tx1"/>
              </a:solidFill>
            </a:rPr>
            <a:t>Ин</a:t>
          </a:r>
          <a:r>
            <a:rPr lang="en" sz="1800" b="1" kern="1200" dirty="0">
              <a:solidFill>
                <a:schemeClr val="tx1"/>
              </a:solidFill>
            </a:rPr>
            <a:t>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Он стал творение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ru-RU" sz="1800" b="1" kern="1200" dirty="0">
              <a:solidFill>
                <a:schemeClr val="tx1"/>
              </a:solidFill>
            </a:rPr>
            <a:t>Ин</a:t>
          </a:r>
          <a:r>
            <a:rPr lang="en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Он, как и мы, прошел через трудности, страдания, голод и боль 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ru-RU" sz="1800" b="1" kern="1200" dirty="0">
              <a:solidFill>
                <a:schemeClr val="tx1"/>
              </a:solidFill>
            </a:rPr>
            <a:t>Ис</a:t>
          </a:r>
          <a:r>
            <a:rPr lang="en" sz="1800" b="1" kern="1200" dirty="0">
              <a:solidFill>
                <a:schemeClr val="tx1"/>
              </a:solidFill>
            </a:rPr>
            <a:t>. 53:3; Ma</a:t>
          </a:r>
          <a:r>
            <a:rPr lang="ru-RU" sz="1800" b="1" kern="1200" dirty="0">
              <a:solidFill>
                <a:schemeClr val="tx1"/>
              </a:solidFill>
            </a:rPr>
            <a:t>р.</a:t>
          </a:r>
          <a:r>
            <a:rPr lang="en" sz="1800" b="1" kern="1200" dirty="0">
              <a:solidFill>
                <a:schemeClr val="tx1"/>
              </a:solidFill>
            </a:rPr>
            <a:t>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Он был искушаем, как и мы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ru-RU" sz="1800" b="1" kern="1200" dirty="0">
              <a:solidFill>
                <a:schemeClr val="tx1"/>
              </a:solidFill>
            </a:rPr>
            <a:t>Евр</a:t>
          </a:r>
          <a:r>
            <a:rPr lang="en" sz="1800" b="1" kern="1200" dirty="0">
              <a:solidFill>
                <a:schemeClr val="tx1"/>
              </a:solidFill>
            </a:rPr>
            <a:t>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Будучи праведным, Он охотно пострадал за наши грехи (1 Пет. 3:18; Ин.</a:t>
          </a:r>
          <a:r>
            <a:rPr lang="en" sz="1800" b="1" kern="1200" dirty="0">
              <a:solidFill>
                <a:schemeClr val="tx1"/>
              </a:solidFill>
            </a:rPr>
            <a:t>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Умирая и воскресая, Он заверил нас в вечной жизни в Своем обществе (Рим.</a:t>
          </a:r>
          <a:r>
            <a:rPr lang="en" sz="1800" b="1" kern="1200" dirty="0">
              <a:solidFill>
                <a:schemeClr val="tx1"/>
              </a:solidFill>
            </a:rPr>
            <a:t>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 все это было по любви (1 Ин</a:t>
          </a:r>
          <a:r>
            <a:rPr lang="en" sz="1800" b="1" kern="1200" dirty="0">
              <a:solidFill>
                <a:schemeClr val="tx1"/>
              </a:solidFill>
            </a:rPr>
            <a:t>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07/04/2024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401053" y="170329"/>
            <a:ext cx="113257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ВОЙНА,  </a:t>
            </a:r>
            <a:r>
              <a:rPr lang="ru-RU" sz="4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ПРЕДШЕСТВУЮЩАЯ  </a:t>
            </a:r>
          </a:p>
          <a:p>
            <a:pPr algn="ctr"/>
            <a:r>
              <a:rPr lang="ru-RU" sz="4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ВСЕМ ВОИНАМ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C1DF"/>
                </a:solidFill>
              </a:rPr>
              <a:t>Урок </a:t>
            </a:r>
            <a:r>
              <a:rPr lang="en" sz="1600" b="1" dirty="0">
                <a:solidFill>
                  <a:srgbClr val="99C1DF"/>
                </a:solidFill>
              </a:rPr>
              <a:t> 1 </a:t>
            </a:r>
            <a:r>
              <a:rPr lang="ru-RU" sz="1600" b="1" dirty="0">
                <a:solidFill>
                  <a:srgbClr val="99C1DF"/>
                </a:solidFill>
              </a:rPr>
              <a:t>       </a:t>
            </a:r>
            <a:r>
              <a:rPr lang="en" sz="1600" b="1" dirty="0">
                <a:solidFill>
                  <a:srgbClr val="99C1DF"/>
                </a:solidFill>
              </a:rPr>
              <a:t> 6</a:t>
            </a:r>
            <a:r>
              <a:rPr lang="ru-RU" sz="1600" b="1" dirty="0">
                <a:solidFill>
                  <a:srgbClr val="99C1DF"/>
                </a:solidFill>
              </a:rPr>
              <a:t> Апреля </a:t>
            </a:r>
            <a:r>
              <a:rPr lang="en" sz="1600" b="1" dirty="0">
                <a:solidFill>
                  <a:srgbClr val="99C1DF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КОНФЛИКТ СЕГОДНЯ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Посему и может всегда спасать приходящих через Него к Богу, будучи всегда жив, чтобы ходатайствовать за них.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Евреям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Сегодня Иисус ходатайствует за нас в Небесном святилище (Евр. </a:t>
            </a:r>
            <a:r>
              <a:rPr lang="en" sz="2000" b="1" dirty="0"/>
              <a:t>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2951747" y="3832106"/>
            <a:ext cx="50853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хочет, чтобы мы полагались на Него во всех нуждах нашей жизни (Иоанна 14:13-14). Там, где есть страх, Он приносит мир; Там, где есть вина, Он приносит прощение; Там, где есть слабость, он приносит силу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078234"/>
            <a:ext cx="2665997" cy="2665997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48" y="3235642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Поэтому мы призваны приблизиться к Богу с уверенностью через Иисуса (Евр. </a:t>
            </a:r>
            <a:r>
              <a:rPr lang="en" sz="2000" b="1" dirty="0"/>
              <a:t>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Силой Своей крови, пролитой на кресте, Иисус представляет нас перед Отцом – и перед всеми жителями Вселенной – как справедливых, совершенных людей, достойных занять место на небесах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2951747" y="5697935"/>
            <a:ext cx="50853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Величайшее желание Иисуса – жить с нами вечно (Иоанна 17:24). Это тоже твоё самое большое желание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Когда вас одолевают искушения, когда кажется, что ваша душа окружены давлением, недоумением и тьмой, посмотрите на то место, где вы в последний раз видели свет. Покойся в любви Христовой и под Его защитной опекой. Когда грех борется за господство в сердце, когда вина угнетает душу и отягощает совесть, когда неверие затуманивает разум, помните, что благодати Христовой достаточно, чтобы победить грех и изгнать тьму. Вступая в общение со Спасителем, мы входим в область мира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145409" y="6417205"/>
            <a:ext cx="3915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ru-RU" sz="1600" b="1" dirty="0"/>
              <a:t>Служение исцеления</a:t>
            </a:r>
            <a:r>
              <a:rPr lang="en" sz="1600" b="1" dirty="0"/>
              <a:t>, </a:t>
            </a:r>
            <a:r>
              <a:rPr lang="ru-RU" sz="1600" b="1" dirty="0" err="1"/>
              <a:t>стр</a:t>
            </a:r>
            <a:r>
              <a:rPr lang="en" sz="1600" b="1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произошла на небе война: Михаил и Ангелы его воевали против дракона, и дракон и ангелы его воевали против них,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 не устояли, и не нашлось уже для них места на небе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043512" y="4155517"/>
            <a:ext cx="514848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Начало конфликта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Восстание на Небе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Восстание на Земле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ru-RU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Неисчеслимая</a:t>
            </a:r>
            <a:r>
              <a:rPr lang="ru-RU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любовь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Конфликт сегодня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живем, погруженные в конфликт галактического масштаба. Даже если мы не осознаем или не верим, что это возможно, конфликт реален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625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625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625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625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625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7" y="2900206"/>
            <a:ext cx="5073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Целью конфликта было само правление Бога, верность ангелов и </a:t>
            </a:r>
            <a:r>
              <a:rPr lang="ru-RU" sz="2000" b="1" dirty="0" err="1"/>
              <a:t>непадших</a:t>
            </a:r>
            <a:r>
              <a:rPr lang="ru-RU" sz="2000" b="1" dirty="0"/>
              <a:t> миров. Сегодня цель конфликта: твоя и моя преданность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26008"/>
            <a:ext cx="4878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Противоборствующие силы духовны, невидимы для нас (</a:t>
            </a:r>
            <a:r>
              <a:rPr lang="ru-RU" sz="2000" b="1" dirty="0" err="1"/>
              <a:t>Еф</a:t>
            </a:r>
            <a:r>
              <a:rPr lang="ru-RU" sz="2000" b="1" dirty="0"/>
              <a:t>. 6:12). Тем не менее, мы чувствуем последствия войны. Бедствия, безнравственность, смерть 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НАЧАЛО КОНФЛИК</a:t>
            </a:r>
            <a:r>
              <a:rPr lang="en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</a:t>
            </a:r>
            <a:r>
              <a:rPr lang="ru-RU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А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Ты совершен был в путях твоих со дня сотворения твоего, доколе не нашлось в тебе беззакония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Иезелииль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203424" y="1268942"/>
            <a:ext cx="8127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Тот факт, что в Эдеме было существо, которое подстрекало Еву к недоверию к Богу, подразумевает, что восстание против Бога существовало до того, как появилось человечество (Быт</a:t>
            </a:r>
            <a:r>
              <a:rPr lang="en" sz="2000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1998376" cy="171195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982070" y="1268943"/>
            <a:ext cx="2049124" cy="1535070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4" y="4113083"/>
            <a:ext cx="1981760" cy="248390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296" y="2859138"/>
            <a:ext cx="2007409" cy="268178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2142563" y="3207935"/>
            <a:ext cx="7201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Первый вопрос, который мы должны себе задать: создал ли Бог дьявола, то есть создал ли Бог злое существо</a:t>
            </a:r>
            <a:r>
              <a:rPr lang="en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203425" y="3932365"/>
            <a:ext cx="78460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Библия говорит нам, что дьявол – это ангел по имени Люцифер (Ис. 14:12). Этот ангел был создан совершенным и прекрасным (</a:t>
            </a:r>
            <a:r>
              <a:rPr lang="ru-RU" sz="2000" b="1" dirty="0" err="1"/>
              <a:t>Иез</a:t>
            </a:r>
            <a:r>
              <a:rPr lang="ru-RU" sz="2000" b="1" dirty="0"/>
              <a:t>. 28:12). Он был вознесен до самого высокого положения, к которому только может стремиться ангел: херувим-защитник (</a:t>
            </a:r>
            <a:r>
              <a:rPr lang="ru-RU" sz="2000" b="1" dirty="0" err="1"/>
              <a:t>Иез</a:t>
            </a:r>
            <a:r>
              <a:rPr lang="en" sz="2000" b="1" dirty="0"/>
              <a:t>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203424" y="2226655"/>
            <a:ext cx="8127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назвал это существо, сеющее недоверие между Богом и Его творениями, «врагом», которого Он определил как диавола (Мф</a:t>
            </a:r>
            <a:r>
              <a:rPr lang="en" sz="2000" b="1" dirty="0"/>
              <a:t>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203424" y="5563581"/>
            <a:ext cx="9827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Люцифер был совершенен, то как он стал дьяволом?  С чего начался конфликт между Богом и Ним? Бог даровал ему, как и всем его сотворенным существам, свободу выбора, и, по необъяснимым причинам, Люцифер решил восстать и стремился занять престол Божий (</a:t>
            </a:r>
            <a:r>
              <a:rPr lang="ru-RU" sz="2000" b="1" dirty="0" err="1"/>
              <a:t>Иез</a:t>
            </a:r>
            <a:r>
              <a:rPr lang="ru-RU" sz="2000" b="1" dirty="0"/>
              <a:t>. 28:15; </a:t>
            </a:r>
            <a:r>
              <a:rPr lang="en" sz="2000" b="1" dirty="0"/>
              <a:t>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НА НЕБЕ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Хвост его увлёк с неба третью часть звёзд и поверг их на землю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Откровение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2812013" y="1307809"/>
            <a:ext cx="601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Желая узурпировать небесный трон, Люцифер вызвал у ангелов сомнения в справедливости божественного правительства. Разве все они не были свободны? Зачем подчиняться суровым и, может быть, несправедливым или капризным законам</a:t>
            </a:r>
            <a:r>
              <a:rPr lang="en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7" y="1344360"/>
            <a:ext cx="2669736" cy="2288100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3773" y="1847864"/>
            <a:ext cx="2888201" cy="246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399821" y="4300351"/>
            <a:ext cx="8649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Восстание переросло в открытый конфликт, в войну, где каждый ангел должен был принять свое решение. 1/3 ангелов последовала за сатаной, в то время как остальные остались верны Богу (</a:t>
            </a:r>
            <a:r>
              <a:rPr lang="ru-RU" sz="2000" b="1" dirty="0" err="1"/>
              <a:t>Откр</a:t>
            </a:r>
            <a:r>
              <a:rPr lang="en" sz="2000" b="1" dirty="0"/>
              <a:t>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23913" y="3785169"/>
            <a:ext cx="4693807" cy="3111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2812011" y="3211202"/>
            <a:ext cx="6291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Люцифер стал сатаной, обвинителем (</a:t>
            </a:r>
            <a:r>
              <a:rPr lang="ru-RU" sz="2000" b="1" dirty="0" err="1"/>
              <a:t>Откр</a:t>
            </a:r>
            <a:r>
              <a:rPr lang="ru-RU" sz="2000" b="1" dirty="0"/>
              <a:t>. 12:10; Иов 1:6, 9-10). Он отверг все Божьи призывы изменить свое отношение к мирозданию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399820" y="5299239"/>
            <a:ext cx="86499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Сегодня война продолжается. Сатана по-прежнему активен. Он пытается вовлечь каждого человека в восстание против Бога. Есть 	только две стороны. Те, кто хочет повиноваться Закону 	Божьему, или те, кто отвергает его. Решение за нами (Втор. 	30:11, 16, 19; И</a:t>
            </a:r>
            <a:r>
              <a:rPr lang="en-US" sz="2000" b="1" dirty="0"/>
              <a:t>.</a:t>
            </a:r>
            <a:r>
              <a:rPr lang="ru-RU" sz="2000" b="1" dirty="0" err="1"/>
              <a:t>Нав</a:t>
            </a:r>
            <a:r>
              <a:rPr lang="en" sz="2000" b="1" dirty="0"/>
              <a:t>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235292" y="1561887"/>
            <a:ext cx="108444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Великий Бог мог бы тотчас же сбросить этого </a:t>
            </a:r>
            <a:r>
              <a:rPr lang="ru-RU" sz="2800" b="1" dirty="0" err="1">
                <a:latin typeface="Constantia" panose="02030602050306030303" pitchFamily="18" charset="0"/>
              </a:rPr>
              <a:t>архиобманщика</a:t>
            </a:r>
            <a:r>
              <a:rPr lang="ru-RU" sz="2800" b="1" dirty="0">
                <a:latin typeface="Constantia" panose="02030602050306030303" pitchFamily="18" charset="0"/>
              </a:rPr>
              <a:t> с неба; но это не было Его целью. Он даст мятежникам равные возможности помериться силой и могуществом с Его Собственным Сыном и Его верными ангелами. В этой битве каждый ангел должен был выбрать свою сторону и явиться всем. [...] Если бы Бог воспользовался Своей силой, чтобы наказать этого главного мятежника, недовольные ангелы не проявились бы; поэтому Бог избрал другой путь, ибо Он ясно явил всему небесному воинству Свою справедливость и Свой суд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355463" y="6395085"/>
            <a:ext cx="372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ru-RU" sz="1600" b="1" dirty="0"/>
              <a:t>История искупления</a:t>
            </a:r>
            <a:r>
              <a:rPr lang="en" sz="1600" b="1" dirty="0"/>
              <a:t>, </a:t>
            </a:r>
            <a:r>
              <a:rPr lang="ru-RU" sz="1600" b="1" dirty="0" err="1"/>
              <a:t>стр</a:t>
            </a:r>
            <a:r>
              <a:rPr lang="en" sz="1600" b="1" dirty="0"/>
              <a:t>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ВОССТАНИЕ НА ЗЕМЛЕ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 сказал Господь Бог: кто сказал тебе, что ты наг? не ел ли ты от дерева, с которого Я запретил тебе есть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Бытие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сотворил ангелов в безгрешной, совершенной среде. Точно так же Бог сотворил человечество в совершенной среде, свободной от греха (Быт</a:t>
            </a:r>
            <a:r>
              <a:rPr lang="en" sz="2000" b="1" dirty="0"/>
              <a:t>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7593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Это был единственный момент, когда сатана мог заставить их усомниться. Хитрым образом он добился своего. Адам и Ева усомнились в Боге, ослушались Его и отвернулись от источника жизни (Быт.3:6, 9-13, 19). Адам открыл дверь греху, и таким образом смерть перешла ко всем людям (Рим. </a:t>
            </a:r>
            <a:r>
              <a:rPr lang="en" sz="2000" b="1" dirty="0"/>
              <a:t>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981" y="3423981"/>
            <a:ext cx="2456432" cy="31736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115505" y="5510428"/>
            <a:ext cx="934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 тех пор мы живем в мире, отмеченном болью, болезнями и смертью. Все ли мы расплачиваемся за грех Адама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Точно так же, как это случилось с ангелами, Бог создал нас с силой свободного выбора. Таким образом, Адам и Ева могли воспользоваться этой свободой, Он дал им простое повеление: «Но не ешьте от древа познания добра и зла» (Быт. </a:t>
            </a:r>
            <a:r>
              <a:rPr lang="en" sz="2000" b="1" dirty="0"/>
              <a:t>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098080"/>
            <a:ext cx="9509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Каждый из нас платит за свой грех: «ибо все согрешили и лишены славы Божией» (Рим. </a:t>
            </a:r>
            <a:r>
              <a:rPr lang="en" sz="2000" b="1" dirty="0"/>
              <a:t>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НЕИСЧЕСЛИМАЯ ЛЮБОВЬ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том любовь, что не мы возлюбили Бога, но Он возлюбил нас и послал Сына Своего в умилостивление за грехи наши.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ru-RU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Еще до того, как объявить о последствиях непослушания, Бог сообщил Адаму и Еве, что существует план их искупления (Быт. </a:t>
            </a:r>
            <a:r>
              <a:rPr lang="en" sz="2000" b="1" dirty="0"/>
              <a:t>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541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нас нет ничего, что делало бы нас достойными Божьей любви. Однако с каждой каплей крови, пролитой Иисусом на Голгофе, Бог говорит нам: «Я люблю вас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17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764103"/>
            <a:ext cx="38939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Смерть не должна была быть вечной судьбой для грешника. Иисус показал Свою любовь, заплатив за  грех Своей жизнью (Рим. </a:t>
            </a:r>
            <a:r>
              <a:rPr lang="en" sz="2000" b="1" dirty="0"/>
              <a:t>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Человечество добровольно отделилось от Творца. Но Бог не только не оставил Своих неблагодарных детей, но и явил Свой истинный характер, возлюбив их сверх всякой веры (Иоанн </a:t>
            </a:r>
            <a:r>
              <a:rPr lang="en" sz="2000" b="1" dirty="0"/>
              <a:t>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Как Иисус показал нам Свою любовь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590893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НЕИСЧЕСЛИМАЯ ЛЮБОВЬ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том любовь, что не мы возлюбили Бога, но Он возлюбил нас и послал Сына Своего в умилостивление за грехи наши.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ru-RU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1412</Words>
  <Application>Microsoft Office PowerPoint</Application>
  <PresentationFormat>Panorámica</PresentationFormat>
  <Paragraphs>65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2024-03-24T10:47:51Z</dcterms:created>
  <dcterms:modified xsi:type="dcterms:W3CDTF">2024-04-07T06:34:12Z</dcterms:modified>
</cp:coreProperties>
</file>