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2" d="100"/>
          <a:sy n="32" d="100"/>
        </p:scale>
        <p:origin x="54" y="14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08/04/2024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08/04/2024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ru-RU" sz="7200" b="1" dirty="0">
                <a:ln w="25400" cmpd="sng">
                  <a:solidFill>
                    <a:srgbClr val="FFFF00"/>
                  </a:solidFill>
                  <a:prstDash val="solid"/>
                </a:ln>
                <a:solidFill>
                  <a:schemeClr val="bg1"/>
                </a:solidFill>
                <a:effectLst/>
              </a:rPr>
              <a:t>СВЕТ СИЯЕТ</a:t>
            </a:r>
          </a:p>
          <a:p>
            <a:pPr algn="ctr"/>
            <a:r>
              <a:rPr lang="ru-RU" sz="7200" b="1" dirty="0">
                <a:ln w="25400" cmpd="sng">
                  <a:solidFill>
                    <a:srgbClr val="FFFF00"/>
                  </a:solidFill>
                  <a:prstDash val="solid"/>
                </a:ln>
                <a:solidFill>
                  <a:schemeClr val="bg1"/>
                </a:solidFill>
                <a:effectLst/>
              </a:rPr>
              <a:t>В ТЕМНОТЕ</a:t>
            </a:r>
          </a:p>
        </p:txBody>
      </p:sp>
      <p:sp>
        <p:nvSpPr>
          <p:cNvPr id="5" name="CuadroTexto 4">
            <a:extLst>
              <a:ext uri="{FF2B5EF4-FFF2-40B4-BE49-F238E27FC236}">
                <a16:creationId xmlns:a16="http://schemas.microsoft.com/office/drawing/2014/main" id="{F8258DF7-4841-EEAF-4B52-78106B53AFEA}"/>
              </a:ext>
            </a:extLst>
          </p:cNvPr>
          <p:cNvSpPr txBox="1"/>
          <p:nvPr/>
        </p:nvSpPr>
        <p:spPr>
          <a:xfrm>
            <a:off x="8981044" y="6447415"/>
            <a:ext cx="3122971" cy="338554"/>
          </a:xfrm>
          <a:prstGeom prst="rect">
            <a:avLst/>
          </a:prstGeom>
          <a:noFill/>
        </p:spPr>
        <p:txBody>
          <a:bodyPr wrap="none" rtlCol="0">
            <a:spAutoFit/>
          </a:bodyPr>
          <a:lstStyle/>
          <a:p>
            <a:pPr algn="r"/>
            <a:r>
              <a:rPr lang="ru-RU" sz="1600" b="1" dirty="0">
                <a:solidFill>
                  <a:srgbClr val="D8DBCF"/>
                </a:solidFill>
              </a:rPr>
              <a:t>Урок   </a:t>
            </a:r>
            <a:r>
              <a:rPr lang="en" sz="1600" b="1" dirty="0">
                <a:solidFill>
                  <a:srgbClr val="D8DBCF"/>
                </a:solidFill>
              </a:rPr>
              <a:t>3 </a:t>
            </a:r>
            <a:r>
              <a:rPr lang="ru-RU" sz="1600" b="1" dirty="0">
                <a:solidFill>
                  <a:srgbClr val="D8DBCF"/>
                </a:solidFill>
              </a:rPr>
              <a:t>                 </a:t>
            </a:r>
            <a:r>
              <a:rPr lang="en" sz="1600" b="1" dirty="0">
                <a:solidFill>
                  <a:srgbClr val="D8DBCF"/>
                </a:solidFill>
              </a:rPr>
              <a:t> 20</a:t>
            </a:r>
            <a:r>
              <a:rPr lang="ru-RU" sz="1600" b="1" dirty="0">
                <a:solidFill>
                  <a:srgbClr val="D8DBCF"/>
                </a:solidFill>
              </a:rPr>
              <a:t> Апреля</a:t>
            </a:r>
            <a:r>
              <a:rPr lang="en" sz="1600" b="1" dirty="0">
                <a:solidFill>
                  <a:srgbClr val="D8DBCF"/>
                </a:solidFill>
              </a:rPr>
              <a:t> 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235414" y="1829041"/>
            <a:ext cx="10885250" cy="4970591"/>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ru-RU" sz="2600" b="1" dirty="0">
                <a:latin typeface="Constantia" panose="02030602050306030303" pitchFamily="18" charset="0"/>
              </a:rPr>
              <a:t>Духовная тьма покрыла землю, а кромешная тьма – людей. Во многих церквях существует скептицизм и неверность в толковании Священного Писания. Многие, очень многие, ставят под сомнение правдивость и истинность Писания. Человеческое рассуждение и фантазии человеческого сердца подрывают </a:t>
            </a:r>
            <a:r>
              <a:rPr lang="ru-RU" sz="2600" b="1" dirty="0" err="1">
                <a:latin typeface="Constantia" panose="02030602050306030303" pitchFamily="18" charset="0"/>
              </a:rPr>
              <a:t>богодухновенность</a:t>
            </a:r>
            <a:r>
              <a:rPr lang="ru-RU" sz="2600" b="1" dirty="0">
                <a:latin typeface="Constantia" panose="02030602050306030303" pitchFamily="18" charset="0"/>
              </a:rPr>
              <a:t> Слова Божьего.</a:t>
            </a:r>
          </a:p>
          <a:p>
            <a:pPr>
              <a:spcBef>
                <a:spcPts val="600"/>
              </a:spcBef>
            </a:pPr>
            <a:r>
              <a:rPr lang="ru-RU" sz="2600" b="1" dirty="0">
                <a:latin typeface="Constantia" panose="02030602050306030303" pitchFamily="18" charset="0"/>
              </a:rPr>
              <a:t>Эта Священная Книга выдержала нападки сатаны, который объединился со злыми людьми, чтобы сделать все божественное окутанным облаками и тьмой. Но Господь сохранил эту Священную Книгу Своей собственной чудодейственной силой в ее нынешнем виде – схему или путеводитель для человеческой семьи, чтобы указать им путь на небеса</a:t>
            </a:r>
            <a:r>
              <a:rPr lang="en" sz="2600" b="1" dirty="0">
                <a:latin typeface="Constantia" panose="02030602050306030303" pitchFamily="18" charset="0"/>
              </a:rPr>
              <a:t>.</a:t>
            </a:r>
            <a:r>
              <a:rPr lang="ru-RU" sz="2600" b="1" dirty="0">
                <a:latin typeface="Constantia" panose="02030602050306030303" pitchFamily="18" charset="0"/>
              </a:rPr>
              <a:t>»</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a:t>
            </a:r>
            <a:r>
              <a:rPr lang="ru-RU" sz="1400" b="1" dirty="0"/>
              <a:t>.Уайт</a:t>
            </a:r>
            <a:r>
              <a:rPr lang="en" sz="1400" b="1" dirty="0"/>
              <a:t> (</a:t>
            </a:r>
            <a:r>
              <a:rPr lang="ru-RU" sz="1400" b="1" dirty="0"/>
              <a:t>Избранные вести</a:t>
            </a:r>
            <a:r>
              <a:rPr lang="en" sz="1400" b="1" dirty="0"/>
              <a:t>, </a:t>
            </a:r>
            <a:r>
              <a:rPr lang="ru-RU" sz="1400" b="1" dirty="0"/>
              <a:t>том</a:t>
            </a:r>
            <a:r>
              <a:rPr lang="en" sz="1400" b="1" dirty="0"/>
              <a:t> 1, </a:t>
            </a:r>
            <a:r>
              <a:rPr lang="ru-RU" sz="1400" b="1" dirty="0" err="1"/>
              <a:t>стр</a:t>
            </a:r>
            <a:r>
              <a:rPr lang="en" sz="1400" b="1" dirty="0"/>
              <a:t>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ru-RU" sz="6000" b="1" dirty="0">
                <a:ln w="6600">
                  <a:solidFill>
                    <a:srgbClr val="132960"/>
                  </a:solidFill>
                  <a:prstDash val="solid"/>
                </a:ln>
                <a:solidFill>
                  <a:srgbClr val="FFFFFF"/>
                </a:solidFill>
                <a:effectLst>
                  <a:outerShdw dist="50800" dir="2700000" algn="tl" rotWithShape="0">
                    <a:srgbClr val="132960"/>
                  </a:outerShdw>
                </a:effectLst>
              </a:rPr>
              <a:t>БИТВА ЗА РАЗУМ</a:t>
            </a:r>
            <a:endParaRPr lang="en" sz="6000" b="1" dirty="0">
              <a:ln w="6600">
                <a:solidFill>
                  <a:srgbClr val="132960"/>
                </a:solidFill>
                <a:prstDash val="solid"/>
              </a:ln>
              <a:solidFill>
                <a:srgbClr val="FFFFFF"/>
              </a:solidFill>
              <a:effectLst>
                <a:outerShdw dist="50800" dir="2700000" algn="tl" rotWithShape="0">
                  <a:srgbClr val="132960"/>
                </a:outerShdw>
              </a:effectLst>
            </a:endParaRP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301558" y="442425"/>
            <a:ext cx="10126494" cy="861774"/>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для неверующих, у которых бог века сего ослепил умы, чтобы для них не воссиял свет благовествования о славе Христа, Который есть образ Бога невидимого</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(2 </a:t>
            </a:r>
            <a:r>
              <a:rPr lang="ru-RU" sz="1400" b="1" dirty="0">
                <a:solidFill>
                  <a:schemeClr val="bg1"/>
                </a:solidFill>
                <a:effectLst>
                  <a:outerShdw blurRad="38100" dist="38100" dir="2700000" algn="tl">
                    <a:srgbClr val="000000">
                      <a:alpha val="43137"/>
                    </a:srgbClr>
                  </a:outerShdw>
                </a:effectLst>
                <a:latin typeface="Comic Sans MS" panose="030F0702030302020204" pitchFamily="66" charset="0"/>
              </a:rPr>
              <a:t>Коринфянам</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 4:4</a:t>
            </a:r>
            <a:r>
              <a:rPr lang="en" sz="11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1323439"/>
          </a:xfrm>
          <a:prstGeom prst="rect">
            <a:avLst/>
          </a:prstGeom>
          <a:noFill/>
        </p:spPr>
        <p:txBody>
          <a:bodyPr wrap="square" rtlCol="0">
            <a:spAutoFit/>
          </a:bodyPr>
          <a:lstStyle/>
          <a:p>
            <a:pPr>
              <a:spcBef>
                <a:spcPts val="600"/>
              </a:spcBef>
            </a:pPr>
            <a:r>
              <a:rPr lang="ru-RU" sz="2000" b="1" dirty="0"/>
              <a:t>Испанская поговорка гласит: «Нет худшего слепого, чем тот, кто не хочет видеть». То есть бесполезно убеждать кого-то увидеть то, что он не хочет видеть. Так же обстоит дело и с теми, кого «бог мира сего» ослепил (2 Кор</a:t>
            </a:r>
            <a:r>
              <a:rPr lang="en" sz="2000" b="1" dirty="0"/>
              <a:t>.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431836" y="3970039"/>
            <a:ext cx="5419556" cy="1631216"/>
          </a:xfrm>
          <a:prstGeom prst="rect">
            <a:avLst/>
          </a:prstGeom>
          <a:noFill/>
        </p:spPr>
        <p:txBody>
          <a:bodyPr wrap="square">
            <a:spAutoFit/>
          </a:bodyPr>
          <a:lstStyle/>
          <a:p>
            <a:pPr>
              <a:spcBef>
                <a:spcPts val="600"/>
              </a:spcBef>
            </a:pPr>
            <a:r>
              <a:rPr lang="ru-RU" sz="2000" b="1" dirty="0"/>
              <a:t>Но никому не нужно оставаться в таком состоянии. Когда ум пребывает в духовной тьме, в нем может и будет сиять свет: «Свет [Иисус] во тьме светит, и тьма не одолела его» (Иоанна </a:t>
            </a:r>
            <a:r>
              <a:rPr lang="en" sz="2000" b="1" dirty="0"/>
              <a:t>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622297"/>
            <a:ext cx="8943724" cy="1323439"/>
          </a:xfrm>
          <a:prstGeom prst="rect">
            <a:avLst/>
          </a:prstGeom>
          <a:noFill/>
        </p:spPr>
        <p:txBody>
          <a:bodyPr wrap="square">
            <a:spAutoFit/>
          </a:bodyPr>
          <a:lstStyle/>
          <a:p>
            <a:pPr>
              <a:spcBef>
                <a:spcPts val="600"/>
              </a:spcBef>
            </a:pPr>
            <a:r>
              <a:rPr lang="ru-RU" sz="2000" b="1" dirty="0"/>
              <a:t>Недостаток знаний у тех, кто заблудился, не потому, что у них нет способности к знанию. Это потому, что они не хотят знать. Дьявол занял их разум многими вещами, которые мешают им думать о том, что действительно важно: о своем спасении</a:t>
            </a:r>
            <a:r>
              <a:rPr lang="en" sz="2000" b="1" dirty="0"/>
              <a:t>.</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625557"/>
            <a:ext cx="5328326" cy="1015663"/>
          </a:xfrm>
          <a:prstGeom prst="rect">
            <a:avLst/>
          </a:prstGeom>
          <a:noFill/>
        </p:spPr>
        <p:txBody>
          <a:bodyPr wrap="square">
            <a:spAutoFit/>
          </a:bodyPr>
          <a:lstStyle/>
          <a:p>
            <a:pPr>
              <a:spcBef>
                <a:spcPts val="600"/>
              </a:spcBef>
            </a:pPr>
            <a:r>
              <a:rPr lang="ru-RU" sz="2000" b="1" dirty="0"/>
              <a:t>Те из нас, кто принимает этот свет, могут </a:t>
            </a:r>
            <a:r>
              <a:rPr lang="ru-RU" sz="2000" b="1"/>
              <a:t>отменить действия врага и заставить свет Иисуса сиять во тьме</a:t>
            </a:r>
            <a:r>
              <a:rPr lang="en" sz="2000" b="1" dirty="0"/>
              <a:t>.</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668698"/>
            <a:ext cx="9588251" cy="3493264"/>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a:latin typeface="Constantia" panose="02030602050306030303" pitchFamily="18" charset="0"/>
              </a:rPr>
              <a:t>All who are traveling the road to heaven need a safe guide. We must not walk in human wisdom. It is our privilege to listen to the voice of Christ speaking to us as we walk the journey of life, and His words are always words of wisdom. ...</a:t>
            </a:r>
          </a:p>
          <a:p>
            <a:pPr>
              <a:spcBef>
                <a:spcPts val="600"/>
              </a:spcBef>
            </a:pPr>
            <a:r>
              <a:rPr lang="en-US" sz="2400" b="1" dirty="0">
                <a:latin typeface="Constantia" panose="02030602050306030303" pitchFamily="18" charset="0"/>
              </a:rPr>
              <a:t>Our only safety lies in following closely after Christ, walking in His wisdom, and practicing His truth. We cannot always readily detect the working of Satan; we do not know where he lays his traps. But Jesus understands the subtle arts of the enemy, and He can keep our feet in safe paths</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905230"/>
            <a:ext cx="4471416" cy="504753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ru-RU"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огда</a:t>
            </a:r>
            <a:r>
              <a:rPr kumimoji="0" lang="ru-RU"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Иисус сказал им: ещё на малое время свет есть с вами; ходите, пока есть свет, чтобы не объяла вас тьма, — а ходящий во тьме не знает, куда идёт</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lang="ru-RU" sz="2400" b="1" dirty="0">
                <a:solidFill>
                  <a:srgbClr val="7E9721"/>
                </a:solidFill>
                <a:latin typeface="Comic Sans MS" panose="030F0702030302020204" pitchFamily="66" charset="0"/>
              </a:rPr>
              <a:t>Иоанна</a:t>
            </a: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ru-RU" sz="2400" b="1" dirty="0">
                <a:solidFill>
                  <a:srgbClr val="176653"/>
                </a:solidFill>
              </a:rPr>
              <a:t>Битва за правду </a:t>
            </a:r>
            <a:r>
              <a:rPr lang="en" sz="2400" b="1" dirty="0">
                <a:solidFill>
                  <a:srgbClr val="176653"/>
                </a:solidFill>
              </a:rPr>
              <a:t>:</a:t>
            </a:r>
          </a:p>
          <a:p>
            <a:pPr lvl="1">
              <a:spcBef>
                <a:spcPts val="600"/>
              </a:spcBef>
            </a:pPr>
            <a:r>
              <a:rPr lang="ru-RU" sz="2400" b="1" dirty="0"/>
              <a:t>Правда против лжи</a:t>
            </a:r>
            <a:r>
              <a:rPr lang="en" sz="2400" b="1" dirty="0"/>
              <a:t>.</a:t>
            </a:r>
          </a:p>
          <a:p>
            <a:pPr lvl="1">
              <a:spcBef>
                <a:spcPts val="600"/>
              </a:spcBef>
            </a:pPr>
            <a:r>
              <a:rPr lang="ru-RU" sz="2400" b="1" dirty="0"/>
              <a:t>Компромисс церкви</a:t>
            </a:r>
            <a:r>
              <a:rPr lang="en" sz="2400" b="1" dirty="0"/>
              <a:t>.</a:t>
            </a:r>
          </a:p>
          <a:p>
            <a:pPr>
              <a:spcBef>
                <a:spcPts val="1200"/>
              </a:spcBef>
            </a:pPr>
            <a:r>
              <a:rPr lang="ru-RU" sz="2400" b="1" dirty="0">
                <a:solidFill>
                  <a:srgbClr val="791974"/>
                </a:solidFill>
              </a:rPr>
              <a:t>Битва за Слово Божье</a:t>
            </a:r>
            <a:r>
              <a:rPr lang="en" sz="2400" b="1" dirty="0">
                <a:solidFill>
                  <a:srgbClr val="791974"/>
                </a:solidFill>
              </a:rPr>
              <a:t>:</a:t>
            </a:r>
          </a:p>
          <a:p>
            <a:pPr lvl="1">
              <a:spcBef>
                <a:spcPts val="600"/>
              </a:spcBef>
            </a:pPr>
            <a:r>
              <a:rPr lang="ru-RU" sz="2400" b="1" dirty="0"/>
              <a:t>Безопасность в Библии</a:t>
            </a:r>
            <a:r>
              <a:rPr lang="en" sz="2400" b="1" dirty="0"/>
              <a:t>.</a:t>
            </a:r>
          </a:p>
          <a:p>
            <a:pPr lvl="1">
              <a:spcBef>
                <a:spcPts val="600"/>
              </a:spcBef>
            </a:pPr>
            <a:r>
              <a:rPr lang="ru-RU" sz="2400" b="1" dirty="0"/>
              <a:t>Человеческое рассуждение</a:t>
            </a:r>
            <a:r>
              <a:rPr lang="en" sz="2400" b="1" dirty="0"/>
              <a:t>.</a:t>
            </a:r>
          </a:p>
          <a:p>
            <a:pPr>
              <a:spcBef>
                <a:spcPts val="1200"/>
              </a:spcBef>
            </a:pPr>
            <a:r>
              <a:rPr lang="ru-RU" sz="2400" b="1" dirty="0">
                <a:solidFill>
                  <a:srgbClr val="713518"/>
                </a:solidFill>
              </a:rPr>
              <a:t>Битва за разум</a:t>
            </a:r>
            <a:r>
              <a:rPr lang="en" sz="2400" b="1" dirty="0">
                <a:solidFill>
                  <a:srgbClr val="713518"/>
                </a:solidFill>
              </a:rPr>
              <a:t>.</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707886"/>
          </a:xfrm>
          <a:prstGeom prst="rect">
            <a:avLst/>
          </a:prstGeom>
          <a:noFill/>
        </p:spPr>
        <p:txBody>
          <a:bodyPr wrap="square" rtlCol="0">
            <a:spAutoFit/>
          </a:bodyPr>
          <a:lstStyle/>
          <a:p>
            <a:pPr>
              <a:spcBef>
                <a:spcPts val="600"/>
              </a:spcBef>
            </a:pPr>
            <a:r>
              <a:rPr lang="ru-RU" sz="2000" b="1" dirty="0">
                <a:solidFill>
                  <a:schemeClr val="bg1"/>
                </a:solidFill>
                <a:effectLst>
                  <a:glow rad="127000">
                    <a:srgbClr val="836729"/>
                  </a:glow>
                  <a:outerShdw blurRad="38100" dist="38100" dir="2700000" algn="tl">
                    <a:srgbClr val="000000">
                      <a:alpha val="43137"/>
                    </a:srgbClr>
                  </a:outerShdw>
                </a:effectLst>
              </a:rPr>
              <a:t>Война выигрывается или проигрывается  в битве за  каждое сражением</a:t>
            </a:r>
            <a:r>
              <a:rPr lang="en" sz="2000" b="1" dirty="0">
                <a:solidFill>
                  <a:schemeClr val="bg1"/>
                </a:solidFill>
                <a:effectLst>
                  <a:glow rad="127000">
                    <a:srgbClr val="836729"/>
                  </a:glow>
                  <a:outerShdw blurRad="38100" dist="38100" dir="2700000" algn="tl">
                    <a:srgbClr val="000000">
                      <a:alpha val="43137"/>
                    </a:srgbClr>
                  </a:outerShdw>
                </a:effectLst>
              </a:rPr>
              <a:t>.</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197223" y="2260036"/>
            <a:ext cx="5898776" cy="1015663"/>
          </a:xfrm>
          <a:prstGeom prst="rect">
            <a:avLst/>
          </a:prstGeom>
          <a:noFill/>
        </p:spPr>
        <p:txBody>
          <a:bodyPr wrap="square">
            <a:spAutoFit/>
          </a:bodyPr>
          <a:lstStyle/>
          <a:p>
            <a:pPr>
              <a:spcBef>
                <a:spcPts val="600"/>
              </a:spcBef>
            </a:pPr>
            <a:r>
              <a:rPr lang="ru-RU" sz="2000" b="1" dirty="0">
                <a:solidFill>
                  <a:schemeClr val="bg1"/>
                </a:solidFill>
                <a:effectLst>
                  <a:glow rad="127000">
                    <a:srgbClr val="836729"/>
                  </a:glow>
                  <a:outerShdw blurRad="38100" dist="38100" dir="2700000" algn="tl">
                    <a:srgbClr val="000000">
                      <a:alpha val="43137"/>
                    </a:srgbClr>
                  </a:outerShdw>
                </a:effectLst>
              </a:rPr>
              <a:t>Наша единственная защита в этой битве – это держаться за Иисуса, Который есть Истина и Жизнь, и Его Святое Слово</a:t>
            </a:r>
            <a:r>
              <a:rPr lang="en" sz="2000" b="1" dirty="0">
                <a:solidFill>
                  <a:schemeClr val="bg1"/>
                </a:solidFill>
                <a:effectLst>
                  <a:glow rad="127000">
                    <a:srgbClr val="836729"/>
                  </a:glow>
                  <a:outerShdw blurRad="38100" dist="38100" dir="2700000" algn="tl">
                    <a:srgbClr val="000000">
                      <a:alpha val="43137"/>
                    </a:srgbClr>
                  </a:outerShdw>
                </a:effectLst>
              </a:rPr>
              <a:t>.</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0600" y="862885"/>
            <a:ext cx="6078965" cy="1323439"/>
          </a:xfrm>
          <a:prstGeom prst="rect">
            <a:avLst/>
          </a:prstGeom>
          <a:noFill/>
        </p:spPr>
        <p:txBody>
          <a:bodyPr wrap="square">
            <a:spAutoFit/>
          </a:bodyPr>
          <a:lstStyle/>
          <a:p>
            <a:pPr>
              <a:spcBef>
                <a:spcPts val="600"/>
              </a:spcBef>
            </a:pPr>
            <a:r>
              <a:rPr lang="ru-RU" sz="2000" b="1" dirty="0">
                <a:solidFill>
                  <a:schemeClr val="bg1"/>
                </a:solidFill>
                <a:effectLst>
                  <a:glow rad="127000">
                    <a:srgbClr val="836729"/>
                  </a:glow>
                  <a:outerShdw blurRad="38100" dist="38100" dir="2700000" algn="tl">
                    <a:srgbClr val="000000">
                      <a:alpha val="43137"/>
                    </a:srgbClr>
                  </a:outerShdw>
                </a:effectLst>
              </a:rPr>
              <a:t>Когда сатана проиграл битву гонений, он разработал новый план: компромисс. Смесь правды и лжи привела миллионы людей к принятию искаженной, безжизненной правды</a:t>
            </a:r>
            <a:r>
              <a:rPr lang="en" sz="2000" b="1" dirty="0">
                <a:solidFill>
                  <a:schemeClr val="bg1"/>
                </a:solidFill>
                <a:effectLst>
                  <a:glow rad="127000">
                    <a:srgbClr val="836729"/>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1500"/>
                            </p:stCondLst>
                            <p:childTnLst>
                              <p:par>
                                <p:cTn id="69" presetID="35"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anim calcmode="lin" valueType="num">
                                      <p:cBhvr>
                                        <p:cTn id="72" dur="500" fill="hold"/>
                                        <p:tgtEl>
                                          <p:spTgt spid="19"/>
                                        </p:tgtEl>
                                        <p:attrNameLst>
                                          <p:attrName>style.rotation</p:attrName>
                                        </p:attrNameLst>
                                      </p:cBhvr>
                                      <p:tavLst>
                                        <p:tav tm="0">
                                          <p:val>
                                            <p:fltVal val="720"/>
                                          </p:val>
                                        </p:tav>
                                        <p:tav tm="100000">
                                          <p:val>
                                            <p:fltVal val="0"/>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 calcmode="lin" valueType="num">
                                      <p:cBhvr>
                                        <p:cTn id="74" dur="500" fill="hold"/>
                                        <p:tgtEl>
                                          <p:spTgt spid="19"/>
                                        </p:tgtEl>
                                        <p:attrNameLst>
                                          <p:attrName>ppt_w</p:attrName>
                                        </p:attrNameLst>
                                      </p:cBhvr>
                                      <p:tavLst>
                                        <p:tav tm="0">
                                          <p:val>
                                            <p:fltVal val="0"/>
                                          </p:val>
                                        </p:tav>
                                        <p:tav tm="100000">
                                          <p:val>
                                            <p:strVal val="#ppt_w"/>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 calcmode="lin" valueType="num">
                                      <p:cBhvr>
                                        <p:cTn id="84" dur="500" fill="hold"/>
                                        <p:tgtEl>
                                          <p:spTgt spid="30"/>
                                        </p:tgtEl>
                                        <p:attrNameLst>
                                          <p:attrName>style.rotation</p:attrName>
                                        </p:attrNameLst>
                                      </p:cBhvr>
                                      <p:tavLst>
                                        <p:tav tm="0">
                                          <p:val>
                                            <p:fltVal val="90"/>
                                          </p:val>
                                        </p:tav>
                                        <p:tav tm="100000">
                                          <p:val>
                                            <p:fltVal val="0"/>
                                          </p:val>
                                        </p:tav>
                                      </p:tavLst>
                                    </p:anim>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3" end="3"/>
                                            </p:txEl>
                                          </p:spTgt>
                                        </p:tgtEl>
                                        <p:attrNameLst>
                                          <p:attrName>style.visibility</p:attrName>
                                        </p:attrNameLst>
                                      </p:cBhvr>
                                      <p:to>
                                        <p:strVal val="visible"/>
                                      </p:to>
                                    </p:set>
                                    <p:animEffect transition="in" filter="wipe(left)">
                                      <p:cBhvr>
                                        <p:cTn id="90" dur="500"/>
                                        <p:tgtEl>
                                          <p:spTgt spid="2">
                                            <p:txEl>
                                              <p:pRg st="3" end="3"/>
                                            </p:txEl>
                                          </p:spTgt>
                                        </p:tgtEl>
                                      </p:cBhvr>
                                    </p:animEffect>
                                  </p:childTnLst>
                                </p:cTn>
                              </p:par>
                            </p:childTnLst>
                          </p:cTn>
                        </p:par>
                        <p:par>
                          <p:cTn id="91" fill="hold">
                            <p:stCondLst>
                              <p:cond delay="500"/>
                            </p:stCondLst>
                            <p:childTnLst>
                              <p:par>
                                <p:cTn id="92" presetID="35" presetClass="entr" presetSubtype="0"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anim calcmode="lin" valueType="num">
                                      <p:cBhvr>
                                        <p:cTn id="95" dur="500" fill="hold"/>
                                        <p:tgtEl>
                                          <p:spTgt spid="20"/>
                                        </p:tgtEl>
                                        <p:attrNameLst>
                                          <p:attrName>style.rotation</p:attrName>
                                        </p:attrNameLst>
                                      </p:cBhvr>
                                      <p:tavLst>
                                        <p:tav tm="0">
                                          <p:val>
                                            <p:fltVal val="720"/>
                                          </p:val>
                                        </p:tav>
                                        <p:tav tm="100000">
                                          <p:val>
                                            <p:fltVal val="0"/>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 calcmode="lin" valueType="num">
                                      <p:cBhvr>
                                        <p:cTn id="97" dur="500" fill="hold"/>
                                        <p:tgtEl>
                                          <p:spTgt spid="20"/>
                                        </p:tgtEl>
                                        <p:attrNameLst>
                                          <p:attrName>ppt_w</p:attrName>
                                        </p:attrNameLst>
                                      </p:cBhvr>
                                      <p:tavLst>
                                        <p:tav tm="0">
                                          <p:val>
                                            <p:fltVal val="0"/>
                                          </p:val>
                                        </p:tav>
                                        <p:tav tm="100000">
                                          <p:val>
                                            <p:strVal val="#ppt_w"/>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par>
                          <p:cTn id="101" fill="hold">
                            <p:stCondLst>
                              <p:cond delay="1000"/>
                            </p:stCondLst>
                            <p:childTnLst>
                              <p:par>
                                <p:cTn id="102" presetID="35"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anim calcmode="lin" valueType="num">
                                      <p:cBhvr>
                                        <p:cTn id="105" dur="500" fill="hold"/>
                                        <p:tgtEl>
                                          <p:spTgt spid="16"/>
                                        </p:tgtEl>
                                        <p:attrNameLst>
                                          <p:attrName>style.rotation</p:attrName>
                                        </p:attrNameLst>
                                      </p:cBhvr>
                                      <p:tavLst>
                                        <p:tav tm="0">
                                          <p:val>
                                            <p:fltVal val="720"/>
                                          </p:val>
                                        </p:tav>
                                        <p:tav tm="100000">
                                          <p:val>
                                            <p:fltVal val="0"/>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 calcmode="lin" valueType="num">
                                      <p:cBhvr>
                                        <p:cTn id="107" dur="500" fill="hold"/>
                                        <p:tgtEl>
                                          <p:spTgt spid="16"/>
                                        </p:tgtEl>
                                        <p:attrNameLst>
                                          <p:attrName>ppt_w</p:attrName>
                                        </p:attrNameLst>
                                      </p:cBhvr>
                                      <p:tavLst>
                                        <p:tav tm="0">
                                          <p:val>
                                            <p:fltVal val="0"/>
                                          </p:val>
                                        </p:tav>
                                        <p:tav tm="100000">
                                          <p:val>
                                            <p:strVal val="#ppt_w"/>
                                          </p:val>
                                        </p:tav>
                                      </p:tavLst>
                                    </p:anim>
                                  </p:childTnLst>
                                </p:cTn>
                              </p:par>
                              <p:par>
                                <p:cTn id="108" presetID="22" presetClass="entr" presetSubtype="8" fill="hold" grpId="0" nodeType="withEffect">
                                  <p:stCondLst>
                                    <p:cond delay="0"/>
                                  </p:stCondLst>
                                  <p:childTnLst>
                                    <p:set>
                                      <p:cBhvr>
                                        <p:cTn id="109" dur="1" fill="hold">
                                          <p:stCondLst>
                                            <p:cond delay="0"/>
                                          </p:stCondLst>
                                        </p:cTn>
                                        <p:tgtEl>
                                          <p:spTgt spid="2">
                                            <p:txEl>
                                              <p:pRg st="5" end="5"/>
                                            </p:txEl>
                                          </p:spTgt>
                                        </p:tgtEl>
                                        <p:attrNameLst>
                                          <p:attrName>style.visibility</p:attrName>
                                        </p:attrNameLst>
                                      </p:cBhvr>
                                      <p:to>
                                        <p:strVal val="visible"/>
                                      </p:to>
                                    </p:set>
                                    <p:animEffect transition="in" filter="wipe(left)">
                                      <p:cBhvr>
                                        <p:cTn id="110" dur="500"/>
                                        <p:tgtEl>
                                          <p:spTgt spid="2">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500" fill="hold"/>
                                        <p:tgtEl>
                                          <p:spTgt spid="24"/>
                                        </p:tgtEl>
                                        <p:attrNameLst>
                                          <p:attrName>ppt_w</p:attrName>
                                        </p:attrNameLst>
                                      </p:cBhvr>
                                      <p:tavLst>
                                        <p:tav tm="0">
                                          <p:val>
                                            <p:fltVal val="0"/>
                                          </p:val>
                                        </p:tav>
                                        <p:tav tm="100000">
                                          <p:val>
                                            <p:strVal val="#ppt_w"/>
                                          </p:val>
                                        </p:tav>
                                      </p:tavLst>
                                    </p:anim>
                                    <p:anim calcmode="lin" valueType="num">
                                      <p:cBhvr>
                                        <p:cTn id="116" dur="500" fill="hold"/>
                                        <p:tgtEl>
                                          <p:spTgt spid="24"/>
                                        </p:tgtEl>
                                        <p:attrNameLst>
                                          <p:attrName>ppt_h</p:attrName>
                                        </p:attrNameLst>
                                      </p:cBhvr>
                                      <p:tavLst>
                                        <p:tav tm="0">
                                          <p:val>
                                            <p:fltVal val="0"/>
                                          </p:val>
                                        </p:tav>
                                        <p:tav tm="100000">
                                          <p:val>
                                            <p:strVal val="#ppt_h"/>
                                          </p:val>
                                        </p:tav>
                                      </p:tavLst>
                                    </p:anim>
                                    <p:anim calcmode="lin" valueType="num">
                                      <p:cBhvr>
                                        <p:cTn id="117" dur="500" fill="hold"/>
                                        <p:tgtEl>
                                          <p:spTgt spid="24"/>
                                        </p:tgtEl>
                                        <p:attrNameLst>
                                          <p:attrName>style.rotation</p:attrName>
                                        </p:attrNameLst>
                                      </p:cBhvr>
                                      <p:tavLst>
                                        <p:tav tm="0">
                                          <p:val>
                                            <p:fltVal val="90"/>
                                          </p:val>
                                        </p:tav>
                                        <p:tav tm="100000">
                                          <p:val>
                                            <p:fltVal val="0"/>
                                          </p:val>
                                        </p:tav>
                                      </p:tavLst>
                                    </p:anim>
                                    <p:animEffect transition="in" filter="fade">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ru-RU" sz="6000" b="1" dirty="0">
                <a:ln w="6600">
                  <a:solidFill>
                    <a:srgbClr val="862256"/>
                  </a:solidFill>
                  <a:prstDash val="solid"/>
                </a:ln>
                <a:solidFill>
                  <a:srgbClr val="FFFFFF"/>
                </a:solidFill>
                <a:effectLst>
                  <a:outerShdw dist="50800" dir="2700000" algn="tl" rotWithShape="0">
                    <a:srgbClr val="862256"/>
                  </a:outerShdw>
                </a:effectLst>
              </a:rPr>
              <a:t>БИТВА ЗА ПРАВДУ</a:t>
            </a:r>
            <a:endParaRPr lang="en" sz="6000" b="1" dirty="0">
              <a:ln w="6600">
                <a:solidFill>
                  <a:srgbClr val="862256"/>
                </a:solidFill>
                <a:prstDash val="solid"/>
              </a:ln>
              <a:solidFill>
                <a:srgbClr val="FFFFFF"/>
              </a:solidFill>
              <a:effectLst>
                <a:outerShdw dist="50800" dir="2700000" algn="tl" rotWithShape="0">
                  <a:srgbClr val="862256"/>
                </a:outerShdw>
              </a:effectLst>
            </a:endParaRP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ru-RU"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ПРАВДА ПРОТИВ ЛЖИ</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670673"/>
            <a:ext cx="6764759" cy="584775"/>
          </a:xfrm>
          <a:prstGeom prst="rect">
            <a:avLst/>
          </a:prstGeom>
          <a:noFill/>
        </p:spPr>
        <p:txBody>
          <a:bodyPr wrap="square">
            <a:spAutoFit/>
          </a:bodyPr>
          <a:lstStyle/>
          <a:p>
            <a:pPr algn="ct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ru-RU"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Иисус сказал ему: Я </a:t>
            </a:r>
            <a:r>
              <a:rPr lang="ru-RU"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есмь</a:t>
            </a:r>
            <a:r>
              <a:rPr lang="ru-RU"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путь и истина и жизнь; никто не приходит к Отцу, как только через Меня</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ru-RU"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Иоанна</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82875" y="1278526"/>
            <a:ext cx="6008422" cy="1631216"/>
          </a:xfrm>
          <a:prstGeom prst="rect">
            <a:avLst/>
          </a:prstGeom>
          <a:noFill/>
        </p:spPr>
        <p:txBody>
          <a:bodyPr wrap="square" rtlCol="0">
            <a:spAutoFit/>
          </a:bodyPr>
          <a:lstStyle/>
          <a:p>
            <a:pPr>
              <a:spcBef>
                <a:spcPts val="600"/>
              </a:spcBef>
            </a:pPr>
            <a:r>
              <a:rPr lang="ru-RU" sz="2000" b="1" dirty="0"/>
              <a:t>Иисус есть Истина и, следовательно, Отец всякой истины (Иоанна 14:6). Все истинное, все, заслуживающее доверия, все, что истинно, исходит от Него. И Его истина производит в нас жизнь</a:t>
            </a:r>
            <a:r>
              <a:rPr lang="en" sz="2000" b="1" dirty="0"/>
              <a:t>.</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2875" y="5214973"/>
            <a:ext cx="5726251" cy="1631216"/>
          </a:xfrm>
          <a:prstGeom prst="rect">
            <a:avLst/>
          </a:prstGeom>
          <a:noFill/>
        </p:spPr>
        <p:txBody>
          <a:bodyPr wrap="square">
            <a:spAutoFit/>
          </a:bodyPr>
          <a:lstStyle/>
          <a:p>
            <a:pPr>
              <a:spcBef>
                <a:spcPts val="600"/>
              </a:spcBef>
            </a:pPr>
            <a:r>
              <a:rPr lang="ru-RU" sz="2000" b="1" dirty="0"/>
              <a:t>Таким образом, дьявол старался уничтожить Библию, скрывая ее или искажая. И он достиг этого (хотя и не полностью) через Римскую церковь, в Средние века (также называемые «Темными веками»)</a:t>
            </a:r>
            <a:r>
              <a:rPr lang="en" sz="2000" b="1" dirty="0"/>
              <a:t>.</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249902"/>
            <a:ext cx="5599257" cy="1015663"/>
          </a:xfrm>
          <a:prstGeom prst="rect">
            <a:avLst/>
          </a:prstGeom>
          <a:noFill/>
        </p:spPr>
        <p:txBody>
          <a:bodyPr wrap="square">
            <a:spAutoFit/>
          </a:bodyPr>
          <a:lstStyle/>
          <a:p>
            <a:pPr>
              <a:spcBef>
                <a:spcPts val="600"/>
              </a:spcBef>
            </a:pPr>
            <a:r>
              <a:rPr lang="ru-RU" sz="2000" b="1" dirty="0"/>
              <a:t>В своих столкновениях с врагом Иисус использовал Библию как источник всякой истины: «Написано» (Мф. </a:t>
            </a:r>
            <a:r>
              <a:rPr lang="en" sz="2000" b="1" dirty="0"/>
              <a:t>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884261"/>
            <a:ext cx="5599257" cy="1323439"/>
          </a:xfrm>
          <a:prstGeom prst="rect">
            <a:avLst/>
          </a:prstGeom>
          <a:noFill/>
        </p:spPr>
        <p:txBody>
          <a:bodyPr wrap="square">
            <a:spAutoFit/>
          </a:bodyPr>
          <a:lstStyle/>
          <a:p>
            <a:pPr>
              <a:spcBef>
                <a:spcPts val="600"/>
              </a:spcBef>
            </a:pPr>
            <a:r>
              <a:rPr lang="ru-RU" sz="2000" b="1" dirty="0"/>
              <a:t>Напротив, сатана – отец лжи (Ин. 8:44). Весь обман, всякая злобная хитрость, вся фальсифицированная истина исходят от него. И эта ложь производит в нас смерть</a:t>
            </a:r>
            <a:r>
              <a:rPr lang="en" sz="2000" b="1" dirty="0"/>
              <a:t>.</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400" b="1" dirty="0">
                <a:ln/>
                <a:solidFill>
                  <a:srgbClr val="A400A4"/>
                </a:solidFill>
              </a:rPr>
              <a:t>КОМПРОМИСС ЦЕРКВИ</a:t>
            </a:r>
            <a:endParaRPr lang="en" sz="4400" b="1" dirty="0">
              <a:ln/>
              <a:solidFill>
                <a:srgbClr val="A400A4"/>
              </a:solidFill>
            </a:endParaRP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omic Sans MS" panose="030F0702030302020204" pitchFamily="66" charset="0"/>
              </a:rPr>
              <a:t>“</a:t>
            </a:r>
            <a:r>
              <a:rPr lang="ru-RU" b="1" dirty="0">
                <a:solidFill>
                  <a:schemeClr val="accent3">
                    <a:lumMod val="75000"/>
                  </a:schemeClr>
                </a:solidFill>
                <a:latin typeface="Comic Sans MS" panose="030F0702030302020204" pitchFamily="66" charset="0"/>
              </a:rPr>
              <a:t>Ибо я знаю, что, по </a:t>
            </a:r>
            <a:r>
              <a:rPr lang="ru-RU" b="1" dirty="0" err="1">
                <a:solidFill>
                  <a:schemeClr val="accent3">
                    <a:lumMod val="75000"/>
                  </a:schemeClr>
                </a:solidFill>
                <a:latin typeface="Comic Sans MS" panose="030F0702030302020204" pitchFamily="66" charset="0"/>
              </a:rPr>
              <a:t>отшествии</a:t>
            </a:r>
            <a:r>
              <a:rPr lang="ru-RU" b="1" dirty="0">
                <a:solidFill>
                  <a:schemeClr val="accent3">
                    <a:lumMod val="75000"/>
                  </a:schemeClr>
                </a:solidFill>
                <a:latin typeface="Comic Sans MS" panose="030F0702030302020204" pitchFamily="66" charset="0"/>
              </a:rPr>
              <a:t> моём, войдут к вам лютые волки, не щадящие стада; и из вас самих восстанут люди, которые будут говорить превратно, дабы увлечь учеников за собою</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a:t>
            </a:r>
            <a:r>
              <a:rPr lang="ru-RU" sz="1400" b="1" dirty="0">
                <a:solidFill>
                  <a:schemeClr val="accent3">
                    <a:lumMod val="75000"/>
                  </a:schemeClr>
                </a:solidFill>
                <a:latin typeface="Comic Sans MS" panose="030F0702030302020204" pitchFamily="66" charset="0"/>
              </a:rPr>
              <a:t>Деяния</a:t>
            </a:r>
            <a:r>
              <a:rPr lang="en" sz="1400" b="1" dirty="0">
                <a:solidFill>
                  <a:schemeClr val="accent3">
                    <a:lumMod val="75000"/>
                  </a:schemeClr>
                </a:solidFill>
                <a:latin typeface="Comic Sans MS" panose="030F0702030302020204" pitchFamily="66" charset="0"/>
              </a:rPr>
              <a:t>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ru-RU" sz="2000" b="1" dirty="0">
                <a:solidFill>
                  <a:schemeClr val="bg1"/>
                </a:solidFill>
                <a:effectLst>
                  <a:glow rad="127000">
                    <a:srgbClr val="3A5782"/>
                  </a:glow>
                  <a:outerShdw blurRad="38100" dist="38100" dir="2700000" algn="tl">
                    <a:srgbClr val="000000">
                      <a:alpha val="43137"/>
                    </a:srgbClr>
                  </a:outerShdw>
                </a:effectLst>
              </a:rPr>
              <a:t>Прощаясь с ефесскими пресвитерами, Павел выразил свою озабоченность внешними и внутренними проблемами, с которыми они столкнутся в будущем (Деяния </a:t>
            </a:r>
            <a:r>
              <a:rPr lang="en" sz="2000" b="1" dirty="0">
                <a:solidFill>
                  <a:schemeClr val="bg1"/>
                </a:solidFill>
                <a:effectLst>
                  <a:glow rad="127000">
                    <a:srgbClr val="3A5782"/>
                  </a:glow>
                  <a:outerShdw blurRad="38100" dist="38100" dir="2700000" algn="tl">
                    <a:srgbClr val="000000">
                      <a:alpha val="43137"/>
                    </a:srgbClr>
                  </a:outerShdw>
                </a:effectLst>
              </a:rPr>
              <a:t>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938992"/>
          </a:xfrm>
          <a:prstGeom prst="rect">
            <a:avLst/>
          </a:prstGeom>
          <a:noFill/>
        </p:spPr>
        <p:txBody>
          <a:bodyPr wrap="square" rtlCol="0">
            <a:spAutoFit/>
          </a:bodyPr>
          <a:lstStyle/>
          <a:p>
            <a:pPr marL="342900" indent="-342900">
              <a:buFont typeface="+mj-lt"/>
              <a:buAutoNum type="arabicPeriod"/>
            </a:pPr>
            <a:r>
              <a:rPr lang="ru-RU" sz="2000" b="1" dirty="0">
                <a:solidFill>
                  <a:srgbClr val="FFFF99"/>
                </a:solidFill>
                <a:effectLst>
                  <a:glow rad="127000">
                    <a:srgbClr val="3A5782"/>
                  </a:glow>
                  <a:outerShdw blurRad="38100" dist="38100" dir="2700000" algn="tl">
                    <a:srgbClr val="000000">
                      <a:alpha val="43137"/>
                    </a:srgbClr>
                  </a:outerShdw>
                </a:effectLst>
              </a:rPr>
              <a:t>Хищные волки</a:t>
            </a:r>
            <a:r>
              <a:rPr lang="en" sz="2000" b="1" dirty="0">
                <a:solidFill>
                  <a:schemeClr val="bg1"/>
                </a:solidFill>
                <a:effectLst>
                  <a:glow rad="127000">
                    <a:srgbClr val="3A5782"/>
                  </a:glow>
                  <a:outerShdw blurRad="38100" dist="38100" dir="2700000" algn="tl">
                    <a:srgbClr val="000000">
                      <a:alpha val="43137"/>
                    </a:srgbClr>
                  </a:outerShdw>
                </a:effectLst>
              </a:rPr>
              <a:t>. </a:t>
            </a:r>
            <a:r>
              <a:rPr lang="ru-RU" sz="2000" b="1" dirty="0">
                <a:solidFill>
                  <a:schemeClr val="bg1"/>
                </a:solidFill>
                <a:effectLst>
                  <a:glow rad="127000">
                    <a:srgbClr val="3A5782"/>
                  </a:glow>
                  <a:outerShdw blurRad="38100" dist="38100" dir="2700000" algn="tl">
                    <a:srgbClr val="000000">
                      <a:alpha val="43137"/>
                    </a:srgbClr>
                  </a:outerShdw>
                </a:effectLst>
              </a:rPr>
              <a:t>С 64 по 311 год (</a:t>
            </a:r>
            <a:r>
              <a:rPr lang="ru-RU" sz="2000" b="1" dirty="0" err="1">
                <a:solidFill>
                  <a:schemeClr val="bg1"/>
                </a:solidFill>
                <a:effectLst>
                  <a:glow rad="127000">
                    <a:srgbClr val="3A5782"/>
                  </a:glow>
                  <a:outerShdw blurRad="38100" dist="38100" dir="2700000" algn="tl">
                    <a:srgbClr val="000000">
                      <a:alpha val="43137"/>
                    </a:srgbClr>
                  </a:outerShdw>
                </a:effectLst>
              </a:rPr>
              <a:t>Сердикский</a:t>
            </a:r>
            <a:r>
              <a:rPr lang="ru-RU" sz="2000" b="1" dirty="0">
                <a:solidFill>
                  <a:schemeClr val="bg1"/>
                </a:solidFill>
                <a:effectLst>
                  <a:glow rad="127000">
                    <a:srgbClr val="3A5782"/>
                  </a:glow>
                  <a:outerShdw blurRad="38100" dist="38100" dir="2700000" algn="tl">
                    <a:srgbClr val="000000">
                      <a:alpha val="43137"/>
                    </a:srgbClr>
                  </a:outerShdw>
                </a:effectLst>
              </a:rPr>
              <a:t> эдикт о веротерпимости) Церковь подвергалась жестоким гонениям со стороны Римской империи</a:t>
            </a:r>
            <a:r>
              <a:rPr lang="en" sz="2000" b="1" dirty="0">
                <a:solidFill>
                  <a:schemeClr val="bg1"/>
                </a:solidFill>
                <a:effectLst>
                  <a:glow rad="127000">
                    <a:srgbClr val="3A5782"/>
                  </a:glow>
                  <a:outerShdw blurRad="38100" dist="38100" dir="2700000" algn="tl">
                    <a:srgbClr val="000000">
                      <a:alpha val="43137"/>
                    </a:srgbClr>
                  </a:outerShdw>
                </a:effectLst>
              </a:rPr>
              <a:t>.</a:t>
            </a:r>
          </a:p>
          <a:p>
            <a:pPr marL="342900" indent="-342900">
              <a:buFont typeface="+mj-lt"/>
              <a:buAutoNum type="arabicPeriod"/>
            </a:pPr>
            <a:r>
              <a:rPr lang="ru-RU" sz="2000" b="1" dirty="0">
                <a:solidFill>
                  <a:srgbClr val="FFFF99"/>
                </a:solidFill>
                <a:effectLst>
                  <a:glow rad="127000">
                    <a:srgbClr val="3A5782"/>
                  </a:glow>
                  <a:outerShdw blurRad="38100" dist="38100" dir="2700000" algn="tl">
                    <a:srgbClr val="000000">
                      <a:alpha val="43137"/>
                    </a:srgbClr>
                  </a:outerShdw>
                </a:effectLst>
              </a:rPr>
              <a:t>Извращенные мужчины</a:t>
            </a:r>
            <a:r>
              <a:rPr lang="en" sz="2000" b="1" dirty="0">
                <a:solidFill>
                  <a:schemeClr val="bg1"/>
                </a:solidFill>
                <a:effectLst>
                  <a:glow rad="127000">
                    <a:srgbClr val="3A5782"/>
                  </a:glow>
                  <a:outerShdw blurRad="38100" dist="38100" dir="2700000" algn="tl">
                    <a:srgbClr val="000000">
                      <a:alpha val="43137"/>
                    </a:srgbClr>
                  </a:outerShdw>
                </a:effectLst>
              </a:rPr>
              <a:t>. </a:t>
            </a:r>
            <a:r>
              <a:rPr lang="ru-RU" sz="2000" b="1" dirty="0">
                <a:solidFill>
                  <a:schemeClr val="bg1"/>
                </a:solidFill>
                <a:effectLst>
                  <a:glow rad="127000">
                    <a:srgbClr val="3A5782"/>
                  </a:glow>
                  <a:outerShdw blurRad="38100" dist="38100" dir="2700000" algn="tl">
                    <a:srgbClr val="000000">
                      <a:alpha val="43137"/>
                    </a:srgbClr>
                  </a:outerShdw>
                </a:effectLst>
              </a:rPr>
              <a:t>Начиная с 4-го века, в Церковь были введены необращённые люди, которые смешивали свое язычество с истиной</a:t>
            </a:r>
            <a:r>
              <a:rPr lang="en" sz="2000" b="1" dirty="0">
                <a:solidFill>
                  <a:schemeClr val="bg1"/>
                </a:solidFill>
                <a:effectLst>
                  <a:glow rad="127000">
                    <a:srgbClr val="3A5782"/>
                  </a:glow>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3685528" y="4386964"/>
            <a:ext cx="4082901" cy="1631216"/>
          </a:xfrm>
          <a:prstGeom prst="rect">
            <a:avLst/>
          </a:prstGeom>
          <a:noFill/>
        </p:spPr>
        <p:txBody>
          <a:bodyPr wrap="square" rtlCol="0">
            <a:spAutoFit/>
          </a:bodyPr>
          <a:lstStyle/>
          <a:p>
            <a:pPr>
              <a:spcBef>
                <a:spcPts val="600"/>
              </a:spcBef>
            </a:pPr>
            <a:r>
              <a:rPr lang="ru-RU" sz="2000" b="1" dirty="0">
                <a:solidFill>
                  <a:schemeClr val="bg1"/>
                </a:solidFill>
                <a:effectLst>
                  <a:glow rad="127000">
                    <a:srgbClr val="3A5782"/>
                  </a:glow>
                  <a:outerShdw blurRad="38100" dist="38100" dir="2700000" algn="tl">
                    <a:srgbClr val="000000">
                      <a:alpha val="43137"/>
                    </a:srgbClr>
                  </a:outerShdw>
                </a:effectLst>
              </a:rPr>
              <a:t>Сатана использовал свою «внутреннюю» стратегию, чтобы исказить истину и ввести в Церковь идолопоклонство и соблюдение воскресенья</a:t>
            </a:r>
            <a:r>
              <a:rPr lang="en" sz="2000" b="1" dirty="0">
                <a:solidFill>
                  <a:schemeClr val="bg1"/>
                </a:solidFill>
                <a:effectLst>
                  <a:glow rad="127000">
                    <a:srgbClr val="3A5782"/>
                  </a:glow>
                  <a:outerShdw blurRad="38100" dist="38100" dir="2700000" algn="tl">
                    <a:srgbClr val="000000">
                      <a:alpha val="43137"/>
                    </a:srgbClr>
                  </a:outerShdw>
                </a:effectLst>
              </a:rPr>
              <a:t>.</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51687"/>
            <a:ext cx="4282309" cy="2462213"/>
            <a:chOff x="7715138" y="3904615"/>
            <a:chExt cx="4282309" cy="2462213"/>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46046" y="3904615"/>
              <a:ext cx="1424573" cy="2462213"/>
            </a:xfrm>
            <a:prstGeom prst="rect">
              <a:avLst/>
            </a:prstGeom>
            <a:noFill/>
          </p:spPr>
          <p:txBody>
            <a:bodyPr wrap="square">
              <a:spAutoFit/>
            </a:bodyPr>
            <a:lstStyle/>
            <a:p>
              <a:pPr algn="ctr"/>
              <a:r>
                <a:rPr lang="ru-RU" sz="1400" b="1" dirty="0"/>
                <a:t>Статуя римского бога Юпитера на Капитолийском холме в Риме была повторно использована и превращена в статую Святого Петра</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1302" y="4461940"/>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129" y="4476200"/>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r>
              <a:rPr lang="ru-RU" sz="2000" b="1" dirty="0">
                <a:solidFill>
                  <a:schemeClr val="bg1"/>
                </a:solidFill>
                <a:effectLst>
                  <a:glow rad="127000">
                    <a:srgbClr val="3A5782"/>
                  </a:glow>
                  <a:outerShdw blurRad="38100" dist="38100" dir="2700000" algn="tl">
                    <a:srgbClr val="000000">
                      <a:alpha val="43137"/>
                    </a:srgbClr>
                  </a:outerShdw>
                </a:effectLst>
              </a:rPr>
              <a:t>Как и предсказывал Павел, эти заблуждения были приняты и останутся до конца среди тех, кто не хочет знать истину (2 Фес. 2:7-12). Финальная битва будет основана на компромиссе с субботой</a:t>
            </a:r>
            <a:r>
              <a:rPr lang="en" sz="2000" b="1" dirty="0">
                <a:solidFill>
                  <a:schemeClr val="bg1"/>
                </a:solidFill>
                <a:effectLst>
                  <a:glow rad="127000">
                    <a:srgbClr val="3A5782"/>
                  </a:glow>
                  <a:outerShdw blurRad="38100" dist="38100" dir="2700000" algn="tl">
                    <a:srgbClr val="000000">
                      <a:alpha val="43137"/>
                    </a:srgbClr>
                  </a:outerShdw>
                </a:effectLst>
              </a:rPr>
              <a:t>.</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921168"/>
            <a:ext cx="9278754" cy="1015663"/>
          </a:xfrm>
          <a:prstGeom prst="rect">
            <a:avLst/>
          </a:prstGeom>
          <a:noFill/>
        </p:spPr>
        <p:txBody>
          <a:bodyPr wrap="square">
            <a:spAutoFit/>
          </a:bodyPr>
          <a:lstStyle/>
          <a:p>
            <a:pPr algn="ctr"/>
            <a:r>
              <a:rPr lang="ru-RU" sz="6000" b="1" dirty="0">
                <a:ln w="6600">
                  <a:solidFill>
                    <a:srgbClr val="5E2F0C"/>
                  </a:solidFill>
                  <a:prstDash val="solid"/>
                </a:ln>
                <a:solidFill>
                  <a:srgbClr val="FFFFFF"/>
                </a:solidFill>
                <a:effectLst>
                  <a:outerShdw dist="50800" dir="2700000" algn="tl" rotWithShape="0">
                    <a:srgbClr val="5E2F0C"/>
                  </a:outerShdw>
                </a:effectLst>
              </a:rPr>
              <a:t>БИТВА ЗА СЛОВО БОЖЬЕ</a:t>
            </a:r>
            <a:endParaRPr lang="en" sz="6000" b="1" dirty="0">
              <a:ln w="6600">
                <a:solidFill>
                  <a:srgbClr val="5E2F0C"/>
                </a:solidFill>
                <a:prstDash val="solid"/>
              </a:ln>
              <a:solidFill>
                <a:srgbClr val="FFFFFF"/>
              </a:solidFill>
              <a:effectLst>
                <a:outerShdw dist="50800" dir="2700000" algn="tl" rotWithShape="0">
                  <a:srgbClr val="5E2F0C"/>
                </a:outerShdw>
              </a:effectLst>
            </a:endParaRP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ru-RU"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БЕЗОПАСНОСТЬ В БИБЛИИ</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369332"/>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ru-RU" b="1" dirty="0">
                <a:solidFill>
                  <a:schemeClr val="accent5">
                    <a:lumMod val="75000"/>
                  </a:schemeClr>
                </a:solidFill>
                <a:latin typeface="Comic Sans MS" panose="030F0702030302020204" pitchFamily="66" charset="0"/>
              </a:rPr>
              <a:t>Освяти их истиною Твоею; слово Твоё есть истина</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a:t>
            </a:r>
            <a:r>
              <a:rPr lang="ru-RU" sz="1400" b="1" dirty="0">
                <a:solidFill>
                  <a:schemeClr val="accent5">
                    <a:lumMod val="75000"/>
                  </a:schemeClr>
                </a:solidFill>
                <a:latin typeface="Comic Sans MS" panose="030F0702030302020204" pitchFamily="66" charset="0"/>
              </a:rPr>
              <a:t>Иоанна</a:t>
            </a:r>
            <a:r>
              <a:rPr lang="en" sz="1400" b="1" dirty="0">
                <a:solidFill>
                  <a:schemeClr val="accent5">
                    <a:lumMod val="75000"/>
                  </a:schemeClr>
                </a:solidFill>
                <a:latin typeface="Comic Sans MS" panose="030F0702030302020204" pitchFamily="66" charset="0"/>
              </a:rPr>
              <a:t>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ru-RU" sz="2000" b="1" dirty="0"/>
              <a:t>Библия – это непогрешимое откровение Божьей воли. В ней представлен Небесный план спасения человечества</a:t>
            </a:r>
            <a:r>
              <a:rPr lang="en" sz="2000" b="1" dirty="0"/>
              <a:t>.</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938992"/>
          </a:xfrm>
          <a:prstGeom prst="rect">
            <a:avLst/>
          </a:prstGeom>
          <a:noFill/>
        </p:spPr>
        <p:txBody>
          <a:bodyPr wrap="square">
            <a:spAutoFit/>
          </a:bodyPr>
          <a:lstStyle/>
          <a:p>
            <a:pPr>
              <a:spcBef>
                <a:spcPts val="600"/>
              </a:spcBef>
            </a:pPr>
            <a:r>
              <a:rPr lang="ru-RU" sz="2000" b="1" dirty="0"/>
              <a:t>Если мы отвергнем его часть (например, повествование о сотворении в Бытие 1 и 2), мы можем отвергнуть любую из доктрин, которым она учит. И потом... С какой уверенностью мы можем доверять остальной части Библии</a:t>
            </a:r>
            <a:r>
              <a:rPr lang="en" sz="2000" b="1" dirty="0"/>
              <a:t>?</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719971"/>
            <a:ext cx="3518289" cy="1015663"/>
          </a:xfrm>
          <a:custGeom>
            <a:avLst/>
            <a:gdLst>
              <a:gd name="connsiteX0" fmla="*/ 0 w 3518289"/>
              <a:gd name="connsiteY0" fmla="*/ 0 h 1015663"/>
              <a:gd name="connsiteX1" fmla="*/ 586382 w 3518289"/>
              <a:gd name="connsiteY1" fmla="*/ 0 h 1015663"/>
              <a:gd name="connsiteX2" fmla="*/ 1102397 w 3518289"/>
              <a:gd name="connsiteY2" fmla="*/ 0 h 1015663"/>
              <a:gd name="connsiteX3" fmla="*/ 1618413 w 3518289"/>
              <a:gd name="connsiteY3" fmla="*/ 0 h 1015663"/>
              <a:gd name="connsiteX4" fmla="*/ 2204794 w 3518289"/>
              <a:gd name="connsiteY4" fmla="*/ 0 h 1015663"/>
              <a:gd name="connsiteX5" fmla="*/ 2755993 w 3518289"/>
              <a:gd name="connsiteY5" fmla="*/ 0 h 1015663"/>
              <a:gd name="connsiteX6" fmla="*/ 3518289 w 3518289"/>
              <a:gd name="connsiteY6" fmla="*/ 0 h 1015663"/>
              <a:gd name="connsiteX7" fmla="*/ 3518289 w 3518289"/>
              <a:gd name="connsiteY7" fmla="*/ 487518 h 1015663"/>
              <a:gd name="connsiteX8" fmla="*/ 3518289 w 3518289"/>
              <a:gd name="connsiteY8" fmla="*/ 1015663 h 1015663"/>
              <a:gd name="connsiteX9" fmla="*/ 2931908 w 3518289"/>
              <a:gd name="connsiteY9" fmla="*/ 1015663 h 1015663"/>
              <a:gd name="connsiteX10" fmla="*/ 2380709 w 3518289"/>
              <a:gd name="connsiteY10" fmla="*/ 1015663 h 1015663"/>
              <a:gd name="connsiteX11" fmla="*/ 1723962 w 3518289"/>
              <a:gd name="connsiteY11" fmla="*/ 1015663 h 1015663"/>
              <a:gd name="connsiteX12" fmla="*/ 1207946 w 3518289"/>
              <a:gd name="connsiteY12" fmla="*/ 1015663 h 1015663"/>
              <a:gd name="connsiteX13" fmla="*/ 691930 w 3518289"/>
              <a:gd name="connsiteY13" fmla="*/ 1015663 h 1015663"/>
              <a:gd name="connsiteX14" fmla="*/ 0 w 3518289"/>
              <a:gd name="connsiteY14" fmla="*/ 1015663 h 1015663"/>
              <a:gd name="connsiteX15" fmla="*/ 0 w 3518289"/>
              <a:gd name="connsiteY15" fmla="*/ 497675 h 1015663"/>
              <a:gd name="connsiteX16" fmla="*/ 0 w 3518289"/>
              <a:gd name="connsiteY1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1015663" fill="none" extrusionOk="0">
                <a:moveTo>
                  <a:pt x="0" y="0"/>
                </a:moveTo>
                <a:cubicBezTo>
                  <a:pt x="148574" y="-53081"/>
                  <a:pt x="449523" y="29451"/>
                  <a:pt x="586382" y="0"/>
                </a:cubicBezTo>
                <a:cubicBezTo>
                  <a:pt x="723241" y="-29451"/>
                  <a:pt x="908955" y="20731"/>
                  <a:pt x="1102397" y="0"/>
                </a:cubicBezTo>
                <a:cubicBezTo>
                  <a:pt x="1295839" y="-20731"/>
                  <a:pt x="1439968" y="38336"/>
                  <a:pt x="1618413" y="0"/>
                </a:cubicBezTo>
                <a:cubicBezTo>
                  <a:pt x="1796858" y="-38336"/>
                  <a:pt x="1916946" y="58285"/>
                  <a:pt x="2204794" y="0"/>
                </a:cubicBezTo>
                <a:cubicBezTo>
                  <a:pt x="2492642" y="-58285"/>
                  <a:pt x="2498354" y="56894"/>
                  <a:pt x="2755993" y="0"/>
                </a:cubicBezTo>
                <a:cubicBezTo>
                  <a:pt x="3013632" y="-56894"/>
                  <a:pt x="3167306" y="37462"/>
                  <a:pt x="3518289" y="0"/>
                </a:cubicBezTo>
                <a:cubicBezTo>
                  <a:pt x="3573807" y="221136"/>
                  <a:pt x="3474539" y="334133"/>
                  <a:pt x="3518289" y="487518"/>
                </a:cubicBezTo>
                <a:cubicBezTo>
                  <a:pt x="3562039" y="640903"/>
                  <a:pt x="3458027" y="772221"/>
                  <a:pt x="3518289" y="1015663"/>
                </a:cubicBezTo>
                <a:cubicBezTo>
                  <a:pt x="3246028" y="1068682"/>
                  <a:pt x="3112951" y="968525"/>
                  <a:pt x="2931908" y="1015663"/>
                </a:cubicBezTo>
                <a:cubicBezTo>
                  <a:pt x="2750865" y="1062801"/>
                  <a:pt x="2617154" y="1014553"/>
                  <a:pt x="2380709" y="1015663"/>
                </a:cubicBezTo>
                <a:cubicBezTo>
                  <a:pt x="2144264" y="1016773"/>
                  <a:pt x="1936205" y="937190"/>
                  <a:pt x="1723962" y="1015663"/>
                </a:cubicBezTo>
                <a:cubicBezTo>
                  <a:pt x="1511719" y="1094136"/>
                  <a:pt x="1402813" y="977241"/>
                  <a:pt x="1207946" y="1015663"/>
                </a:cubicBezTo>
                <a:cubicBezTo>
                  <a:pt x="1013079" y="1054085"/>
                  <a:pt x="853529" y="973931"/>
                  <a:pt x="691930" y="1015663"/>
                </a:cubicBezTo>
                <a:cubicBezTo>
                  <a:pt x="530331" y="1057395"/>
                  <a:pt x="193860" y="1000963"/>
                  <a:pt x="0" y="1015663"/>
                </a:cubicBezTo>
                <a:cubicBezTo>
                  <a:pt x="-56877" y="769209"/>
                  <a:pt x="33108" y="643748"/>
                  <a:pt x="0" y="497675"/>
                </a:cubicBezTo>
                <a:cubicBezTo>
                  <a:pt x="-33108" y="351602"/>
                  <a:pt x="4357" y="220356"/>
                  <a:pt x="0" y="0"/>
                </a:cubicBezTo>
                <a:close/>
              </a:path>
              <a:path w="3518289" h="101566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21014" y="198394"/>
                  <a:pt x="3488834" y="328515"/>
                  <a:pt x="3518289" y="487518"/>
                </a:cubicBezTo>
                <a:cubicBezTo>
                  <a:pt x="3547744" y="646521"/>
                  <a:pt x="3476463" y="789465"/>
                  <a:pt x="3518289" y="1015663"/>
                </a:cubicBezTo>
                <a:cubicBezTo>
                  <a:pt x="3269020" y="1059547"/>
                  <a:pt x="3177404" y="1003230"/>
                  <a:pt x="3002273" y="1015663"/>
                </a:cubicBezTo>
                <a:cubicBezTo>
                  <a:pt x="2827142" y="1028096"/>
                  <a:pt x="2635706" y="1013768"/>
                  <a:pt x="2345526" y="1015663"/>
                </a:cubicBezTo>
                <a:cubicBezTo>
                  <a:pt x="2055346" y="1017558"/>
                  <a:pt x="1907072" y="982083"/>
                  <a:pt x="1688779" y="1015663"/>
                </a:cubicBezTo>
                <a:cubicBezTo>
                  <a:pt x="1470486" y="1049243"/>
                  <a:pt x="1299668" y="954038"/>
                  <a:pt x="1067214" y="1015663"/>
                </a:cubicBezTo>
                <a:cubicBezTo>
                  <a:pt x="834760" y="1077288"/>
                  <a:pt x="803347" y="992895"/>
                  <a:pt x="551199" y="1015663"/>
                </a:cubicBezTo>
                <a:cubicBezTo>
                  <a:pt x="299051" y="1038431"/>
                  <a:pt x="133357" y="967366"/>
                  <a:pt x="0" y="1015663"/>
                </a:cubicBezTo>
                <a:cubicBezTo>
                  <a:pt x="-5204" y="777892"/>
                  <a:pt x="40693" y="740264"/>
                  <a:pt x="0" y="538301"/>
                </a:cubicBezTo>
                <a:cubicBezTo>
                  <a:pt x="-40693" y="336338"/>
                  <a:pt x="25393" y="155709"/>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6">
                    <a:lumMod val="50000"/>
                  </a:schemeClr>
                </a:solidFill>
              </a:rPr>
              <a:t>“</a:t>
            </a:r>
            <a:r>
              <a:rPr lang="ru-RU" sz="2000" b="1" dirty="0">
                <a:solidFill>
                  <a:schemeClr val="accent6">
                    <a:lumMod val="50000"/>
                  </a:schemeClr>
                </a:solidFill>
              </a:rPr>
              <a:t>Слово Твое – светильник ног моих, свет на стезе моей» (</a:t>
            </a:r>
            <a:r>
              <a:rPr lang="ru-RU" sz="2000" b="1" dirty="0" err="1">
                <a:solidFill>
                  <a:schemeClr val="accent6">
                    <a:lumMod val="50000"/>
                  </a:schemeClr>
                </a:solidFill>
              </a:rPr>
              <a:t>Пс</a:t>
            </a:r>
            <a:r>
              <a:rPr lang="en" b="1" dirty="0">
                <a:solidFill>
                  <a:schemeClr val="accent6">
                    <a:lumMod val="50000"/>
                  </a:schemeClr>
                </a:solidFill>
              </a:rPr>
              <a:t>. 11</a:t>
            </a:r>
            <a:r>
              <a:rPr lang="ru-RU" b="1" dirty="0">
                <a:solidFill>
                  <a:schemeClr val="accent6">
                    <a:lumMod val="50000"/>
                  </a:schemeClr>
                </a:solidFill>
              </a:rPr>
              <a:t>8</a:t>
            </a:r>
            <a:r>
              <a:rPr lang="en" b="1" dirty="0">
                <a:solidFill>
                  <a:schemeClr val="accent6">
                    <a:lumMod val="50000"/>
                  </a:schemeClr>
                </a:solidFill>
              </a:rPr>
              <a:t>:105)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4932637"/>
            <a:ext cx="3518289" cy="1292662"/>
          </a:xfrm>
          <a:custGeom>
            <a:avLst/>
            <a:gdLst>
              <a:gd name="connsiteX0" fmla="*/ 0 w 3518289"/>
              <a:gd name="connsiteY0" fmla="*/ 0 h 1292662"/>
              <a:gd name="connsiteX1" fmla="*/ 480833 w 3518289"/>
              <a:gd name="connsiteY1" fmla="*/ 0 h 1292662"/>
              <a:gd name="connsiteX2" fmla="*/ 1067214 w 3518289"/>
              <a:gd name="connsiteY2" fmla="*/ 0 h 1292662"/>
              <a:gd name="connsiteX3" fmla="*/ 1618413 w 3518289"/>
              <a:gd name="connsiteY3" fmla="*/ 0 h 1292662"/>
              <a:gd name="connsiteX4" fmla="*/ 2099246 w 3518289"/>
              <a:gd name="connsiteY4" fmla="*/ 0 h 1292662"/>
              <a:gd name="connsiteX5" fmla="*/ 2615261 w 3518289"/>
              <a:gd name="connsiteY5" fmla="*/ 0 h 1292662"/>
              <a:gd name="connsiteX6" fmla="*/ 3518289 w 3518289"/>
              <a:gd name="connsiteY6" fmla="*/ 0 h 1292662"/>
              <a:gd name="connsiteX7" fmla="*/ 3518289 w 3518289"/>
              <a:gd name="connsiteY7" fmla="*/ 443814 h 1292662"/>
              <a:gd name="connsiteX8" fmla="*/ 3518289 w 3518289"/>
              <a:gd name="connsiteY8" fmla="*/ 861775 h 1292662"/>
              <a:gd name="connsiteX9" fmla="*/ 3518289 w 3518289"/>
              <a:gd name="connsiteY9" fmla="*/ 1292662 h 1292662"/>
              <a:gd name="connsiteX10" fmla="*/ 2896725 w 3518289"/>
              <a:gd name="connsiteY10" fmla="*/ 1292662 h 1292662"/>
              <a:gd name="connsiteX11" fmla="*/ 2380709 w 3518289"/>
              <a:gd name="connsiteY11" fmla="*/ 1292662 h 1292662"/>
              <a:gd name="connsiteX12" fmla="*/ 1899876 w 3518289"/>
              <a:gd name="connsiteY12" fmla="*/ 1292662 h 1292662"/>
              <a:gd name="connsiteX13" fmla="*/ 1278312 w 3518289"/>
              <a:gd name="connsiteY13" fmla="*/ 1292662 h 1292662"/>
              <a:gd name="connsiteX14" fmla="*/ 691930 w 3518289"/>
              <a:gd name="connsiteY14" fmla="*/ 1292662 h 1292662"/>
              <a:gd name="connsiteX15" fmla="*/ 0 w 3518289"/>
              <a:gd name="connsiteY15" fmla="*/ 1292662 h 1292662"/>
              <a:gd name="connsiteX16" fmla="*/ 0 w 3518289"/>
              <a:gd name="connsiteY16" fmla="*/ 848848 h 1292662"/>
              <a:gd name="connsiteX17" fmla="*/ 0 w 3518289"/>
              <a:gd name="connsiteY17" fmla="*/ 443814 h 1292662"/>
              <a:gd name="connsiteX18" fmla="*/ 0 w 3518289"/>
              <a:gd name="connsiteY18"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292662"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65922" y="130586"/>
                  <a:pt x="3476895" y="234331"/>
                  <a:pt x="3518289" y="443814"/>
                </a:cubicBezTo>
                <a:cubicBezTo>
                  <a:pt x="3559683" y="653297"/>
                  <a:pt x="3472054" y="711371"/>
                  <a:pt x="3518289" y="861775"/>
                </a:cubicBezTo>
                <a:cubicBezTo>
                  <a:pt x="3564524" y="1012179"/>
                  <a:pt x="3505710" y="1158275"/>
                  <a:pt x="3518289" y="1292662"/>
                </a:cubicBezTo>
                <a:cubicBezTo>
                  <a:pt x="3300650" y="1366233"/>
                  <a:pt x="3110359" y="1219021"/>
                  <a:pt x="2896725" y="1292662"/>
                </a:cubicBezTo>
                <a:cubicBezTo>
                  <a:pt x="2683091" y="1366303"/>
                  <a:pt x="2542308" y="1250930"/>
                  <a:pt x="2380709" y="1292662"/>
                </a:cubicBezTo>
                <a:cubicBezTo>
                  <a:pt x="2219110" y="1334394"/>
                  <a:pt x="2027003" y="1270430"/>
                  <a:pt x="1899876" y="1292662"/>
                </a:cubicBezTo>
                <a:cubicBezTo>
                  <a:pt x="1772749" y="1314894"/>
                  <a:pt x="1581906" y="1223135"/>
                  <a:pt x="1278312" y="1292662"/>
                </a:cubicBezTo>
                <a:cubicBezTo>
                  <a:pt x="974718" y="1362189"/>
                  <a:pt x="945855" y="1286666"/>
                  <a:pt x="691930" y="1292662"/>
                </a:cubicBezTo>
                <a:cubicBezTo>
                  <a:pt x="438005" y="1298658"/>
                  <a:pt x="213738" y="1286377"/>
                  <a:pt x="0" y="1292662"/>
                </a:cubicBezTo>
                <a:cubicBezTo>
                  <a:pt x="-12360" y="1140415"/>
                  <a:pt x="23668" y="943374"/>
                  <a:pt x="0" y="848848"/>
                </a:cubicBezTo>
                <a:cubicBezTo>
                  <a:pt x="-23668" y="754322"/>
                  <a:pt x="14721" y="628837"/>
                  <a:pt x="0" y="443814"/>
                </a:cubicBezTo>
                <a:cubicBezTo>
                  <a:pt x="-14721" y="258791"/>
                  <a:pt x="27175" y="109975"/>
                  <a:pt x="0" y="0"/>
                </a:cubicBezTo>
                <a:close/>
              </a:path>
              <a:path w="3518289" h="1292662"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34397" y="190585"/>
                  <a:pt x="3486586" y="272188"/>
                  <a:pt x="3518289" y="405034"/>
                </a:cubicBezTo>
                <a:cubicBezTo>
                  <a:pt x="3549992" y="537880"/>
                  <a:pt x="3493266" y="640457"/>
                  <a:pt x="3518289" y="835921"/>
                </a:cubicBezTo>
                <a:cubicBezTo>
                  <a:pt x="3543312" y="1031385"/>
                  <a:pt x="3493949" y="1100050"/>
                  <a:pt x="3518289" y="1292662"/>
                </a:cubicBezTo>
                <a:cubicBezTo>
                  <a:pt x="3355023" y="1315541"/>
                  <a:pt x="3202065" y="1252691"/>
                  <a:pt x="3037456" y="1292662"/>
                </a:cubicBezTo>
                <a:cubicBezTo>
                  <a:pt x="2872847" y="1332633"/>
                  <a:pt x="2599002" y="1259082"/>
                  <a:pt x="2380709" y="1292662"/>
                </a:cubicBezTo>
                <a:cubicBezTo>
                  <a:pt x="2162416" y="1326242"/>
                  <a:pt x="1987808" y="1226488"/>
                  <a:pt x="1759145" y="1292662"/>
                </a:cubicBezTo>
                <a:cubicBezTo>
                  <a:pt x="1530482" y="1358836"/>
                  <a:pt x="1347236" y="1272830"/>
                  <a:pt x="1243129" y="1292662"/>
                </a:cubicBezTo>
                <a:cubicBezTo>
                  <a:pt x="1139022" y="1312494"/>
                  <a:pt x="887646" y="1229017"/>
                  <a:pt x="586381" y="1292662"/>
                </a:cubicBezTo>
                <a:cubicBezTo>
                  <a:pt x="285116" y="1356307"/>
                  <a:pt x="281014" y="1292079"/>
                  <a:pt x="0" y="1292662"/>
                </a:cubicBezTo>
                <a:cubicBezTo>
                  <a:pt x="-6369" y="1114799"/>
                  <a:pt x="11902" y="1016969"/>
                  <a:pt x="0" y="874701"/>
                </a:cubicBezTo>
                <a:cubicBezTo>
                  <a:pt x="-11902" y="732433"/>
                  <a:pt x="39269" y="564347"/>
                  <a:pt x="0" y="443814"/>
                </a:cubicBezTo>
                <a:cubicBezTo>
                  <a:pt x="-39269" y="323281"/>
                  <a:pt x="25932" y="106599"/>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1">
                    <a:lumMod val="50000"/>
                  </a:schemeClr>
                </a:solidFill>
              </a:rPr>
              <a:t>“</a:t>
            </a:r>
            <a:r>
              <a:rPr lang="ru-RU" sz="2000" b="1" dirty="0">
                <a:solidFill>
                  <a:schemeClr val="accent1">
                    <a:lumMod val="50000"/>
                  </a:schemeClr>
                </a:solidFill>
              </a:rPr>
              <a:t>Раскрытие твоих слов дает свет; Это дает понимание простому</a:t>
            </a:r>
            <a:r>
              <a:rPr lang="en" sz="2000" b="1" dirty="0">
                <a:solidFill>
                  <a:schemeClr val="accent1">
                    <a:lumMod val="50000"/>
                  </a:schemeClr>
                </a:solidFill>
              </a:rPr>
              <a:t>” </a:t>
            </a:r>
            <a:br>
              <a:rPr lang="es-ES" sz="2000" b="1" dirty="0">
                <a:solidFill>
                  <a:schemeClr val="accent1">
                    <a:lumMod val="50000"/>
                  </a:schemeClr>
                </a:solidFill>
              </a:rPr>
            </a:br>
            <a:r>
              <a:rPr lang="en" b="1" dirty="0">
                <a:solidFill>
                  <a:schemeClr val="accent1">
                    <a:lumMod val="50000"/>
                  </a:schemeClr>
                </a:solidFill>
              </a:rPr>
              <a:t>(Ps. 11</a:t>
            </a:r>
            <a:r>
              <a:rPr lang="ru-RU" b="1" dirty="0">
                <a:solidFill>
                  <a:schemeClr val="accent1">
                    <a:lumMod val="50000"/>
                  </a:schemeClr>
                </a:solidFill>
              </a:rPr>
              <a:t>8</a:t>
            </a:r>
            <a:r>
              <a:rPr lang="en" b="1" dirty="0">
                <a:solidFill>
                  <a:schemeClr val="accent1">
                    <a:lumMod val="50000"/>
                  </a:schemeClr>
                </a:solidFill>
              </a:rPr>
              <a:t>:130)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ru-RU" sz="2000" b="1" dirty="0"/>
              <a:t>В ней мы находим дьявольскую стратегию; сотворение мира; рождение, жизнь, смерть, воскресение и заступничество Иисуса; прощение грехов; Второе пришествие; вечная жизнь на Новой Земле </a:t>
            </a:r>
            <a:r>
              <a:rPr lang="en" sz="2000" b="1" dirty="0"/>
              <a:t>…</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7" y="1768786"/>
            <a:ext cx="7163698" cy="707886"/>
          </a:xfrm>
          <a:prstGeom prst="rect">
            <a:avLst/>
          </a:prstGeom>
          <a:noFill/>
        </p:spPr>
        <p:txBody>
          <a:bodyPr wrap="square">
            <a:spAutoFit/>
          </a:bodyPr>
          <a:lstStyle/>
          <a:p>
            <a:pPr>
              <a:spcBef>
                <a:spcPts val="600"/>
              </a:spcBef>
            </a:pPr>
            <a:r>
              <a:rPr lang="ru-RU" sz="2000" b="1" dirty="0"/>
              <a:t>Таким образом, наша безопасность находится только в Библии и в каждой ее книге, главе и стихе (2 Тим</a:t>
            </a:r>
            <a:r>
              <a:rPr lang="en" sz="2000" b="1" dirty="0"/>
              <a:t>.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u-RU" sz="3600" b="1" dirty="0">
                <a:ln/>
                <a:solidFill>
                  <a:schemeClr val="accent4"/>
                </a:solidFill>
              </a:rPr>
              <a:t>ЧЕЛОВЕЧЕСКОЕ РАССУЖДЕНИЕ</a:t>
            </a:r>
            <a:endParaRPr lang="en" sz="3600" b="1" dirty="0">
              <a:ln/>
              <a:solidFill>
                <a:schemeClr val="accent4"/>
              </a:solidFill>
            </a:endParaRPr>
          </a:p>
        </p:txBody>
      </p:sp>
      <p:sp>
        <p:nvSpPr>
          <p:cNvPr id="5" name="CuadroTexto 4">
            <a:extLst>
              <a:ext uri="{FF2B5EF4-FFF2-40B4-BE49-F238E27FC236}">
                <a16:creationId xmlns:a16="http://schemas.microsoft.com/office/drawing/2014/main" id="{EAB3F635-42E0-9EBB-C928-9E0F7F354158}"/>
              </a:ext>
            </a:extLst>
          </p:cNvPr>
          <p:cNvSpPr txBox="1"/>
          <p:nvPr/>
        </p:nvSpPr>
        <p:spPr>
          <a:xfrm>
            <a:off x="3127442" y="605822"/>
            <a:ext cx="6781322" cy="646331"/>
          </a:xfrm>
          <a:prstGeom prst="rect">
            <a:avLst/>
          </a:prstGeom>
          <a:noFill/>
        </p:spPr>
        <p:txBody>
          <a:bodyPr wrap="square">
            <a:spAutoFit/>
          </a:bodyPr>
          <a:lstStyle/>
          <a:p>
            <a:pPr algn="ct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ru-RU" b="1" dirty="0">
                <a:solidFill>
                  <a:srgbClr val="A0DDE0"/>
                </a:solidFill>
                <a:effectLst>
                  <a:outerShdw blurRad="38100" dist="38100" dir="2700000" algn="tl">
                    <a:srgbClr val="000000">
                      <a:alpha val="43137"/>
                    </a:srgbClr>
                  </a:outerShdw>
                </a:effectLst>
                <a:latin typeface="Comic Sans MS" panose="030F0702030302020204" pitchFamily="66" charset="0"/>
              </a:rPr>
              <a:t>Есть пути, которые кажутся человеку прямыми, но конец их — путь к смерти</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ru-RU" sz="1400" b="1" dirty="0">
                <a:solidFill>
                  <a:srgbClr val="A0DDE0"/>
                </a:solidFill>
                <a:effectLst>
                  <a:outerShdw blurRad="38100" dist="38100" dir="2700000" algn="tl">
                    <a:srgbClr val="000000">
                      <a:alpha val="43137"/>
                    </a:srgbClr>
                  </a:outerShdw>
                </a:effectLst>
                <a:latin typeface="Comic Sans MS" panose="030F0702030302020204" pitchFamily="66" charset="0"/>
              </a:rPr>
              <a:t>Притчи</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313648"/>
            <a:ext cx="5688049" cy="707886"/>
          </a:xfrm>
          <a:prstGeom prst="rect">
            <a:avLst/>
          </a:prstGeom>
          <a:noFill/>
        </p:spPr>
        <p:txBody>
          <a:bodyPr wrap="square" rtlCol="0">
            <a:spAutoFit/>
          </a:bodyPr>
          <a:lstStyle/>
          <a:p>
            <a:pPr>
              <a:spcBef>
                <a:spcPts val="600"/>
              </a:spcBef>
            </a:pPr>
            <a:r>
              <a:rPr lang="ru-RU" sz="2000" b="1" dirty="0">
                <a:solidFill>
                  <a:schemeClr val="bg1"/>
                </a:solidFill>
                <a:effectLst>
                  <a:glow rad="127000">
                    <a:srgbClr val="474062"/>
                  </a:glow>
                  <a:outerShdw blurRad="38100" dist="38100" dir="2700000" algn="tl">
                    <a:srgbClr val="000000">
                      <a:alpha val="43137"/>
                    </a:srgbClr>
                  </a:outerShdw>
                </a:effectLst>
              </a:rPr>
              <a:t>Если Бог вдохновил Библию, то кто может ее толковать (2 Пет. 1:20;  Ин</a:t>
            </a:r>
            <a:r>
              <a:rPr lang="en" sz="2000" b="1" dirty="0">
                <a:solidFill>
                  <a:schemeClr val="bg1"/>
                </a:solidFill>
                <a:effectLst>
                  <a:glow rad="127000">
                    <a:srgbClr val="474062"/>
                  </a:glow>
                  <a:outerShdw blurRad="38100" dist="38100" dir="2700000" algn="tl">
                    <a:srgbClr val="000000">
                      <a:alpha val="43137"/>
                    </a:srgbClr>
                  </a:outerShdw>
                </a:effectLst>
              </a:rPr>
              <a:t>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27" y="3379069"/>
            <a:ext cx="7588570" cy="1015663"/>
          </a:xfrm>
          <a:prstGeom prst="rect">
            <a:avLst/>
          </a:prstGeom>
          <a:noFill/>
        </p:spPr>
        <p:txBody>
          <a:bodyPr wrap="square">
            <a:spAutoFit/>
          </a:bodyPr>
          <a:lstStyle/>
          <a:p>
            <a:pPr>
              <a:spcBef>
                <a:spcPts val="600"/>
              </a:spcBef>
            </a:pPr>
            <a:r>
              <a:rPr lang="ru-RU" sz="2000" b="1" dirty="0">
                <a:solidFill>
                  <a:schemeClr val="bg1"/>
                </a:solidFill>
                <a:effectLst>
                  <a:glow rad="127000">
                    <a:srgbClr val="474062"/>
                  </a:glow>
                  <a:outerShdw blurRad="38100" dist="38100" dir="2700000" algn="tl">
                    <a:srgbClr val="000000">
                      <a:alpha val="43137"/>
                    </a:srgbClr>
                  </a:outerShdw>
                </a:effectLst>
              </a:rPr>
              <a:t>Примером человеческого рассуждения является высшая критика, которая с 18-го века предлагала «академическое» толкование Библии</a:t>
            </a:r>
            <a:r>
              <a:rPr lang="en" sz="2000" b="1" dirty="0">
                <a:solidFill>
                  <a:schemeClr val="bg1"/>
                </a:solidFill>
                <a:effectLst>
                  <a:glow rad="127000">
                    <a:srgbClr val="474062"/>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29" y="2091434"/>
            <a:ext cx="7588570" cy="1323439"/>
          </a:xfrm>
          <a:prstGeom prst="rect">
            <a:avLst/>
          </a:prstGeom>
          <a:noFill/>
        </p:spPr>
        <p:txBody>
          <a:bodyPr wrap="square">
            <a:spAutoFit/>
          </a:bodyPr>
          <a:lstStyle/>
          <a:p>
            <a:pPr>
              <a:spcBef>
                <a:spcPts val="600"/>
              </a:spcBef>
            </a:pPr>
            <a:r>
              <a:rPr lang="ru-RU" sz="2000" b="1" dirty="0">
                <a:solidFill>
                  <a:schemeClr val="bg1"/>
                </a:solidFill>
                <a:effectLst>
                  <a:glow rad="127000">
                    <a:srgbClr val="474062"/>
                  </a:glow>
                  <a:outerShdw blurRad="38100" dist="38100" dir="2700000" algn="tl">
                    <a:srgbClr val="000000">
                      <a:alpha val="43137"/>
                    </a:srgbClr>
                  </a:outerShdw>
                </a:effectLst>
              </a:rPr>
              <a:t>Человек, не имеющий Духа, не принимает того, что исходит от Духа Божия, но считает это безумием и не может понять этого, потому что оно распознается только через Духа (1 Кор. </a:t>
            </a:r>
            <a:r>
              <a:rPr lang="en" sz="2000" b="1" dirty="0">
                <a:solidFill>
                  <a:schemeClr val="bg1"/>
                </a:solidFill>
                <a:effectLst>
                  <a:glow rad="127000">
                    <a:srgbClr val="474062"/>
                  </a:glow>
                  <a:outerShdw blurRad="38100" dist="38100" dir="2700000" algn="tl">
                    <a:srgbClr val="000000">
                      <a:alpha val="43137"/>
                    </a:srgbClr>
                  </a:outerShdw>
                </a:effectLst>
              </a:rPr>
              <a:t>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03428" y="5963674"/>
            <a:ext cx="7588569" cy="707886"/>
          </a:xfrm>
          <a:prstGeom prst="rect">
            <a:avLst/>
          </a:prstGeom>
          <a:noFill/>
        </p:spPr>
        <p:txBody>
          <a:bodyPr wrap="square">
            <a:spAutoFit/>
          </a:bodyPr>
          <a:lstStyle/>
          <a:p>
            <a:pPr>
              <a:spcBef>
                <a:spcPts val="600"/>
              </a:spcBef>
            </a:pPr>
            <a:r>
              <a:rPr lang="ru-RU" sz="2000" b="1" dirty="0">
                <a:solidFill>
                  <a:schemeClr val="bg1"/>
                </a:solidFill>
                <a:effectLst>
                  <a:glow rad="127000">
                    <a:srgbClr val="474062"/>
                  </a:glow>
                  <a:outerShdw blurRad="38100" dist="38100" dir="2700000" algn="tl">
                    <a:srgbClr val="000000">
                      <a:alpha val="43137"/>
                    </a:srgbClr>
                  </a:outerShdw>
                </a:effectLst>
              </a:rPr>
              <a:t>Без сомнения, враг изобретает пути, которые кажутся правильными, но их конец — смерть (Притч. </a:t>
            </a:r>
            <a:r>
              <a:rPr lang="en" sz="2000" b="1" dirty="0">
                <a:solidFill>
                  <a:schemeClr val="bg1"/>
                </a:solidFill>
                <a:effectLst>
                  <a:glow rad="127000">
                    <a:srgbClr val="474062"/>
                  </a:glow>
                  <a:outerShdw blurRad="38100" dist="38100" dir="2700000" algn="tl">
                    <a:srgbClr val="000000">
                      <a:alpha val="43137"/>
                    </a:srgbClr>
                  </a:outerShdw>
                </a:effectLst>
              </a:rPr>
              <a:t>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03427" y="4363595"/>
            <a:ext cx="7588570" cy="1631216"/>
          </a:xfrm>
          <a:prstGeom prst="rect">
            <a:avLst/>
          </a:prstGeom>
          <a:noFill/>
        </p:spPr>
        <p:txBody>
          <a:bodyPr wrap="square">
            <a:spAutoFit/>
          </a:bodyPr>
          <a:lstStyle/>
          <a:p>
            <a:pPr>
              <a:spcBef>
                <a:spcPts val="600"/>
              </a:spcBef>
            </a:pPr>
            <a:r>
              <a:rPr lang="ru-RU" sz="2000" b="1" dirty="0">
                <a:solidFill>
                  <a:schemeClr val="bg1"/>
                </a:solidFill>
                <a:effectLst>
                  <a:glow rad="127000">
                    <a:srgbClr val="474062"/>
                  </a:glow>
                  <a:outerShdw blurRad="38100" dist="38100" dir="2700000" algn="tl">
                    <a:srgbClr val="000000">
                      <a:alpha val="43137"/>
                    </a:srgbClr>
                  </a:outerShdw>
                </a:effectLst>
              </a:rPr>
              <a:t>Его основной подход – отрицание чудес и невозможность предсказать будущее. При таком подходе, какую пользу мы можем извлечь из слова Божьего, если мы отрицаем его силу или его способность знать будущее, которое нас ожидает</a:t>
            </a:r>
            <a:r>
              <a:rPr lang="en" sz="2000" b="1" dirty="0">
                <a:solidFill>
                  <a:schemeClr val="bg1"/>
                </a:solidFill>
                <a:effectLst>
                  <a:glow rad="127000">
                    <a:srgbClr val="474062"/>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656</TotalTime>
  <Words>1269</Words>
  <Application>Microsoft Office PowerPoint</Application>
  <PresentationFormat>Panorámica</PresentationFormat>
  <Paragraphs>58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94</cp:revision>
  <dcterms:created xsi:type="dcterms:W3CDTF">2024-03-31T16:03:06Z</dcterms:created>
  <dcterms:modified xsi:type="dcterms:W3CDTF">2024-04-08T05:52:45Z</dcterms:modified>
</cp:coreProperties>
</file>