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268" r:id="rId4"/>
    <p:sldId id="257" r:id="rId5"/>
    <p:sldId id="258" r:id="rId6"/>
    <p:sldId id="259" r:id="rId7"/>
    <p:sldId id="277" r:id="rId8"/>
    <p:sldId id="279" r:id="rId9"/>
    <p:sldId id="261" r:id="rId10"/>
    <p:sldId id="271" r:id="rId11"/>
    <p:sldId id="276" r:id="rId12"/>
    <p:sldId id="263" r:id="rId13"/>
    <p:sldId id="264" r:id="rId14"/>
    <p:sldId id="26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2B1C"/>
    <a:srgbClr val="79A046"/>
    <a:srgbClr val="FFFFCC"/>
    <a:srgbClr val="A04D20"/>
    <a:srgbClr val="537577"/>
    <a:srgbClr val="729B9D"/>
    <a:srgbClr val="666C58"/>
    <a:srgbClr val="9DA38F"/>
    <a:srgbClr val="DEE0D9"/>
    <a:srgbClr val="F47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Это основа веры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Веря в Его обещания, мы обновляем нашу веру и мужество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Его листья подобны плоду древа жизни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Излучайте радость, надежду и свет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Это дает нам направление, уверенность, силу и мудрость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Оживляет нас физически, умственно, эмоционально и духовно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Тиндейл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(1494-1536) задался целью исправить ошибки в Библии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Виклеффа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(переведенной с латыни), сделав прямой перевод с языков оригинала. Он издал Новый Завет в переводе с греческого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Майлз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Ковердейл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продолжил и дополнил работу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Тиндейла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переводом Ветхого Завета с еврейских оригиналов. Так, в 1535 году была издана первая печатная Библия на английском языке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Эта версия послужила основой для наиболее широко используемого перевода Библии среди англоговорящих: Библии короля Якова, опубликованной в 1611 году. Работа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Тиндейла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Ковердейла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ученых, которые подготовили Библию короля Иакова, повлияла на миллионы людей, приведя их к познанию Бога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Любопытно, что человек, который никогда открыто не принимал Реформацию, был незаменимым помощником в этих переводах: Эразм Роттердамский, издавший в то время Новый Завет на греческом языке (который послужил основой для всех переводов реформаторов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32358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72349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99970" custLinFactNeighborX="-1000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ru-RU" sz="1800" b="1" dirty="0" err="1">
              <a:solidFill>
                <a:srgbClr val="FFFFCC"/>
              </a:solidFill>
            </a:rPr>
            <a:t>Мртин</a:t>
          </a:r>
          <a:r>
            <a:rPr lang="ru-RU" sz="1800" b="1" dirty="0">
              <a:solidFill>
                <a:srgbClr val="FFFFCC"/>
              </a:solidFill>
            </a:rPr>
            <a:t> Лютер</a:t>
          </a:r>
          <a:endParaRPr lang="es-ES" sz="1800" b="1" dirty="0">
            <a:solidFill>
              <a:srgbClr val="FFFFCC"/>
            </a:solidFill>
          </a:endParaRP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ru-RU" sz="1800" b="1" dirty="0">
              <a:solidFill>
                <a:srgbClr val="FFFFCC"/>
              </a:solidFill>
            </a:rPr>
            <a:t>Пьер Робер </a:t>
          </a:r>
          <a:endParaRPr lang="en-US" sz="1800" b="1" dirty="0">
            <a:solidFill>
              <a:srgbClr val="FFFFCC"/>
            </a:solidFill>
          </a:endParaRPr>
        </a:p>
        <a:p>
          <a:pPr algn="ctr">
            <a:spcAft>
              <a:spcPts val="0"/>
            </a:spcAft>
            <a:buNone/>
          </a:pPr>
          <a:r>
            <a:rPr lang="ru-RU" sz="1800" b="1" dirty="0" err="1">
              <a:solidFill>
                <a:srgbClr val="FFFFCC"/>
              </a:solidFill>
            </a:rPr>
            <a:t>Оливетан</a:t>
          </a:r>
          <a:endParaRPr lang="en-US" sz="1800" b="1" dirty="0">
            <a:solidFill>
              <a:srgbClr val="FFFFCC"/>
            </a:solidFill>
          </a:endParaRP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B248A013-0890-4A64-83BA-D4681DF2E6E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ru-RU" sz="1600" b="1" dirty="0"/>
            <a:t>Франция</a:t>
          </a:r>
          <a:r>
            <a:rPr lang="es-ES" sz="1600" b="1" dirty="0"/>
            <a:t>(1535)</a:t>
          </a:r>
        </a:p>
      </dgm:t>
    </dgm:pt>
    <dgm:pt modelId="{EF40E465-F80F-4541-97C7-B29D6893C3F6}" type="par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78D37482-FC80-456A-BDC0-D1493204B5F4}" type="sib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ru-RU" sz="1600" b="1" dirty="0" err="1">
              <a:solidFill>
                <a:srgbClr val="FFFFCC"/>
              </a:solidFill>
            </a:rPr>
            <a:t>Кралицкая</a:t>
          </a:r>
          <a:r>
            <a:rPr lang="ru-RU" sz="1600" b="1" dirty="0">
              <a:solidFill>
                <a:srgbClr val="FFFFCC"/>
              </a:solidFill>
            </a:rPr>
            <a:t> Библия</a:t>
          </a:r>
          <a:r>
            <a:rPr lang="es-ES" sz="1600" b="1" dirty="0">
              <a:solidFill>
                <a:srgbClr val="FFFFCC"/>
              </a:solidFill>
            </a:rPr>
            <a:t> </a:t>
          </a:r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788B04C4-A2DC-4363-BB33-6FF062D4762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ru-RU" sz="1600" b="1" dirty="0"/>
            <a:t>Чехия</a:t>
          </a:r>
          <a:r>
            <a:rPr lang="es-ES" sz="1600" b="1" dirty="0"/>
            <a:t> (1579)</a:t>
          </a:r>
        </a:p>
      </dgm:t>
    </dgm:pt>
    <dgm:pt modelId="{C2C2D7B3-7102-4C86-986C-3F10EEB41138}" type="par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41D62CF7-94AE-415F-9CB8-395382CA08A4}" type="sib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ru-RU" sz="1800" b="1" dirty="0">
              <a:solidFill>
                <a:srgbClr val="FFFFCC"/>
              </a:solidFill>
            </a:rPr>
            <a:t>Йонас </a:t>
          </a:r>
          <a:r>
            <a:rPr lang="ru-RU" sz="1800" b="1" dirty="0" err="1">
              <a:solidFill>
                <a:srgbClr val="FFFFCC"/>
              </a:solidFill>
            </a:rPr>
            <a:t>Бреткунас</a:t>
          </a:r>
          <a:endParaRPr lang="en-US" sz="1800" b="1" dirty="0">
            <a:solidFill>
              <a:srgbClr val="FFFFCC"/>
            </a:solidFill>
          </a:endParaRP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F1FBECBD-5AE9-4F10-B300-3DC14B863586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ru-RU" sz="1600" b="1" dirty="0"/>
            <a:t>Литва </a:t>
          </a:r>
          <a:r>
            <a:rPr lang="es-ES" sz="1600" b="1" dirty="0"/>
            <a:t> (1579)</a:t>
          </a:r>
        </a:p>
      </dgm:t>
    </dgm:pt>
    <dgm:pt modelId="{3213E50D-2430-478D-8276-815FCDC77ADF}" type="par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3068FD0E-28D0-4FDA-9DF0-7831B50352CA}" type="sib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ru-RU" sz="1800" b="1" dirty="0">
              <a:solidFill>
                <a:srgbClr val="FFFFCC"/>
              </a:solidFill>
            </a:rPr>
            <a:t>Юрий Далматин</a:t>
          </a:r>
          <a:endParaRPr lang="en-US" sz="1800" b="1" dirty="0">
            <a:solidFill>
              <a:srgbClr val="FFFFCC"/>
            </a:solidFill>
          </a:endParaRP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B747602E-82D2-44EA-AE83-F644349EDF9E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ru-RU" sz="1600" b="1" dirty="0"/>
            <a:t>Словакия</a:t>
          </a:r>
          <a:r>
            <a:rPr lang="es-ES" sz="1600" b="1" dirty="0"/>
            <a:t>n (1584)</a:t>
          </a:r>
        </a:p>
      </dgm:t>
    </dgm:pt>
    <dgm:pt modelId="{6F0B9F12-3D09-47E0-9073-4A36D14793D6}" type="par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CEBEC11A-3934-4E9E-91B4-71C45905986B}" type="sib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FC465834-10FC-4722-BDC2-15AC3E0DE9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ru-RU" sz="1600" b="1" dirty="0"/>
            <a:t>Италия</a:t>
          </a:r>
          <a:r>
            <a:rPr lang="es-ES" sz="1600" b="1" dirty="0"/>
            <a:t> (1607)</a:t>
          </a:r>
        </a:p>
      </dgm:t>
    </dgm:pt>
    <dgm:pt modelId="{6056E784-04AF-4E91-B31A-0FE8C3E6128F}" type="par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84AC56BE-9475-4360-B0D1-F3B3A618CB07}" type="sib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ru-RU" sz="1800" b="1" dirty="0">
              <a:solidFill>
                <a:srgbClr val="FFFFCC"/>
              </a:solidFill>
            </a:rPr>
            <a:t>Джованни </a:t>
          </a:r>
          <a:r>
            <a:rPr lang="ru-RU" sz="1800" b="1" dirty="0" err="1">
              <a:solidFill>
                <a:srgbClr val="FFFFCC"/>
              </a:solidFill>
            </a:rPr>
            <a:t>Диодати</a:t>
          </a:r>
          <a:endParaRPr lang="en-US" sz="1800" b="1" dirty="0">
            <a:solidFill>
              <a:srgbClr val="FFFFCC"/>
            </a:solidFill>
          </a:endParaRP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ru-RU" sz="1800" b="1" dirty="0">
              <a:solidFill>
                <a:srgbClr val="FFFFCC"/>
              </a:solidFill>
            </a:rPr>
            <a:t>Жуан Феррейра де Алмейда</a:t>
          </a:r>
          <a:endParaRPr lang="en-US" sz="1800" b="1" dirty="0">
            <a:solidFill>
              <a:srgbClr val="FFFFCC"/>
            </a:solidFill>
          </a:endParaRP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C70887E-3DD4-4C15-8DFD-78306A15A1F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ru-RU" sz="1600" b="1" dirty="0"/>
            <a:t>Португалия</a:t>
          </a:r>
          <a:r>
            <a:rPr lang="es-ES" sz="1600" b="1" dirty="0"/>
            <a:t> (1691)</a:t>
          </a:r>
        </a:p>
      </dgm:t>
    </dgm:pt>
    <dgm:pt modelId="{B4E95E88-B45E-4B85-9A18-B13F65D21ECC}" type="par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83129B80-7904-4511-AE3A-284784E2D53A}" type="sib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6870327E-3A7D-42D5-AFC1-52E89FDF8EC8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ru-RU" sz="1600" b="1" dirty="0"/>
            <a:t>Испания</a:t>
          </a:r>
          <a:r>
            <a:rPr lang="es-ES" sz="1600" b="1" dirty="0"/>
            <a:t> (1569)</a:t>
          </a:r>
        </a:p>
      </dgm:t>
    </dgm:pt>
    <dgm:pt modelId="{7C91A48C-14AA-467B-8952-0947087AFC39}" type="parTrans" cxnId="{C2C22F12-6C89-430F-9870-36421CDF16DC}">
      <dgm:prSet/>
      <dgm:spPr/>
      <dgm:t>
        <a:bodyPr/>
        <a:lstStyle/>
        <a:p>
          <a:endParaRPr lang="es-ES"/>
        </a:p>
      </dgm:t>
    </dgm:pt>
    <dgm:pt modelId="{BE330285-E0E2-4C49-AA1B-E74EE3D86541}" type="sibTrans" cxnId="{C2C22F12-6C89-430F-9870-36421CDF16DC}">
      <dgm:prSet/>
      <dgm:spPr/>
      <dgm:t>
        <a:bodyPr/>
        <a:lstStyle/>
        <a:p>
          <a:endParaRPr lang="es-ES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ru-RU" sz="1600" b="1" dirty="0">
              <a:solidFill>
                <a:srgbClr val="FFFFCC"/>
              </a:solidFill>
            </a:rPr>
            <a:t>Брестская Библия</a:t>
          </a:r>
          <a:endParaRPr lang="en-US" sz="1600" b="1" dirty="0">
            <a:solidFill>
              <a:srgbClr val="FFFFCC"/>
            </a:solidFill>
          </a:endParaRP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FE0D239C-2BEF-402E-BC09-8E12CE275F23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ru-RU" sz="1600" b="1" dirty="0"/>
            <a:t>Польша</a:t>
          </a:r>
          <a:r>
            <a:rPr lang="es-ES" sz="1600" b="1" dirty="0"/>
            <a:t> (1563)</a:t>
          </a:r>
        </a:p>
      </dgm:t>
    </dgm:pt>
    <dgm:pt modelId="{D9359D92-4406-4CA2-869F-5C661719B48F}" type="parTrans" cxnId="{9A19F75E-C389-46CF-969B-F85EAD529698}">
      <dgm:prSet/>
      <dgm:spPr/>
      <dgm:t>
        <a:bodyPr/>
        <a:lstStyle/>
        <a:p>
          <a:endParaRPr lang="es-ES"/>
        </a:p>
      </dgm:t>
    </dgm:pt>
    <dgm:pt modelId="{A216FB5C-D4A5-4F8F-927B-810C9C27CD0D}" type="sibTrans" cxnId="{9A19F75E-C389-46CF-969B-F85EAD529698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ru-RU" sz="1800" b="1" dirty="0" err="1">
              <a:solidFill>
                <a:srgbClr val="FFFFCC"/>
              </a:solidFill>
            </a:rPr>
            <a:t>Казиодоро</a:t>
          </a:r>
          <a:r>
            <a:rPr lang="ru-RU" sz="1800" b="1" dirty="0">
              <a:solidFill>
                <a:srgbClr val="FFFFCC"/>
              </a:solidFill>
            </a:rPr>
            <a:t> де Рейн</a:t>
          </a:r>
          <a:endParaRPr lang="en-US" sz="1800" b="1" dirty="0">
            <a:solidFill>
              <a:srgbClr val="FFFFCC"/>
            </a:solidFill>
          </a:endParaRP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9B001AC9-07BE-427E-B653-37D9B9BADC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ru-RU" sz="1600" b="1" dirty="0"/>
            <a:t>Германия</a:t>
          </a:r>
          <a:r>
            <a:rPr lang="es-ES" sz="1600" b="1" dirty="0"/>
            <a:t> (1534)</a:t>
          </a:r>
        </a:p>
      </dgm:t>
    </dgm:pt>
    <dgm:pt modelId="{A2A413DF-5672-4434-8D35-41EC688B465D}" type="sib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E82D2B1B-514C-4FA2-9D39-21372714EFD8}" type="par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9" custScaleY="130742" custLinFactNeighborY="17578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9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9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9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9" custScaleX="109912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9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9" custScaleX="120108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9" custScaleX="172390">
        <dgm:presLayoutVars>
          <dgm:bulletEnabled val="1"/>
        </dgm:presLayoutVars>
      </dgm:prSet>
      <dgm:spPr/>
    </dgm:pt>
  </dgm:ptLst>
  <dgm:cxnLst>
    <dgm:cxn modelId="{A5085406-F795-4511-99CE-D686514C496A}" srcId="{38187828-3CFF-4E12-8163-6EE3481CBB82}" destId="{F1FBECBD-5AE9-4F10-B300-3DC14B863586}" srcOrd="0" destOrd="0" parTransId="{3213E50D-2430-478D-8276-815FCDC77ADF}" sibTransId="{3068FD0E-28D0-4FDA-9DF0-7831B50352CA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C2C22F12-6C89-430F-9870-36421CDF16DC}" srcId="{09FAD2CC-C19B-42CE-B7CE-87E023346073}" destId="{6870327E-3A7D-42D5-AFC1-52E89FDF8EC8}" srcOrd="0" destOrd="0" parTransId="{7C91A48C-14AA-467B-8952-0947087AFC39}" sibTransId="{BE330285-E0E2-4C49-AA1B-E74EE3D86541}"/>
    <dgm:cxn modelId="{F29D8313-7E33-44D8-B722-6CB87319D49B}" srcId="{E74D7293-8486-4428-AFB6-0DFD1F61D670}" destId="{FC465834-10FC-4722-BDC2-15AC3E0DE90C}" srcOrd="0" destOrd="0" parTransId="{6056E784-04AF-4E91-B31A-0FE8C3E6128F}" sibTransId="{84AC56BE-9475-4360-B0D1-F3B3A618CB07}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2CE99526-1793-4536-9987-4A40BDC226AB}" type="presOf" srcId="{4C70887E-3DD4-4C15-8DFD-78306A15A1F3}" destId="{1CB5EC40-FE22-4563-883B-DBA141A7709F}" srcOrd="0" destOrd="1" presId="urn:microsoft.com/office/officeart/2008/layout/BendingPictureCaptionList"/>
    <dgm:cxn modelId="{4D8C2629-5AAE-41CC-AE69-3994C2B8CD23}" srcId="{F81AD817-FB58-4B2F-B053-C0F92E587E3A}" destId="{4C70887E-3DD4-4C15-8DFD-78306A15A1F3}" srcOrd="0" destOrd="0" parTransId="{B4E95E88-B45E-4B85-9A18-B13F65D21ECC}" sibTransId="{83129B80-7904-4511-AE3A-284784E2D53A}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9A19F75E-C389-46CF-969B-F85EAD529698}" srcId="{44BE8017-1CA0-4B79-BE5B-9A584BC490ED}" destId="{FE0D239C-2BEF-402E-BC09-8E12CE275F23}" srcOrd="0" destOrd="0" parTransId="{D9359D92-4406-4CA2-869F-5C661719B48F}" sibTransId="{A216FB5C-D4A5-4F8F-927B-810C9C27CD0D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5EBD2D6A-55D9-4EF5-85B0-E29164114C88}" type="presOf" srcId="{F1FBECBD-5AE9-4F10-B300-3DC14B863586}" destId="{1E5E2F52-0CD6-41BD-9706-6F23DD83E921}" srcOrd="0" destOrd="1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94122A6E-F69B-4233-840C-75B48392914F}" type="presOf" srcId="{788B04C4-A2DC-4363-BB33-6FF062D4762C}" destId="{B2BC96B0-9EAB-45D0-B466-FFBEC04D0EF6}" srcOrd="0" destOrd="1" presId="urn:microsoft.com/office/officeart/2008/layout/BendingPictureCaptionList"/>
    <dgm:cxn modelId="{28B0A670-C062-420F-974B-359A94207F85}" type="presOf" srcId="{B747602E-82D2-44EA-AE83-F644349EDF9E}" destId="{28477F4D-F7A5-4452-9417-313CAA909CA4}" srcOrd="0" destOrd="1" presId="urn:microsoft.com/office/officeart/2008/layout/BendingPictureCaptionList"/>
    <dgm:cxn modelId="{0CA49C73-C733-468F-A9D7-810817064626}" type="presOf" srcId="{9B001AC9-07BE-427E-B653-37D9B9BADC0C}" destId="{372725CC-E905-45E7-B7C2-5A6414BBABA2}" srcOrd="0" destOrd="1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A10BDD7D-2C56-4210-9325-DE960E5F512B}" srcId="{7EE0FAC7-72A7-49A6-8CED-1EA18E5BA4FA}" destId="{9B001AC9-07BE-427E-B653-37D9B9BADC0C}" srcOrd="0" destOrd="0" parTransId="{E82D2B1B-514C-4FA2-9D39-21372714EFD8}" sibTransId="{A2A413DF-5672-4434-8D35-41EC688B465D}"/>
    <dgm:cxn modelId="{3D82338C-4A21-4922-B028-631BB99CA926}" type="presOf" srcId="{FC465834-10FC-4722-BDC2-15AC3E0DE90C}" destId="{152125A1-0B23-44C0-B228-B21891289B52}" srcOrd="0" destOrd="1" presId="urn:microsoft.com/office/officeart/2008/layout/BendingPictureCaptionList"/>
    <dgm:cxn modelId="{2D12CA92-D07B-44D1-94E4-0A97F6A9FA5A}" type="presOf" srcId="{FE0D239C-2BEF-402E-BC09-8E12CE275F23}" destId="{9990D23D-D772-40A4-9A46-61A24583B4B1}" srcOrd="0" destOrd="1" presId="urn:microsoft.com/office/officeart/2008/layout/BendingPictureCaptionList"/>
    <dgm:cxn modelId="{34CDA594-2DD5-4BE2-92C6-AA27D1F1CD3B}" type="presOf" srcId="{B248A013-0890-4A64-83BA-D4681DF2E6E2}" destId="{A21788A3-E93E-4584-9340-68866E597071}" srcOrd="0" destOrd="1" presId="urn:microsoft.com/office/officeart/2008/layout/BendingPictureCaptionList"/>
    <dgm:cxn modelId="{ED89EB98-6970-46C0-8A50-25354E9C0579}" srcId="{1983AE4D-E524-46E1-9F38-D60C24A5F1E9}" destId="{B747602E-82D2-44EA-AE83-F644349EDF9E}" srcOrd="0" destOrd="0" parTransId="{6F0B9F12-3D09-47E0-9073-4A36D14793D6}" sibTransId="{CEBEC11A-3934-4E9E-91B4-71C45905986B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44D2C5B1-62BB-42DC-9B4B-771547908A8C}" srcId="{ED089D63-58E3-4BE1-912C-74E1B5EF15DD}" destId="{B248A013-0890-4A64-83BA-D4681DF2E6E2}" srcOrd="0" destOrd="0" parTransId="{EF40E465-F80F-4541-97C7-B29D6893C3F6}" sibTransId="{78D37482-FC80-456A-BDC0-D1493204B5F4}"/>
    <dgm:cxn modelId="{F9C80FBE-5CFF-4D3D-93FB-80B6639F6B66}" type="presOf" srcId="{6870327E-3A7D-42D5-AFC1-52E89FDF8EC8}" destId="{46C364F7-CA65-492A-A831-68A73014367E}" srcOrd="0" destOrd="1" presId="urn:microsoft.com/office/officeart/2008/layout/BendingPictureCaptionList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E327D2E4-0EC2-4AFD-B641-2D6CD7C436D4}" srcId="{F72D04DE-BFC8-4F29-B879-FE01B34C57C4}" destId="{788B04C4-A2DC-4363-BB33-6FF062D4762C}" srcOrd="0" destOrd="0" parTransId="{C2C2D7B3-7102-4C86-986C-3F10EEB41138}" sibTransId="{41D62CF7-94AE-415F-9CB8-395382CA08A4}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16655" y="-403748"/>
          <a:ext cx="3123474" cy="3123474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90818" y="65779"/>
          <a:ext cx="7125380" cy="356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Это основа веры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65779"/>
        <a:ext cx="7125380" cy="356186"/>
      </dsp:txXfrm>
    </dsp:sp>
    <dsp:sp modelId="{637065DA-0758-4A07-9A20-947C08E3790A}">
      <dsp:nvSpPr>
        <dsp:cNvPr id="0" name=""/>
        <dsp:cNvSpPr/>
      </dsp:nvSpPr>
      <dsp:spPr>
        <a:xfrm>
          <a:off x="38426" y="9148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91382" y="431472"/>
          <a:ext cx="6924816" cy="356186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Веря в Его обещания, мы обновляем нашу веру и мужество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431472"/>
        <a:ext cx="6924816" cy="356186"/>
      </dsp:txXfrm>
    </dsp:sp>
    <dsp:sp modelId="{5D282486-33FC-46C0-956D-F94CA81D9F0C}">
      <dsp:nvSpPr>
        <dsp:cNvPr id="0" name=""/>
        <dsp:cNvSpPr/>
      </dsp:nvSpPr>
      <dsp:spPr>
        <a:xfrm>
          <a:off x="238990" y="45717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3094" y="797165"/>
          <a:ext cx="6833103" cy="356186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Его листья подобны плоду древа жизни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797165"/>
        <a:ext cx="6833103" cy="356186"/>
      </dsp:txXfrm>
    </dsp:sp>
    <dsp:sp modelId="{18D19A94-E3FB-41DD-B892-540E91F5C2C4}">
      <dsp:nvSpPr>
        <dsp:cNvPr id="0" name=""/>
        <dsp:cNvSpPr/>
      </dsp:nvSpPr>
      <dsp:spPr>
        <a:xfrm>
          <a:off x="330703" y="822866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3094" y="1162626"/>
          <a:ext cx="6833103" cy="356186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Излучайте радость, надежду и свет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1162626"/>
        <a:ext cx="6833103" cy="356186"/>
      </dsp:txXfrm>
    </dsp:sp>
    <dsp:sp modelId="{6475B0D6-7C09-424B-9242-C77A2FBE3027}">
      <dsp:nvSpPr>
        <dsp:cNvPr id="0" name=""/>
        <dsp:cNvSpPr/>
      </dsp:nvSpPr>
      <dsp:spPr>
        <a:xfrm>
          <a:off x="330703" y="1188328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91382" y="1528319"/>
          <a:ext cx="6924816" cy="356186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Это дает нам направление, уверенность, силу и мудрость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1528319"/>
        <a:ext cx="6924816" cy="356186"/>
      </dsp:txXfrm>
    </dsp:sp>
    <dsp:sp modelId="{61AE73C8-5041-4CE8-912D-6ADF7611A9DD}">
      <dsp:nvSpPr>
        <dsp:cNvPr id="0" name=""/>
        <dsp:cNvSpPr/>
      </dsp:nvSpPr>
      <dsp:spPr>
        <a:xfrm>
          <a:off x="238990" y="155402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90818" y="1894012"/>
          <a:ext cx="7125380" cy="356186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Оживляет нас физически, умственно, эмоционально и духовно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1894012"/>
        <a:ext cx="7125380" cy="356186"/>
      </dsp:txXfrm>
    </dsp:sp>
    <dsp:sp modelId="{9552AF54-FA42-4D3F-8ED6-50254DF2BCAE}">
      <dsp:nvSpPr>
        <dsp:cNvPr id="0" name=""/>
        <dsp:cNvSpPr/>
      </dsp:nvSpPr>
      <dsp:spPr>
        <a:xfrm>
          <a:off x="38426" y="191971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662255" y="30447"/>
          <a:ext cx="9298764" cy="1265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Тиндейл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(1494-1536) задался целью исправить ошибки в Библии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Виклеффа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(переведенной с латыни), сделав прямой перевод с языков оригинала. Он издал Новый Завет в переводе с греческого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30447"/>
        <a:ext cx="9298764" cy="1265407"/>
      </dsp:txXfrm>
    </dsp:sp>
    <dsp:sp modelId="{9B0B08BD-BD35-46C3-A6C7-7A8723089963}">
      <dsp:nvSpPr>
        <dsp:cNvPr id="0" name=""/>
        <dsp:cNvSpPr/>
      </dsp:nvSpPr>
      <dsp:spPr>
        <a:xfrm>
          <a:off x="245265" y="22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504646"/>
          <a:ext cx="9298764" cy="1265407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Майлз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Ковердейл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продолжил и дополнил работу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Тиндейла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переводом Ветхого Завета с еврейских оригиналов. Так, в 1535 году была издана первая печатная Библия на английском языке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4646"/>
        <a:ext cx="9298764" cy="1265407"/>
      </dsp:txXfrm>
    </dsp:sp>
    <dsp:sp modelId="{D58B93FA-7B8F-42AF-AE59-A8232F6B9125}">
      <dsp:nvSpPr>
        <dsp:cNvPr id="0" name=""/>
        <dsp:cNvSpPr/>
      </dsp:nvSpPr>
      <dsp:spPr>
        <a:xfrm>
          <a:off x="9585171" y="14764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662255" y="2978846"/>
          <a:ext cx="9298764" cy="1265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Эта версия послужила основой для наиболее широко используемого перевода Библии среди англоговорящих: Библии короля Якова, опубликованной в 1611 году. Работа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Тиндейла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Ковердейла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ученых, которые подготовили Библию короля Иакова, повлияла на миллионы людей, приведя их к познанию Бога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2978846"/>
        <a:ext cx="9298764" cy="1265407"/>
      </dsp:txXfrm>
    </dsp:sp>
    <dsp:sp modelId="{72FE8A7A-C202-4C13-9033-2B8C59588D6F}">
      <dsp:nvSpPr>
        <dsp:cNvPr id="0" name=""/>
        <dsp:cNvSpPr/>
      </dsp:nvSpPr>
      <dsp:spPr>
        <a:xfrm>
          <a:off x="245265" y="2950615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27029"/>
          <a:ext cx="9298764" cy="1265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Любопытно, что человек, который никогда открыто не принимал Реформацию, был незаменимым помощником в этих переводах: Эразм Роттердамский, издавший в то время Новый Завет на греческом языке (который послужил основой для всех переводов реформаторов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27029"/>
        <a:ext cx="9298764" cy="1265407"/>
      </dsp:txXfrm>
    </dsp:sp>
    <dsp:sp modelId="{5E847FD8-13A5-4B19-9743-0FE4C1103CA6}">
      <dsp:nvSpPr>
        <dsp:cNvPr id="0" name=""/>
        <dsp:cNvSpPr/>
      </dsp:nvSpPr>
      <dsp:spPr>
        <a:xfrm>
          <a:off x="9585171" y="4424814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98244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293395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 err="1">
              <a:solidFill>
                <a:srgbClr val="FFFFCC"/>
              </a:solidFill>
            </a:rPr>
            <a:t>Мртин</a:t>
          </a:r>
          <a:r>
            <a:rPr lang="ru-RU" sz="1800" b="1" kern="1200" dirty="0">
              <a:solidFill>
                <a:srgbClr val="FFFFCC"/>
              </a:solidFill>
            </a:rPr>
            <a:t> Лютер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/>
            <a:t>Германия</a:t>
          </a:r>
          <a:r>
            <a:rPr lang="es-ES" sz="1600" b="1" kern="1200" dirty="0"/>
            <a:t> (1534)</a:t>
          </a:r>
        </a:p>
      </dsp:txBody>
      <dsp:txXfrm>
        <a:off x="293395" y="1615231"/>
        <a:ext cx="1929831" cy="607137"/>
      </dsp:txXfrm>
    </dsp:sp>
    <dsp:sp modelId="{9381188F-E7DA-40FC-9375-22EE5C5E6396}">
      <dsp:nvSpPr>
        <dsp:cNvPr id="0" name=""/>
        <dsp:cNvSpPr/>
      </dsp:nvSpPr>
      <dsp:spPr>
        <a:xfrm>
          <a:off x="2483428" y="7357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678580" y="1581969"/>
          <a:ext cx="1929831" cy="7937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325031"/>
            <a:satOff val="0"/>
            <a:lumOff val="-1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solidFill>
                <a:srgbClr val="FFFFCC"/>
              </a:solidFill>
            </a:rPr>
            <a:t>Пьер Робер </a:t>
          </a:r>
          <a:endParaRPr lang="en-US" sz="1800" b="1" kern="1200" dirty="0">
            <a:solidFill>
              <a:srgbClr val="FFFFCC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 err="1">
              <a:solidFill>
                <a:srgbClr val="FFFFCC"/>
              </a:solidFill>
            </a:rPr>
            <a:t>Оливетан</a:t>
          </a:r>
          <a:endParaRPr lang="en-U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b="1" kern="1200" dirty="0"/>
            <a:t>Франция</a:t>
          </a:r>
          <a:r>
            <a:rPr lang="es-ES" sz="1600" b="1" kern="1200" dirty="0"/>
            <a:t>(1535)</a:t>
          </a:r>
        </a:p>
      </dsp:txBody>
      <dsp:txXfrm>
        <a:off x="2678580" y="1581969"/>
        <a:ext cx="1929831" cy="793784"/>
      </dsp:txXfrm>
    </dsp:sp>
    <dsp:sp modelId="{9C61231E-0404-4548-8793-C129068A550C}">
      <dsp:nvSpPr>
        <dsp:cNvPr id="0" name=""/>
        <dsp:cNvSpPr/>
      </dsp:nvSpPr>
      <dsp:spPr>
        <a:xfrm>
          <a:off x="4868613" y="60904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63764" y="1635606"/>
          <a:ext cx="1929831" cy="579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650061"/>
            <a:satOff val="0"/>
            <a:lumOff val="-2500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rgbClr val="FFFFCC"/>
              </a:solidFill>
            </a:rPr>
            <a:t>Брестская Библия</a:t>
          </a:r>
          <a:endParaRPr lang="en-US" sz="16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b="1" kern="1200" dirty="0"/>
            <a:t>Польша</a:t>
          </a:r>
          <a:r>
            <a:rPr lang="es-ES" sz="1600" b="1" kern="1200" dirty="0"/>
            <a:t> (1563)</a:t>
          </a:r>
        </a:p>
      </dsp:txBody>
      <dsp:txXfrm>
        <a:off x="5063764" y="1635606"/>
        <a:ext cx="1929831" cy="579598"/>
      </dsp:txXfrm>
    </dsp:sp>
    <dsp:sp modelId="{DA589B58-20FD-4A8C-9FBD-BEA5E57DA9EA}">
      <dsp:nvSpPr>
        <dsp:cNvPr id="0" name=""/>
        <dsp:cNvSpPr/>
      </dsp:nvSpPr>
      <dsp:spPr>
        <a:xfrm>
          <a:off x="7253797" y="1412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448949" y="1557988"/>
          <a:ext cx="1929831" cy="8175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975092"/>
            <a:satOff val="0"/>
            <a:lumOff val="-3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 err="1">
              <a:solidFill>
                <a:srgbClr val="FFFFCC"/>
              </a:solidFill>
            </a:rPr>
            <a:t>Казиодоро</a:t>
          </a:r>
          <a:r>
            <a:rPr lang="ru-RU" sz="1800" b="1" kern="1200" dirty="0">
              <a:solidFill>
                <a:srgbClr val="FFFFCC"/>
              </a:solidFill>
            </a:rPr>
            <a:t> де Рейн</a:t>
          </a:r>
          <a:endParaRPr lang="en-U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b="1" kern="1200" dirty="0"/>
            <a:t>Испания</a:t>
          </a:r>
          <a:r>
            <a:rPr lang="es-ES" sz="1600" b="1" kern="1200" dirty="0"/>
            <a:t> (1569)</a:t>
          </a:r>
        </a:p>
      </dsp:txBody>
      <dsp:txXfrm>
        <a:off x="7448949" y="1557988"/>
        <a:ext cx="1929831" cy="817565"/>
      </dsp:txXfrm>
    </dsp:sp>
    <dsp:sp modelId="{2F797495-1574-4EF0-960A-25182C7A449E}">
      <dsp:nvSpPr>
        <dsp:cNvPr id="0" name=""/>
        <dsp:cNvSpPr/>
      </dsp:nvSpPr>
      <dsp:spPr>
        <a:xfrm>
          <a:off x="9638982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834133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9300123"/>
            <a:satOff val="0"/>
            <a:lumOff val="-5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 err="1">
              <a:solidFill>
                <a:srgbClr val="FFFFCC"/>
              </a:solidFill>
            </a:rPr>
            <a:t>Кралицкая</a:t>
          </a:r>
          <a:r>
            <a:rPr lang="ru-RU" sz="1600" b="1" kern="1200" dirty="0">
              <a:solidFill>
                <a:srgbClr val="FFFFCC"/>
              </a:solidFill>
            </a:rPr>
            <a:t> Библия</a:t>
          </a:r>
          <a:r>
            <a:rPr lang="es-ES" sz="1600" b="1" kern="1200" dirty="0">
              <a:solidFill>
                <a:srgbClr val="FFFFCC"/>
              </a:solidFill>
            </a:rPr>
            <a:t>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b="1" kern="1200" dirty="0"/>
            <a:t>Чехия</a:t>
          </a:r>
          <a:r>
            <a:rPr lang="es-ES" sz="1600" b="1" kern="1200" dirty="0"/>
            <a:t> (1579)</a:t>
          </a:r>
        </a:p>
      </dsp:txBody>
      <dsp:txXfrm>
        <a:off x="9834133" y="1615231"/>
        <a:ext cx="1929831" cy="607137"/>
      </dsp:txXfrm>
    </dsp:sp>
    <dsp:sp modelId="{8F09164C-FA00-484E-B26F-3F9A4BFEACA6}">
      <dsp:nvSpPr>
        <dsp:cNvPr id="0" name=""/>
        <dsp:cNvSpPr/>
      </dsp:nvSpPr>
      <dsp:spPr>
        <a:xfrm>
          <a:off x="61012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709635" y="4053022"/>
          <a:ext cx="2121115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1625154"/>
            <a:satOff val="0"/>
            <a:lumOff val="-6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solidFill>
                <a:srgbClr val="FFFFCC"/>
              </a:solidFill>
            </a:rPr>
            <a:t>Йонас </a:t>
          </a:r>
          <a:r>
            <a:rPr lang="ru-RU" sz="1800" b="1" kern="1200" dirty="0" err="1">
              <a:solidFill>
                <a:srgbClr val="FFFFCC"/>
              </a:solidFill>
            </a:rPr>
            <a:t>Бреткунас</a:t>
          </a:r>
          <a:endParaRPr lang="en-U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b="1" kern="1200" dirty="0"/>
            <a:t>Литва </a:t>
          </a:r>
          <a:r>
            <a:rPr lang="es-ES" sz="1600" b="1" kern="1200" dirty="0"/>
            <a:t> (1579)</a:t>
          </a:r>
        </a:p>
      </dsp:txBody>
      <dsp:txXfrm>
        <a:off x="709635" y="4053022"/>
        <a:ext cx="2121115" cy="607137"/>
      </dsp:txXfrm>
    </dsp:sp>
    <dsp:sp modelId="{BAD61B97-3C60-49D8-B71F-1B59944EF672}">
      <dsp:nvSpPr>
        <dsp:cNvPr id="0" name=""/>
        <dsp:cNvSpPr/>
      </dsp:nvSpPr>
      <dsp:spPr>
        <a:xfrm>
          <a:off x="304758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3242737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3950184"/>
            <a:satOff val="0"/>
            <a:lumOff val="-75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solidFill>
                <a:srgbClr val="FFFFCC"/>
              </a:solidFill>
            </a:rPr>
            <a:t>Юрий Далматин</a:t>
          </a:r>
          <a:endParaRPr lang="en-U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b="1" kern="1200" dirty="0"/>
            <a:t>Словакия</a:t>
          </a:r>
          <a:r>
            <a:rPr lang="es-ES" sz="1600" b="1" kern="1200" dirty="0"/>
            <a:t>n (1584)</a:t>
          </a:r>
        </a:p>
      </dsp:txBody>
      <dsp:txXfrm>
        <a:off x="3242737" y="4053022"/>
        <a:ext cx="1929831" cy="607137"/>
      </dsp:txXfrm>
    </dsp:sp>
    <dsp:sp modelId="{9E8819A4-D7C4-4567-A0CF-0A34AA077F00}">
      <dsp:nvSpPr>
        <dsp:cNvPr id="0" name=""/>
        <dsp:cNvSpPr/>
      </dsp:nvSpPr>
      <dsp:spPr>
        <a:xfrm>
          <a:off x="5432770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5433897" y="4053022"/>
          <a:ext cx="231788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275214"/>
            <a:satOff val="0"/>
            <a:lumOff val="-8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solidFill>
                <a:srgbClr val="FFFFCC"/>
              </a:solidFill>
            </a:rPr>
            <a:t>Джованни </a:t>
          </a:r>
          <a:r>
            <a:rPr lang="ru-RU" sz="1800" b="1" kern="1200" dirty="0" err="1">
              <a:solidFill>
                <a:srgbClr val="FFFFCC"/>
              </a:solidFill>
            </a:rPr>
            <a:t>Диодати</a:t>
          </a:r>
          <a:endParaRPr lang="en-U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b="1" kern="1200" dirty="0"/>
            <a:t>Италия</a:t>
          </a:r>
          <a:r>
            <a:rPr lang="es-ES" sz="1600" b="1" kern="1200" dirty="0"/>
            <a:t> (1607)</a:t>
          </a:r>
        </a:p>
      </dsp:txBody>
      <dsp:txXfrm>
        <a:off x="5433897" y="4053022"/>
        <a:ext cx="2317881" cy="607137"/>
      </dsp:txXfrm>
    </dsp:sp>
    <dsp:sp modelId="{77D33E09-2A0C-447C-93F0-FA354CD1BA58}">
      <dsp:nvSpPr>
        <dsp:cNvPr id="0" name=""/>
        <dsp:cNvSpPr/>
      </dsp:nvSpPr>
      <dsp:spPr>
        <a:xfrm>
          <a:off x="8471964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7968613" y="4053022"/>
          <a:ext cx="3326835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solidFill>
                <a:srgbClr val="FFFFCC"/>
              </a:solidFill>
            </a:rPr>
            <a:t>Жуан Феррейра де Алмейда</a:t>
          </a:r>
          <a:endParaRPr lang="en-U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b="1" kern="1200" dirty="0"/>
            <a:t>Португалия</a:t>
          </a:r>
          <a:r>
            <a:rPr lang="es-ES" sz="1600" b="1" kern="1200" dirty="0"/>
            <a:t> (1691)</a:t>
          </a:r>
        </a:p>
      </dsp:txBody>
      <dsp:txXfrm>
        <a:off x="7968613" y="4053022"/>
        <a:ext cx="3326835" cy="60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518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554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65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165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541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53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56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62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247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9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55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&#10;&#10;Descripción generada automáticamente">
            <a:extLst>
              <a:ext uri="{FF2B5EF4-FFF2-40B4-BE49-F238E27FC236}">
                <a16:creationId xmlns:a16="http://schemas.microsoft.com/office/drawing/2014/main" id="{8D25A198-1A94-54B1-C74B-1E41C15ED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31" y="82551"/>
            <a:ext cx="7696200" cy="37198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5C462E-C4DC-D5E2-F010-102E65D4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3125" y="2819400"/>
            <a:ext cx="1903406" cy="97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45ACADB-616B-801D-F54D-4BE9AD237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6" y="2903154"/>
            <a:ext cx="6002344" cy="38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9257D478-2FA7-B846-8CD6-4C390BF7D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325" y="82551"/>
            <a:ext cx="4097344" cy="27368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7437B6-F695-718A-BDB2-5169569FF6C8}"/>
              </a:ext>
            </a:extLst>
          </p:cNvPr>
          <p:cNvSpPr txBox="1"/>
          <p:nvPr/>
        </p:nvSpPr>
        <p:spPr>
          <a:xfrm>
            <a:off x="160330" y="4200942"/>
            <a:ext cx="579279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sz="60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rPr>
              <a:t>ВЕРА ВОПРЕКИ ВСЕМУ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34DE1-C0FD-4491-6843-F2482618D4AC}"/>
              </a:ext>
            </a:extLst>
          </p:cNvPr>
          <p:cNvSpPr txBox="1"/>
          <p:nvPr/>
        </p:nvSpPr>
        <p:spPr>
          <a:xfrm>
            <a:off x="0" y="6538496"/>
            <a:ext cx="6029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499200"/>
                </a:solidFill>
              </a:rPr>
              <a:t>Урок  </a:t>
            </a:r>
            <a:r>
              <a:rPr lang="en-US" sz="1400" b="1" dirty="0">
                <a:solidFill>
                  <a:srgbClr val="499200"/>
                </a:solidFill>
              </a:rPr>
              <a:t> 5 </a:t>
            </a:r>
            <a:r>
              <a:rPr lang="ru-RU" sz="1400" b="1" dirty="0">
                <a:solidFill>
                  <a:srgbClr val="499200"/>
                </a:solidFill>
              </a:rPr>
              <a:t>          </a:t>
            </a:r>
            <a:r>
              <a:rPr lang="en-US" sz="1400" b="1" dirty="0">
                <a:solidFill>
                  <a:srgbClr val="499200"/>
                </a:solidFill>
              </a:rPr>
              <a:t>4</a:t>
            </a:r>
            <a:r>
              <a:rPr lang="ru-RU" sz="1400" b="1" dirty="0">
                <a:solidFill>
                  <a:srgbClr val="499200"/>
                </a:solidFill>
              </a:rPr>
              <a:t> Мая </a:t>
            </a:r>
            <a:r>
              <a:rPr lang="en-US" sz="1400" b="1" dirty="0">
                <a:solidFill>
                  <a:srgbClr val="499200"/>
                </a:solidFill>
              </a:rPr>
              <a:t> 2024</a:t>
            </a:r>
            <a:endParaRPr lang="es-ES" sz="1400" b="1" dirty="0">
              <a:solidFill>
                <a:srgbClr val="499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rPr>
              <a:t>ОСНОВАНИЕ СПАСЕНИЯ</a:t>
            </a:r>
            <a:endParaRPr lang="es-ES" sz="7200" b="1" dirty="0">
              <a:ln w="12700">
                <a:solidFill>
                  <a:srgbClr val="3D7A00"/>
                </a:solidFill>
                <a:prstDash val="solid"/>
              </a:ln>
              <a:pattFill prst="pct50">
                <a:fgClr>
                  <a:srgbClr val="6FDE00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rgbClr val="3D7A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1"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SOLA GRATIA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SOLA FIDE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SOLUS CHRISTUS</a:t>
            </a:r>
            <a:endParaRPr lang="es-ES" sz="44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A2C92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19558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Ибо благодатью вы спасены через веру, и сие не от вас, Божий дар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—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(E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фесянам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2:8)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18349" y="1231834"/>
            <a:ext cx="7318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Три фундаментальные истины вытекают из </a:t>
            </a:r>
            <a:r>
              <a:rPr lang="ru-RU" sz="2000" b="1" dirty="0" err="1"/>
              <a:t>Ефесянам</a:t>
            </a:r>
            <a:r>
              <a:rPr lang="ru-RU" sz="2000" b="1" dirty="0"/>
              <a:t> </a:t>
            </a:r>
            <a:r>
              <a:rPr lang="en-US" sz="2000" b="1" dirty="0"/>
              <a:t>2:8</a:t>
            </a:r>
            <a:r>
              <a:rPr lang="es-ES" sz="2000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739301" y="1793514"/>
            <a:ext cx="6472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Мы спасены</a:t>
            </a:r>
            <a:r>
              <a:rPr lang="en-US" sz="2000" b="1" dirty="0"/>
              <a:t> </a:t>
            </a:r>
            <a:r>
              <a:rPr lang="ru-RU" sz="2000" b="1" u="sng" dirty="0">
                <a:solidFill>
                  <a:srgbClr val="B82B1C"/>
                </a:solidFill>
              </a:rPr>
              <a:t>только по благодати</a:t>
            </a:r>
            <a:endParaRPr lang="en-US" sz="2000" b="1" u="sng" dirty="0">
              <a:solidFill>
                <a:srgbClr val="B82B1C"/>
              </a:solidFill>
            </a:endParaRPr>
          </a:p>
          <a:p>
            <a:r>
              <a:rPr lang="ru-RU" sz="2000" b="1" dirty="0"/>
              <a:t>Средство достижения благодати </a:t>
            </a:r>
            <a:r>
              <a:rPr lang="ru-RU" sz="2000" b="1" u="sng" dirty="0">
                <a:solidFill>
                  <a:srgbClr val="6863AB"/>
                </a:solidFill>
              </a:rPr>
              <a:t>только вера</a:t>
            </a:r>
            <a:endParaRPr lang="es-ES" sz="2000" b="1" dirty="0">
              <a:solidFill>
                <a:srgbClr val="6863AB"/>
              </a:solidFill>
            </a:endParaRPr>
          </a:p>
          <a:p>
            <a:r>
              <a:rPr lang="ru-RU" sz="2000" b="1" dirty="0"/>
              <a:t>Это дар Божий, дар Его Сына </a:t>
            </a:r>
            <a:r>
              <a:rPr lang="es-ES" sz="2000" b="1" dirty="0"/>
              <a:t>: </a:t>
            </a:r>
            <a:r>
              <a:rPr lang="ru-RU" sz="2000" b="1" u="sng" dirty="0">
                <a:solidFill>
                  <a:srgbClr val="4F6E00"/>
                </a:solidFill>
              </a:rPr>
              <a:t>только Христос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18737" y="2785195"/>
            <a:ext cx="7082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Из-за нашего греха мы осуждены на вечную смерть (Рим. 6:23а). Тем не менее, Бог предусмотрел способ уплатить наш долг и дать нам вечную жизнь (Рим</a:t>
            </a:r>
            <a:r>
              <a:rPr lang="en-US" sz="2000" b="1" dirty="0"/>
              <a:t>. 6:23</a:t>
            </a:r>
            <a:r>
              <a:rPr lang="ru-RU" sz="2000" b="1" dirty="0"/>
              <a:t>б</a:t>
            </a:r>
            <a:r>
              <a:rPr lang="en-US" sz="2000" b="1" dirty="0"/>
              <a:t>)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077" y="1529753"/>
            <a:ext cx="4636185" cy="4636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118353" y="6170614"/>
            <a:ext cx="119552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Несмотря на то, что спасение является бесплатным, его цена была бесконечной и достаточной для всех (Иоанна 3:16; Рим</a:t>
            </a:r>
            <a:r>
              <a:rPr lang="en-US" sz="2000" b="1" dirty="0"/>
              <a:t>. 8:32</a:t>
            </a:r>
            <a:r>
              <a:rPr lang="es-ES" sz="2000" b="1" dirty="0"/>
              <a:t>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24" y="1859900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19" y="2159569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49" y="2464469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118349" y="4857950"/>
            <a:ext cx="70934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Когда Мартин Лютер обнаружил, что Христос был его единственным источником спасения, он начал проповедовать эту истину. Тысячи людей, скованных обманом врага, были освобождены и преобразились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07613" y="3794153"/>
            <a:ext cx="7093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 почему мы нуждаемся в Боге, чтобы заплатить наш долг? Потому что мы никак не можем его заплатить (</a:t>
            </a:r>
            <a:r>
              <a:rPr lang="ru-RU" sz="2000" b="1" dirty="0" err="1"/>
              <a:t>Пс</a:t>
            </a:r>
            <a:r>
              <a:rPr lang="ru-RU" sz="2000" b="1" dirty="0"/>
              <a:t>. 49:8; </a:t>
            </a:r>
            <a:r>
              <a:rPr lang="ru-RU" sz="2000" b="1" dirty="0" err="1"/>
              <a:t>Еф</a:t>
            </a:r>
            <a:r>
              <a:rPr lang="en-US" sz="2000" b="1" dirty="0"/>
              <a:t>. 2:9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0"/>
            <a:ext cx="11410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ВОЗРАСТАЙТЕ В БЛАГОДАТИ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554478" y="610282"/>
            <a:ext cx="104961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537577"/>
                </a:solidFill>
                <a:latin typeface="Comic Sans MS" panose="030F0702030302020204" pitchFamily="66" charset="0"/>
              </a:rPr>
              <a:t>но возрастайте в благодати и познании Господа нашего и Спасителя Иисуса Христа. Ему слава и ныне и в день вечный. Аминь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(2 </a:t>
            </a:r>
            <a:r>
              <a:rPr lang="ru-RU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Петра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 3:18)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5408576" y="1534377"/>
            <a:ext cx="41920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средние века люди думали о том, чтобы заслужить свое спасение (и спасение своих предков) через мессы, жертвы, рваные раны, паломничества </a:t>
            </a:r>
            <a:r>
              <a:rPr lang="es-ES" sz="2000" b="1" dirty="0"/>
              <a:t>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9932" y="3490610"/>
            <a:ext cx="2852068" cy="3073039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04" y="1493945"/>
            <a:ext cx="2137726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23903" y="1493945"/>
            <a:ext cx="2913858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&#10;&#10;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080" y="1490431"/>
            <a:ext cx="2325371" cy="174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207598" y="3379018"/>
            <a:ext cx="91323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Все это огорчало. Этого никогда не было достаточно. До тех пор, пока они не открыли для себя благодать Христову. С этого момента они почувствовали себя по-настоящему свободными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207598" y="5779675"/>
            <a:ext cx="91323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Осознание того, что он спасен по благодати, привело его не к презрению к Закону, а к более тщательному изучению его, чтобы его жизнь все больше соответствовала той жизни, которую ожидал от него Христос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207597" y="4335671"/>
            <a:ext cx="93930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Привела ли их эта свобода к презрению к Закону или к повиновению ему</a:t>
            </a:r>
            <a:r>
              <a:rPr lang="es-ES" sz="2000" b="1" dirty="0"/>
              <a:t>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207597" y="4758920"/>
            <a:ext cx="91323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Джон Уэсли (1703-1791), один из основателей методистского движения, был тронут чтением введения Лютера в Послание к Римлянам. Его новая вера привела его к поиску возрастания в благодати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1031132" y="992382"/>
            <a:ext cx="1048641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ru-RU" sz="2400" b="1" dirty="0">
                <a:latin typeface="Constantia" panose="02030602050306030303" pitchFamily="18" charset="0"/>
              </a:rPr>
              <a:t>Великим принципом, которого придерживались эти реформаторы, — тем же самым, которого придерживались вальденсы, </a:t>
            </a:r>
            <a:r>
              <a:rPr lang="ru-RU" sz="2400" b="1" dirty="0" err="1">
                <a:latin typeface="Constantia" panose="02030602050306030303" pitchFamily="18" charset="0"/>
              </a:rPr>
              <a:t>Уиклиф</a:t>
            </a:r>
            <a:r>
              <a:rPr lang="ru-RU" sz="2400" b="1" dirty="0">
                <a:latin typeface="Constantia" panose="02030602050306030303" pitchFamily="18" charset="0"/>
              </a:rPr>
              <a:t>, Джон Гус, Лютер, Цвингли и те, кто с ними общался, — был непогрешимый авторитет Священного Писания как правила веры и практики. Они отрицали право пап, соборов, отцов и королей контролировать совесть в вопросах религии. Библия была их авторитетом, и своим учением они проверяли все доктрины и все утверждения. Вера в Бога и Его слово поддерживала этих святых людей, когда они отдали свою жизнь на костре. «Утешьтесь, — воскликнул </a:t>
            </a:r>
            <a:r>
              <a:rPr lang="ru-RU" sz="2400" b="1" dirty="0" err="1">
                <a:latin typeface="Constantia" panose="02030602050306030303" pitchFamily="18" charset="0"/>
              </a:rPr>
              <a:t>Латимер</a:t>
            </a:r>
            <a:r>
              <a:rPr lang="ru-RU" sz="2400" b="1" dirty="0">
                <a:latin typeface="Constantia" panose="02030602050306030303" pitchFamily="18" charset="0"/>
              </a:rPr>
              <a:t> своему товарищу-мученику, когда пламя уже собиралось заглушить их голоса, — сегодня мы зажжем такую свечу в Англии, которая, я надеюсь, никогда не погаснет». —Работы Хью </a:t>
            </a:r>
            <a:r>
              <a:rPr lang="ru-RU" sz="2400" b="1" dirty="0" err="1">
                <a:latin typeface="Constantia" panose="02030602050306030303" pitchFamily="18" charset="0"/>
              </a:rPr>
              <a:t>Латимера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>
                <a:latin typeface="Constantia" panose="02030602050306030303" pitchFamily="18" charset="0"/>
              </a:rPr>
              <a:t>1:8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7925553" y="5740333"/>
            <a:ext cx="3373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</a:t>
            </a:r>
            <a:r>
              <a:rPr lang="ru-RU" sz="1600" b="1" dirty="0"/>
              <a:t>.Уайт</a:t>
            </a:r>
            <a:r>
              <a:rPr lang="en-US" sz="1600" b="1" dirty="0"/>
              <a:t> (</a:t>
            </a:r>
            <a:r>
              <a:rPr lang="ru-RU" sz="1600" b="1" dirty="0"/>
              <a:t>Великая Борьба</a:t>
            </a:r>
            <a:r>
              <a:rPr lang="en-US" sz="1600" b="1" dirty="0"/>
              <a:t>, </a:t>
            </a:r>
            <a:r>
              <a:rPr lang="ru-RU" sz="1600" b="1" dirty="0" err="1"/>
              <a:t>стр</a:t>
            </a:r>
            <a:r>
              <a:rPr lang="en-US" sz="1600" b="1" dirty="0"/>
              <a:t>. 249)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ru-RU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 сердце моём сокрыл я слово Твоё, чтобы не грешить пред Тобою</a:t>
            </a: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ru-RU" sz="2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Псалтирь</a:t>
            </a:r>
            <a:r>
              <a:rPr kumimoji="0" lang="es-ES" sz="2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</a:t>
            </a:r>
            <a:r>
              <a:rPr kumimoji="0" lang="ru-RU" sz="2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8</a:t>
            </a:r>
            <a:r>
              <a:rPr kumimoji="0" lang="es-ES" sz="2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6645615" y="3749069"/>
            <a:ext cx="5505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Основание веры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Библия, доступная каждому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Толкователь Библии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ru-RU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Основание спасения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Возрастайте в благодати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361949" y="108647"/>
            <a:ext cx="7158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XVI веке засияла работа, начатая 200 годами ранее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Уиклифом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«звездой Реформации». Наступило великолепие реформы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2000" y="1677770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(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Писание)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(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благодать)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fide (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вера)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 Christus (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Христос один)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 Deo gloria (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Богу слава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7" y="3509256"/>
            <a:ext cx="5319714" cy="32134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351" y="187961"/>
            <a:ext cx="3790950" cy="332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1152">
            <a:off x="5934217" y="3411944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721152">
            <a:off x="5934412" y="5098199"/>
            <a:ext cx="666327" cy="789072"/>
          </a:xfrm>
          <a:prstGeom prst="rect">
            <a:avLst/>
          </a:prstGeom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6212753"/>
            <a:ext cx="364247" cy="333379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5835311"/>
            <a:ext cx="359308" cy="322513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921471"/>
            <a:ext cx="359308" cy="322513"/>
          </a:xfrm>
          <a:prstGeom prst="rect">
            <a:avLst/>
          </a:prstGeom>
        </p:spPr>
      </p:pic>
      <p:pic>
        <p:nvPicPr>
          <p:cNvPr id="26" name="Imagen 25" descr="Forma&#10;&#10;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528476"/>
            <a:ext cx="359308" cy="322513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150084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361948" y="1089189"/>
            <a:ext cx="76962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реформа основывалась на пяти фундаментальных моментах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ОСНОВАНИЕ ВЕРЫ</a:t>
            </a:r>
            <a:endParaRPr lang="es-E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/>
            <a:r>
              <a:rPr lang="it-IT" sz="4400" b="1" i="1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/ SOLI DEO GLORIA</a:t>
            </a:r>
            <a:endParaRPr lang="es-ES" sz="44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-1" y="6237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Обретены слова Твои, и я съел их; и было слово Твоё мне в радость и в веселие сердца моего;  ибо имя Твоё наречено на мне, Господи, Боже Саваоф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Иеремия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2" y="1238723"/>
            <a:ext cx="724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Реформаторы XVI века буквально изменили мир. Но они дали понять, что ничего особенного в них нет. Это были люди, преобразованные Богом. По этой причине они заявили: «Только Богу слава</a:t>
            </a:r>
            <a:r>
              <a:rPr lang="es-ES" sz="2000" b="1" dirty="0"/>
              <a:t>”.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3969518"/>
              </p:ext>
            </p:extLst>
          </p:nvPr>
        </p:nvGraphicFramePr>
        <p:xfrm>
          <a:off x="95253" y="3570052"/>
          <a:ext cx="7343777" cy="23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30631"/>
            <a:ext cx="8339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те мрачные времена Библия насыщала их жизнь до такой степени, что они отдавали свои жизни за то, чтобы оставаться верными ее учениям. И сегодня это также насыщает вашу жизнь</a:t>
            </a:r>
            <a:r>
              <a:rPr lang="es-ES" sz="2000" b="1" dirty="0"/>
              <a:t>?</a:t>
            </a:r>
          </a:p>
        </p:txBody>
      </p:sp>
      <p:pic>
        <p:nvPicPr>
          <p:cNvPr id="4" name="Imagen 3" descr="Imagen que contiene tabla, agua, comida, hombre&#10;&#10;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1417032"/>
            <a:ext cx="4572000" cy="5213821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51" y="3178459"/>
            <a:ext cx="79766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Что Библия сделала для них и что она может сделать для нас</a:t>
            </a:r>
            <a:r>
              <a:rPr lang="es-ES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49" y="2516367"/>
            <a:ext cx="7343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Как в них осуществлялась эта трансформация? Чтение Слова Божьего совершило чудо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БИБЛИЯ ДОСТУПНА КАЖДОМУ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042986" y="605522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Слово же Божие росло и распространялось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Деяния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12:24)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633111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БИБЛИЯ ДОСТУПНА КАЖДОМУ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143211" y="732507"/>
            <a:ext cx="1178843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В то время как готовились и публиковались английские переводы Библии, другие реформаторы также переводили Библию на свой родной язык. Таким образом, Библию могли читать непосредственно жители Европы, и это был вновь открытый «Новый Свет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”.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3667244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ТОЛКОВАТЕЛЬ БИБЛИИ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1429966" y="696231"/>
            <a:ext cx="10544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Зная прежде всего то, что никакого пророчества в Писании нельзя разрешить самому собою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ru-RU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Петра 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4348265" y="1436671"/>
            <a:ext cx="7722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Когда Мартин Лютер впервые прочитал Библию на латыни, его жизнь изменилась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8277" y="4632522"/>
            <a:ext cx="2067128" cy="206712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86" y="1436487"/>
            <a:ext cx="4114800" cy="531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4348264" y="4760658"/>
            <a:ext cx="59150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 этого момента стало очевидно, что не может быть гармонии между традициями, которым учит официальная церковь, и истинами, содержащимися в Библии. Единственное правило веры и поведения содержится в Библии и открыто нам Святым Духом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4348265" y="3429000"/>
            <a:ext cx="77229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Святой Дух, единственный уполномоченный Толкователь Библии, был Тем, Кто открыл истины, содержащиеся в ней. И тот же Дух Святой дан нам для того, чтобы мы тоже могли это понять! (Иоанн </a:t>
            </a:r>
            <a:r>
              <a:rPr lang="es-ES" sz="2000" b="1" dirty="0"/>
              <a:t>14:26; 16:13).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4348264" y="2144557"/>
            <a:ext cx="7707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Перелистывая ее страницы, он осознавал, что высшая сила озаряет его разум. Евангелие стало живым и действенным. Темные традиции исчезли, и восстала благодать Христова. Какая сила озарила его разум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204952" y="1036230"/>
            <a:ext cx="1113280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ru-RU" sz="3200" b="1" dirty="0">
                <a:latin typeface="Constantia" panose="02030602050306030303" pitchFamily="18" charset="0"/>
              </a:rPr>
              <a:t>Проповедь слова не принесет никакой пользы без постоянного присутствия и помощи Святого Духа. Это единственный действенный учитель божественной истины. Только тогда, когда истина сопровождается сердцем Духом, она оживляет совесть или преображает жизнь. Человек может быть в состоянии изложить букву слова Божьего, он может быть знаком со всеми его заповедями и обетованиями; но если Святой Дух не откроет истину, то ни одна душа не упадет на Камень и не будет разбита</a:t>
            </a:r>
            <a:r>
              <a:rPr lang="es-ES" sz="3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7787734" y="6215908"/>
            <a:ext cx="3310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E</a:t>
            </a:r>
            <a:r>
              <a:rPr lang="ru-RU" sz="1600" b="1" dirty="0"/>
              <a:t>.Уайт</a:t>
            </a:r>
            <a:r>
              <a:rPr lang="en-US" sz="1600" b="1" dirty="0"/>
              <a:t> (</a:t>
            </a:r>
            <a:r>
              <a:rPr lang="ru-RU" sz="1600" b="1" dirty="0"/>
              <a:t>Желание веков</a:t>
            </a:r>
            <a:r>
              <a:rPr lang="en-US" sz="1600" b="1" dirty="0"/>
              <a:t>, </a:t>
            </a:r>
            <a:r>
              <a:rPr lang="ru-RU" sz="1600" b="1" dirty="0" err="1"/>
              <a:t>стр</a:t>
            </a:r>
            <a:r>
              <a:rPr lang="en-US" sz="1600" b="1" dirty="0"/>
              <a:t>. 671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1328</Words>
  <Application>Microsoft Office PowerPoint</Application>
  <PresentationFormat>Panorámica</PresentationFormat>
  <Paragraphs>87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Aptos</vt:lpstr>
      <vt:lpstr>Comic Sans MS</vt:lpstr>
      <vt:lpstr>Constantia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118</cp:revision>
  <dcterms:created xsi:type="dcterms:W3CDTF">2024-04-13T15:21:38Z</dcterms:created>
  <dcterms:modified xsi:type="dcterms:W3CDTF">2024-04-20T20:40:49Z</dcterms:modified>
</cp:coreProperties>
</file>