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6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Притча о свадьбе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ru-RU" sz="2000" b="1" dirty="0"/>
            <a:t>Как можно поститься на свадьбе? Жених – Иисус; гости - ученики. Когда Иисус умер и воскрес, Его ученикам нужно было поститься</a:t>
          </a:r>
          <a:r>
            <a:rPr lang="en" sz="2000" b="1" dirty="0"/>
            <a:t>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Притча о новом и старом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    (Ma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ru-RU" sz="2000" b="1" dirty="0"/>
            <a:t>Живым учениям Иисуса не нашлось места в мертвых учениях традиции; И наоборот.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Как можно поститься на свадьбе? Жених – Иисус; гости - ученики. Когда Иисус умер и воскрес, Его ученикам нужно было поститься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Притча о свадьбе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Живым учениям Иисуса не нашлось места в мертвых учениях традиции; И наоборот.</a:t>
          </a:r>
          <a:endParaRPr lang="es-ES" sz="2000" kern="120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Притча о новом и старом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    (Ma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ПРОТИВОРЕЧИЯ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181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3           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июня 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ИИСУС СУМАШЕДШИЙ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179576" y="732482"/>
            <a:ext cx="9981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И, услышав, ближние Его пошли взять Его, ибо говорили, что Он вышел из себя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493169" y="1475814"/>
            <a:ext cx="768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Что заставило семью Иисуса подумать, что он сошел с ума </a:t>
            </a:r>
            <a:r>
              <a:rPr lang="en" sz="2000" b="1" dirty="0"/>
              <a:t>(</a:t>
            </a:r>
            <a:r>
              <a:rPr lang="ru-RU" sz="2000" b="1" dirty="0"/>
              <a:t>М</a:t>
            </a:r>
            <a:r>
              <a:rPr lang="en" sz="2000" b="1" dirty="0"/>
              <a:t>k 3:20-21)</a:t>
            </a:r>
            <a:r>
              <a:rPr lang="ru-RU" sz="2000" b="1" dirty="0"/>
              <a:t>?</a:t>
            </a:r>
            <a:endParaRPr lang="en" sz="2000" b="1" dirty="0"/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Некоторые могут возмутиться: Какое невнимание к своей семье со стороны Иисуса</a:t>
            </a:r>
            <a:r>
              <a:rPr lang="en" sz="2000" b="1" dirty="0"/>
              <a:t>! </a:t>
            </a:r>
            <a:r>
              <a:rPr lang="ru-RU" sz="2000" b="1" dirty="0"/>
              <a:t> </a:t>
            </a:r>
            <a:r>
              <a:rPr lang="en" sz="2000" b="1" dirty="0"/>
              <a:t>(Mk 3:32-33).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09" y="1525006"/>
            <a:ext cx="3906097" cy="2343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493170" y="2751152"/>
            <a:ext cx="7681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После короткой заметки Марк возобновляет рассказ, представляя родственников, которые искали Иисуса: его мать и братьев </a:t>
            </a:r>
            <a:r>
              <a:rPr lang="en" sz="2000" b="1" dirty="0"/>
              <a:t>(Mk 3:31).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493169" y="2113277"/>
            <a:ext cx="7681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Переутомление, плохое питание, стресс из-за постоянных бесед с книжниками и фарисеями</a:t>
            </a:r>
            <a:r>
              <a:rPr lang="en" sz="2000" b="1" dirty="0"/>
              <a:t>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Более важными, чем плотские узы, являются узы, которые связывают Иисуса с Его духовной семьей: «Кто исполняет волю Божию, тот мне брат, и сестра, и матерь</a:t>
            </a:r>
            <a:r>
              <a:rPr lang="en" sz="2000" b="1" dirty="0"/>
              <a:t>” (Mk 3:35).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635651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Но внешность обманчива. Его мать и братья ошибались. То, что он оставил свою работу, чтобы заботиться о них в тот момент, нанесло ущерб его миссии и им самим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419225" y="1675337"/>
            <a:ext cx="1077277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ru-RU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Дух гонений не будет возбуждаться против тех, кто не имеет связи с Богом и, следовательно, не имеет нравственной силы. Гонения будут воссозданы против верных, которые не идут на уступки миру и не поддадутся  влиянию или проявят благосклонность. Религия, несущая живое свидетельство в пользу святости и осуждающая гордыню, эгоизм, алчность и модные грехи, будет ненавистна миру и поверхностным христианам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.... </a:t>
            </a:r>
            <a:r>
              <a:rPr lang="ru-RU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Когда вы страдаете от поношения и гонений, вы находитесь в прекрасном обществе; ибо Иисус претерпел все это и многое другое. Если вы верные стражи Бога, то это будет для вас комплиментом. Именно героические души, которые будут верны, если они будут стоять в одиночестве, завоюют нетленную корону</a:t>
            </a:r>
            <a:r>
              <a:rPr lang="en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."</a:t>
            </a:r>
            <a:endParaRPr lang="en" sz="2600" b="1" dirty="0">
              <a:solidFill>
                <a:schemeClr val="bg1"/>
              </a:solidFill>
              <a:effectLst>
                <a:glow rad="76200">
                  <a:srgbClr val="6A54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8461286" y="6438900"/>
            <a:ext cx="3692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</a:t>
            </a:r>
            <a:r>
              <a:rPr lang="ru-RU" sz="1400" b="1" dirty="0"/>
              <a:t>.Уайт</a:t>
            </a:r>
            <a:r>
              <a:rPr lang="en" sz="1400" b="1" dirty="0"/>
              <a:t> (</a:t>
            </a:r>
            <a:r>
              <a:rPr lang="ru-RU" sz="1400" b="1" dirty="0"/>
              <a:t>Медицинское служение</a:t>
            </a:r>
            <a:r>
              <a:rPr lang="en" sz="1400" b="1" dirty="0"/>
              <a:t>, </a:t>
            </a:r>
            <a:r>
              <a:rPr lang="ru-RU" sz="1400" b="1" dirty="0" err="1"/>
              <a:t>стр</a:t>
            </a:r>
            <a:r>
              <a:rPr lang="en" sz="1400" b="1" dirty="0"/>
              <a:t>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5219611"/>
            <a:ext cx="1155689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ru-RU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 сказал им: суббота для человека, а не человек для субботы;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посему Сын Человеческий есть господин и субботы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 2:27, 28)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/>
              <a:t>Споры о прощении</a:t>
            </a:r>
            <a:r>
              <a:rPr lang="en" sz="2000" b="1" dirty="0"/>
              <a:t>. Ma</a:t>
            </a:r>
            <a:r>
              <a:rPr lang="ru-RU" sz="2000" b="1" dirty="0"/>
              <a:t>р</a:t>
            </a:r>
            <a:r>
              <a:rPr lang="en" sz="2000" b="1" dirty="0"/>
              <a:t>k 2:1-12.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Споры о еде</a:t>
            </a:r>
            <a:r>
              <a:rPr lang="en" sz="2000" b="1" dirty="0"/>
              <a:t>. Ma</a:t>
            </a:r>
            <a:r>
              <a:rPr lang="ru-RU" sz="2000" b="1" dirty="0"/>
              <a:t>р</a:t>
            </a:r>
            <a:r>
              <a:rPr lang="en" sz="2000" b="1" dirty="0"/>
              <a:t>k 2:13-22.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Споры о субботе</a:t>
            </a:r>
            <a:r>
              <a:rPr lang="en" sz="2000" b="1" dirty="0"/>
              <a:t>. Ma</a:t>
            </a:r>
            <a:r>
              <a:rPr lang="ru-RU" sz="2000" b="1" dirty="0"/>
              <a:t>р</a:t>
            </a:r>
            <a:r>
              <a:rPr lang="en" sz="2000" b="1" dirty="0"/>
              <a:t>k 2:23-3:6.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Спорные вопросы об Иисусе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ru-RU" sz="2000" b="1" dirty="0"/>
              <a:t>С какой силой он творит чудеса</a:t>
            </a:r>
            <a:r>
              <a:rPr lang="en" sz="2000" b="1" dirty="0"/>
              <a:t>? Ma</a:t>
            </a:r>
            <a:r>
              <a:rPr lang="ru-RU" sz="2000" b="1" dirty="0"/>
              <a:t>р</a:t>
            </a:r>
            <a:r>
              <a:rPr lang="en" sz="2000" b="1" dirty="0"/>
              <a:t>k 3:22-30.</a:t>
            </a:r>
          </a:p>
          <a:p>
            <a:pPr lvl="1">
              <a:spcBef>
                <a:spcPts val="600"/>
              </a:spcBef>
            </a:pPr>
            <a:r>
              <a:rPr lang="ru-RU" sz="2000" b="1" dirty="0"/>
              <a:t>Иисус сумасшедший</a:t>
            </a:r>
            <a:r>
              <a:rPr lang="en" sz="2000" b="1" dirty="0"/>
              <a:t>? Ma</a:t>
            </a:r>
            <a:r>
              <a:rPr lang="ru-RU" sz="2000" b="1" dirty="0"/>
              <a:t>р</a:t>
            </a:r>
            <a:r>
              <a:rPr lang="en" sz="2000" b="1" dirty="0"/>
              <a:t>k 3:20-21,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 Иисуса, его способ проповеди и даже его исцеления вошли в прямое противоречие с традициями религиозных авторитетов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799" y="3237022"/>
            <a:ext cx="7543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сомнения, жизнь Иисуса была противоречивой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родственники поверили, что Иисус сошел с ума из-за переутомления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считали его кощунником; незнающего меры в еде и друг грешников; Нарушитель субботы... Его даже обвинили в том, что он служит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Веельзевулу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СПОРЫ ПО ПОВОДУ ПРОЩЕНИЯ</a:t>
            </a:r>
            <a:endParaRPr lang="en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Иисус, видя веру их, говорит расслабленному: чадо! прощаются тебе грехи твои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Когда Иисус вернулся в дом Петра в </a:t>
            </a:r>
            <a:r>
              <a:rPr lang="ru-RU" sz="2000" b="1" dirty="0" err="1"/>
              <a:t>Капернауме</a:t>
            </a:r>
            <a:r>
              <a:rPr lang="ru-RU" sz="2000" b="1" dirty="0"/>
              <a:t>, многие люди пришли послушать Его (Марка 2:1-2). Четверо друзей подошли к Иисусу, чтобы исцелить их парализованного друга, но они не смогли приблизиться к Нему. Решив привести его к Иисусу, они поднялись на крышу и сделали отверстие, чтобы спустить его вниз. Речь Иисуса была прервана, и все молчали, ожидая, что сделает Иисус.</a:t>
            </a:r>
            <a:r>
              <a:rPr lang="en" sz="2000" b="1" dirty="0"/>
              <a:t> (Ma</a:t>
            </a:r>
            <a:r>
              <a:rPr lang="ru-RU" sz="2000" b="1" dirty="0"/>
              <a:t>р</a:t>
            </a:r>
            <a:r>
              <a:rPr lang="en" sz="2000" b="1" dirty="0"/>
              <a:t>k</a:t>
            </a:r>
            <a:r>
              <a:rPr lang="ru-RU" sz="2000" b="1" dirty="0"/>
              <a:t>а</a:t>
            </a:r>
            <a:r>
              <a:rPr lang="en" sz="2000" b="1" dirty="0"/>
              <a:t> 2:3-4).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Люди славили Бога за то, что он дал Иисусу силу прощать грехи (Марка 2:12; Мф. 9:8). Парализованный ходил; но книжники остались слепы и не могли видеть, что Иисус может читать их мысли, прощать грешника и даровать ему исцеление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Для книжников это было богохульством (правда, если бы Иисус не был Богом). Чтобы продемонстрировать, что у него есть сила прощать, Иисус исцелил парализованного.</a:t>
            </a:r>
            <a:r>
              <a:rPr lang="en" sz="2000" b="1" dirty="0"/>
              <a:t> (Ma</a:t>
            </a:r>
            <a:r>
              <a:rPr lang="ru-RU" sz="2000" b="1" dirty="0"/>
              <a:t>р</a:t>
            </a:r>
            <a:r>
              <a:rPr lang="en" sz="2000" b="1" dirty="0"/>
              <a:t>k</a:t>
            </a:r>
            <a:r>
              <a:rPr lang="ru-RU" sz="2000" b="1" dirty="0"/>
              <a:t>а</a:t>
            </a:r>
            <a:r>
              <a:rPr lang="en" sz="2000" b="1" dirty="0"/>
              <a:t> 2:8-11).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219926"/>
            <a:ext cx="7924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ru-RU" sz="2000" b="1" dirty="0"/>
              <a:t>Прощаются тебе грехи твои» (Марка 2:5). Паралитик мог бы заявить: «Мне нужно только ходить». Но он этого не сделал. Иисус исцелил корень его болезни. Его заботило не то, что он снова не пойдет, а то прощение, которое дало покой его душе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СПОРЫ О ЕДЕ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Проходя, увидел Он Левия Алфеева, сидящего у сбора пошлин, и говорит ему: следуй за Мною. И он, встав, последовал за Ним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</a:t>
            </a:r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379399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Нетрудно представить, какие споры вызвал призыв Левия (Марка 2:13-14). Для ортодоксального еврея мытарь был хуже язычника. Он был евреем-ренегатом, проданным своим врагам. Они не могли есть с ним или прикасаться к нему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960" y="2507570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6" y="5127603"/>
            <a:ext cx="59353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Иисус логически опроверг их: где лучше, чем здесь, Я найду грешников для спасения? (Марка 2:17). Кроме того, он призвал их исследовать свои собственные чувства. Они должны были научиться любить (Мф. </a:t>
            </a:r>
            <a:r>
              <a:rPr lang="en" sz="2000" b="1" dirty="0"/>
              <a:t>9:12-13).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755923"/>
            <a:ext cx="46971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Но все стало еще хуже. Иисус не только ел в доме мытаря, но и окружал Себя многими подобными ему (Марка 2:15). Критики не упустили случая: «Что это такое, что он ест и пьет с мытарями и грешниками?» (Марка </a:t>
            </a:r>
            <a:r>
              <a:rPr lang="en" sz="2000" b="1" dirty="0"/>
              <a:t>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сказал им Иисус: могут ли поститься сыны чертога брачного, когда с ними жених? Доколе с ними жених, не могут поститься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</a:t>
            </a:r>
            <a:r>
              <a:rPr lang="ru-RU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Вместо того, чтобы научиться любить, фарисеи подстрекали учеников Иоанна присоединиться к их критике: «Почему ученики Иоанна и ученики фарисеев постятся, а ваши нет?</a:t>
            </a:r>
            <a:r>
              <a:rPr lang="en" sz="2000" b="1" dirty="0"/>
              <a:t>” (Ma</a:t>
            </a:r>
            <a:r>
              <a:rPr lang="ru-RU" sz="2000" b="1" dirty="0"/>
              <a:t>р</a:t>
            </a:r>
            <a:r>
              <a:rPr lang="en" sz="2000" b="1" dirty="0"/>
              <a:t>k</a:t>
            </a:r>
            <a:r>
              <a:rPr lang="ru-RU" sz="2000" b="1" dirty="0"/>
              <a:t>а</a:t>
            </a:r>
            <a:r>
              <a:rPr lang="en" sz="2000" b="1" dirty="0"/>
              <a:t> 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446852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СПОРЫ О ЕДЕ  </a:t>
            </a:r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Ответ Иисуса пришел в виде притч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СПОРЫ О СУББОТЕ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И фарисеи сказали Ему: смотри, что они делают в субботу, чего не должно делать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а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Фарисеи учили 39 формам работы, которые нарушали субботний покой, установленный Богом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312910" y="3524964"/>
            <a:ext cx="6879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Позже Иисус совершил «дело», не вошедшее в число 39, но которое также считалось нарушением субботы: исцеление </a:t>
            </a:r>
            <a:r>
              <a:rPr lang="en" sz="2000" b="1" dirty="0"/>
              <a:t>(Ma</a:t>
            </a:r>
            <a:r>
              <a:rPr lang="ru-RU" sz="2000" b="1" dirty="0"/>
              <a:t>р</a:t>
            </a:r>
            <a:r>
              <a:rPr lang="en" sz="2000" b="1" dirty="0"/>
              <a:t>k</a:t>
            </a:r>
            <a:r>
              <a:rPr lang="ru-RU" sz="2000" b="1" dirty="0"/>
              <a:t>а</a:t>
            </a:r>
            <a:r>
              <a:rPr lang="en" sz="2000" b="1" dirty="0"/>
              <a:t> 3:1-3).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2138" y="1116150"/>
            <a:ext cx="4572985" cy="2438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Ответ Иисуса: Разве вы не помните, что Давид, когда был голоден, ел освященный хлеб, который могли есть только священники? (Марка </a:t>
            </a:r>
            <a:r>
              <a:rPr lang="en" sz="2000" b="1" dirty="0"/>
              <a:t>2:25-26).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Взяв зерно и сняв с него шелуху, чтобы съесть его, ученики совершили в субботу три запрещенных дела: жатву, молотьбу и веянье. (</a:t>
            </a:r>
            <a:r>
              <a:rPr lang="ru-RU" sz="2000" b="1" dirty="0" err="1"/>
              <a:t>Мк</a:t>
            </a:r>
            <a:r>
              <a:rPr lang="ru-RU" sz="2000" b="1" dirty="0"/>
              <a:t>. 2:23-24; Мф. </a:t>
            </a:r>
            <a:r>
              <a:rPr lang="en" sz="2000" b="1" dirty="0"/>
              <a:t>12:1-2).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312906" y="6055141"/>
            <a:ext cx="6879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Любопытно, что ревностные блюстители субботы задумали убийство. </a:t>
            </a:r>
            <a:r>
              <a:rPr lang="en" sz="2000" b="1" dirty="0"/>
              <a:t>(Ma</a:t>
            </a:r>
            <a:r>
              <a:rPr lang="ru-RU" sz="2000" b="1" dirty="0"/>
              <a:t>р</a:t>
            </a:r>
            <a:r>
              <a:rPr lang="en" sz="2000" b="1" dirty="0"/>
              <a:t>k</a:t>
            </a:r>
            <a:r>
              <a:rPr lang="ru-RU" sz="2000" b="1" dirty="0"/>
              <a:t>а</a:t>
            </a:r>
            <a:r>
              <a:rPr lang="en" sz="2000" b="1" dirty="0"/>
              <a:t> 3:6).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312906" y="5359614"/>
            <a:ext cx="6879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конечном счете, Иисус — Господин субботы, и Он дал ее нам для нашего блага. </a:t>
            </a:r>
            <a:r>
              <a:rPr lang="en" sz="2000" b="1" dirty="0"/>
              <a:t>(Ma</a:t>
            </a:r>
            <a:r>
              <a:rPr lang="ru-RU" sz="2000" b="1" dirty="0"/>
              <a:t>р</a:t>
            </a:r>
            <a:r>
              <a:rPr lang="en" sz="2000" b="1" dirty="0"/>
              <a:t>k</a:t>
            </a:r>
            <a:r>
              <a:rPr lang="ru-RU" sz="2000" b="1" dirty="0"/>
              <a:t>а</a:t>
            </a:r>
            <a:r>
              <a:rPr lang="en" sz="2000" b="1" dirty="0"/>
              <a:t> 2:27-28).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312906" y="4427766"/>
            <a:ext cx="6879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Ответ Иисуса: «Что позволительно в субботу: делать добро или делать зло, спасать жизнь или убивать?» </a:t>
            </a:r>
            <a:r>
              <a:rPr lang="en" sz="2000" b="1" dirty="0"/>
              <a:t>(Ma</a:t>
            </a:r>
            <a:r>
              <a:rPr lang="ru-RU" sz="2000" b="1" dirty="0"/>
              <a:t>р</a:t>
            </a:r>
            <a:r>
              <a:rPr lang="en" sz="2000" b="1" dirty="0"/>
              <a:t>k</a:t>
            </a:r>
            <a:r>
              <a:rPr lang="ru-RU" sz="2000" b="1" dirty="0"/>
              <a:t>а</a:t>
            </a:r>
            <a:r>
              <a:rPr lang="en" sz="2000" b="1" dirty="0"/>
              <a:t> 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1032919" y="2551837"/>
            <a:ext cx="7710487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9E2909"/>
                </a:solidFill>
              </a:rPr>
              <a:t>СПОРНЫЕ ВОПРОСЫ ОБ ИИСУСЕ</a:t>
            </a:r>
            <a:endParaRPr lang="en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ЧЬЕЙ СИЛОЙ ОН ТВОРИТ ЧУДЕСА?</a:t>
            </a:r>
            <a:r>
              <a:rPr lang="e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 книжники, пришедшие из Иерусалима, говорили, что Он имеет в Себе </a:t>
            </a:r>
            <a:r>
              <a:rPr lang="ru-RU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веельзевула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что изгоняет бесов силою бесовского князя</a:t>
            </a:r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Марк начинает рассказ о семье Иисуса, но прерывает его, чтобы рассказать о споре с фарисеями. Позже он вернется к первой истории. Этот шаблон Марк несколько раз использовал для объединения двух похожих историй, выделяя центральную как наиболее важную</a:t>
            </a:r>
            <a:r>
              <a:rPr lang="en" sz="2000" b="1" dirty="0"/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Семья Иисуса ищет его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Обвинение фарисеев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137384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Семья Иисуса ищет его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5897785" y="4036436"/>
            <a:ext cx="62942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 снова Иисус использует притчу, чтобы продемонстрировать абсурдность обвинений против него (Марка 3:23-27). Иисус входит в дом сильного человека (сатаны), связывает его и таким образом может украсть его имущество (освободить одержимого демоном</a:t>
            </a:r>
            <a:r>
              <a:rPr lang="en" sz="2000" b="1" dirty="0"/>
              <a:t>).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849" y="4136855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996" y="4255121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701" y="4018589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27449" y="2998425"/>
            <a:ext cx="8680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данном случае важной историей является обвинение книжников относительно того, какая именно сила позволяла Иисусу изгонять бесов. </a:t>
            </a:r>
            <a:r>
              <a:rPr lang="en" sz="2000" b="1" dirty="0"/>
              <a:t>(Ma</a:t>
            </a:r>
            <a:r>
              <a:rPr lang="ru-RU" sz="2000" b="1" dirty="0"/>
              <a:t>р</a:t>
            </a:r>
            <a:r>
              <a:rPr lang="en" sz="2000" b="1" dirty="0"/>
              <a:t>k</a:t>
            </a:r>
            <a:r>
              <a:rPr lang="ru-RU" sz="2000" b="1" dirty="0"/>
              <a:t>а</a:t>
            </a:r>
            <a:r>
              <a:rPr lang="en" sz="2000" b="1" dirty="0"/>
              <a:t> 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5897784" y="5890349"/>
            <a:ext cx="62942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Он также пользуется случаем, чтобы предупредить об опасности приписывать дьяволу работу Святого Духа (Марка </a:t>
            </a:r>
            <a:r>
              <a:rPr lang="en" sz="2000" b="1" dirty="0"/>
              <a:t>3:28-30).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1421</Words>
  <Application>Microsoft Office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95</cp:revision>
  <dcterms:created xsi:type="dcterms:W3CDTF">2024-06-22T14:42:36Z</dcterms:created>
  <dcterms:modified xsi:type="dcterms:W3CDTF">2024-06-30T17:24:43Z</dcterms:modified>
</cp:coreProperties>
</file>