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302" r:id="rId3"/>
    <p:sldId id="305" r:id="rId4"/>
    <p:sldId id="257" r:id="rId5"/>
    <p:sldId id="258" r:id="rId6"/>
    <p:sldId id="259" r:id="rId7"/>
    <p:sldId id="303" r:id="rId8"/>
    <p:sldId id="261" r:id="rId9"/>
    <p:sldId id="304" r:id="rId10"/>
    <p:sldId id="264" r:id="rId11"/>
    <p:sldId id="306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Процесс расследования был объявлен и отложен до следующего дня (Иисус Навин 7:14-15).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18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1800"/>
        </a:p>
      </dgm:t>
    </dgm:pt>
    <dgm:pt modelId="{250D36B9-368D-4870-BD23-7E8C132DA383}">
      <dgm:prSet custT="1"/>
      <dgm:spPr/>
      <dgm:t>
        <a:bodyPr/>
        <a:lstStyle/>
        <a:p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Было выбрано колено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Иуды  (Исх. 7:16).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18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1800"/>
        </a:p>
      </dgm:t>
    </dgm:pt>
    <dgm:pt modelId="{C13C4BCE-1804-45AF-A1E7-E6EEE7611614}">
      <dgm:prSet custT="1"/>
      <dgm:spPr/>
      <dgm:t>
        <a:bodyPr/>
        <a:lstStyle/>
        <a:p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Была взята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семья </a:t>
          </a:r>
          <a:r>
            <a:rPr lang="en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Зерах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7:17а)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18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1800"/>
        </a:p>
      </dgm:t>
    </dgm:pt>
    <dgm:pt modelId="{6C4B7AE1-B9EE-4D8E-90EC-B583A1CC13CE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Вождь Завди был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(Исх. 7:17б)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18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1800"/>
        </a:p>
      </dgm:t>
    </dgm:pt>
    <dgm:pt modelId="{C8D2B591-ED43-42EC-9120-A6D84C543207}">
      <dgm:prSet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Ахан был </a:t>
          </a:r>
          <a:r>
            <a: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изобличён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(Исх. 7:18)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18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1800"/>
        </a:p>
      </dgm:t>
    </dgm:pt>
    <dgm:pt modelId="{6B6750BD-6BA2-419B-BE6E-AF16A70FCE71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C4BB7759-8E66-469A-B0D2-6FEF61521B23}" type="parTrans" cxnId="{6A390999-8912-4AAA-9F46-E5606609CCA9}">
      <dgm:prSet/>
      <dgm:spPr/>
      <dgm:t>
        <a:bodyPr/>
        <a:lstStyle/>
        <a:p>
          <a:endParaRPr lang="es-ES" sz="1800"/>
        </a:p>
      </dgm:t>
    </dgm:pt>
    <dgm:pt modelId="{BB3BE174-E46F-4BEA-AF18-A5BD74DEE2A2}" type="sibTrans" cxnId="{6A390999-8912-4AAA-9F46-E5606609CCA9}">
      <dgm:prSet/>
      <dgm:spPr/>
      <dgm:t>
        <a:bodyPr/>
        <a:lstStyle/>
        <a:p>
          <a:endParaRPr lang="es-ES" sz="1800"/>
        </a:p>
      </dgm:t>
    </dgm:pt>
    <dgm:pt modelId="{B32E5CB3-591A-4158-B9C7-B874AF2F1514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1CBD9BD2-F49D-4C07-80B6-D95A0B5933F9}" type="parTrans" cxnId="{1F4416EE-12EC-44C7-8A8B-97581E34603B}">
      <dgm:prSet/>
      <dgm:spPr/>
      <dgm:t>
        <a:bodyPr/>
        <a:lstStyle/>
        <a:p>
          <a:endParaRPr lang="es-ES" sz="1800"/>
        </a:p>
      </dgm:t>
    </dgm:pt>
    <dgm:pt modelId="{3D93192B-C185-4617-85C7-492F58243482}" type="sibTrans" cxnId="{1F4416EE-12EC-44C7-8A8B-97581E34603B}">
      <dgm:prSet/>
      <dgm:spPr/>
      <dgm:t>
        <a:bodyPr/>
        <a:lstStyle/>
        <a:p>
          <a:endParaRPr lang="es-ES" sz="1800"/>
        </a:p>
      </dgm:t>
    </dgm:pt>
    <dgm:pt modelId="{D3EF0E64-648C-442D-8DB5-BBD8511A495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ECEFC6F-1FE9-4B68-8324-B1EC89B875B7}" type="parTrans" cxnId="{D592C6BA-25E1-4A82-B075-29866F79A263}">
      <dgm:prSet/>
      <dgm:spPr/>
      <dgm:t>
        <a:bodyPr/>
        <a:lstStyle/>
        <a:p>
          <a:endParaRPr lang="es-ES" sz="1800"/>
        </a:p>
      </dgm:t>
    </dgm:pt>
    <dgm:pt modelId="{63ABE963-1DD9-4A03-899B-4E22E124FE79}" type="sibTrans" cxnId="{D592C6BA-25E1-4A82-B075-29866F79A263}">
      <dgm:prSet/>
      <dgm:spPr/>
      <dgm:t>
        <a:bodyPr/>
        <a:lstStyle/>
        <a:p>
          <a:endParaRPr lang="es-ES" sz="1800"/>
        </a:p>
      </dgm:t>
    </dgm:pt>
    <dgm:pt modelId="{AD43D9B5-BC2E-40E4-A65B-3A31D5FC9A58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DB9CBA0B-3096-4D9F-9D55-92AF62348A64}" type="parTrans" cxnId="{A5EBA7AD-B7B9-4A04-B6CE-3165A91F88D9}">
      <dgm:prSet/>
      <dgm:spPr/>
      <dgm:t>
        <a:bodyPr/>
        <a:lstStyle/>
        <a:p>
          <a:endParaRPr lang="es-ES" sz="1800"/>
        </a:p>
      </dgm:t>
    </dgm:pt>
    <dgm:pt modelId="{8213CD4A-66AB-4595-8134-62475ABFAC0C}" type="sibTrans" cxnId="{A5EBA7AD-B7B9-4A04-B6CE-3165A91F88D9}">
      <dgm:prSet/>
      <dgm:spPr/>
      <dgm:t>
        <a:bodyPr/>
        <a:lstStyle/>
        <a:p>
          <a:endParaRPr lang="es-ES" sz="18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Ахан замолчал</a:t>
          </a:r>
          <a:endParaRPr lang="es-ES" sz="1400" dirty="0"/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18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1800"/>
        </a:p>
      </dgm:t>
    </dgm:pt>
    <dgm:pt modelId="{685D1B4C-1410-4F27-9DAF-794C4503669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es-ES" sz="1800" dirty="0"/>
        </a:p>
      </dgm:t>
    </dgm:pt>
    <dgm:pt modelId="{B3FE1E78-1C91-4085-BF61-7F0B4EBA01DE}" type="parTrans" cxnId="{3372C59B-61CE-45C9-AC96-C85EF4D1510D}">
      <dgm:prSet/>
      <dgm:spPr/>
      <dgm:t>
        <a:bodyPr/>
        <a:lstStyle/>
        <a:p>
          <a:endParaRPr lang="es-ES" sz="1800"/>
        </a:p>
      </dgm:t>
    </dgm:pt>
    <dgm:pt modelId="{4EC6503F-68AA-4B31-9F03-6756C23C41D0}" type="sibTrans" cxnId="{3372C59B-61CE-45C9-AC96-C85EF4D1510D}">
      <dgm:prSet/>
      <dgm:spPr/>
      <dgm:t>
        <a:bodyPr/>
        <a:lstStyle/>
        <a:p>
          <a:endParaRPr lang="es-ES" sz="18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Ахан замолчал</a:t>
          </a:r>
          <a:endParaRPr lang="es-ES" sz="1400" dirty="0"/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18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18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Ахан замолчал</a:t>
          </a:r>
          <a:endParaRPr lang="es-ES" sz="1400" dirty="0"/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18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18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" sz="1400" b="1" dirty="0"/>
            <a:t>Ахан замолчал</a:t>
          </a:r>
          <a:endParaRPr lang="es-ES" sz="1400" dirty="0"/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18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18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" sz="1400" b="1" dirty="0"/>
            <a:t>Ахан замолчал</a:t>
          </a:r>
          <a:endParaRPr lang="es-ES" sz="140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18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18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341409" custLinFactX="-70124" custLinFactNeighborX="-100000"/>
      <dgm:spPr/>
    </dgm:pt>
    <dgm:pt modelId="{3FC79335-9CEC-42B9-8C92-EE25BA252321}" type="pres">
      <dgm:prSet presAssocID="{C4BB7759-8E66-469A-B0D2-6FEF61521B23}" presName="parTrans" presStyleCnt="0"/>
      <dgm:spPr/>
    </dgm:pt>
    <dgm:pt modelId="{19F734BA-5F3B-459D-8DBE-57F6531A6D24}" type="pres">
      <dgm:prSet presAssocID="{6B6750BD-6BA2-419B-BE6E-AF16A70FCE71}" presName="node" presStyleLbl="alignAccFollowNode1" presStyleIdx="0" presStyleCnt="10" custScaleX="52325" custLinFactNeighborX="-57687">
        <dgm:presLayoutVars>
          <dgm:bulletEnabled val="1"/>
        </dgm:presLayoutVars>
      </dgm:prSet>
      <dgm:spPr/>
    </dgm:pt>
    <dgm:pt modelId="{023C21F3-92F2-4CF7-B529-9FB8A25B0675}" type="pres">
      <dgm:prSet presAssocID="{BB3BE174-E46F-4BEA-AF18-A5BD74DEE2A2}" presName="sibTrans" presStyleCnt="0"/>
      <dgm:spPr/>
    </dgm:pt>
    <dgm:pt modelId="{38FC698C-3944-4519-B767-FB982AE32008}" type="pres">
      <dgm:prSet presAssocID="{DF4EA995-DF11-40F7-B759-D17EA6F77ED8}" presName="node" presStyleLbl="alignAccFollowNode1" presStyleIdx="1" presStyleCnt="10" custScaleX="260746" custLinFactNeighborX="59849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LinFactX="468608" custLinFactNeighborX="500000"/>
      <dgm:spPr/>
    </dgm:pt>
    <dgm:pt modelId="{176B485E-D720-46C0-92C6-855210D9FE6F}" type="pres">
      <dgm:prSet presAssocID="{1CBD9BD2-F49D-4C07-80B6-D95A0B5933F9}" presName="parTrans" presStyleCnt="0"/>
      <dgm:spPr/>
    </dgm:pt>
    <dgm:pt modelId="{4125DFF6-83D5-4277-A491-D308568C91A2}" type="pres">
      <dgm:prSet presAssocID="{B32E5CB3-591A-4158-B9C7-B874AF2F1514}" presName="node" presStyleLbl="alignAccFollowNode1" presStyleIdx="2" presStyleCnt="10" custScaleX="52325" custLinFactX="578264" custLinFactNeighborX="600000">
        <dgm:presLayoutVars>
          <dgm:bulletEnabled val="1"/>
        </dgm:presLayoutVars>
      </dgm:prSet>
      <dgm:spPr/>
    </dgm:pt>
    <dgm:pt modelId="{E166F5F4-ECD8-4C0E-83E7-C26A5B4F5250}" type="pres">
      <dgm:prSet presAssocID="{3D93192B-C185-4617-85C7-492F58243482}" presName="sibTrans" presStyleCnt="0"/>
      <dgm:spPr/>
    </dgm:pt>
    <dgm:pt modelId="{A539587E-FC17-4E5E-A50B-408C41076433}" type="pres">
      <dgm:prSet presAssocID="{53F36DBD-EFD3-4AB3-8E8B-5A12FC1F9A63}" presName="node" presStyleLbl="alignAccFollowNode1" presStyleIdx="3" presStyleCnt="10" custScaleX="260746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68608" custLinFactNeighborX="500000"/>
      <dgm:spPr/>
    </dgm:pt>
    <dgm:pt modelId="{4E1FA171-57C1-4D65-AEF9-03A4290F02FF}" type="pres">
      <dgm:prSet presAssocID="{DECEFC6F-1FE9-4B68-8324-B1EC89B875B7}" presName="parTrans" presStyleCnt="0"/>
      <dgm:spPr/>
    </dgm:pt>
    <dgm:pt modelId="{8B0524A4-A0AE-462B-BF0C-4EC968739FD0}" type="pres">
      <dgm:prSet presAssocID="{D3EF0E64-648C-442D-8DB5-BBD8511A4959}" presName="node" presStyleLbl="alignAccFollowNode1" presStyleIdx="4" presStyleCnt="10" custScaleX="52325" custLinFactX="576647" custLinFactNeighborX="600000" custLinFactNeighborY="-7149">
        <dgm:presLayoutVars>
          <dgm:bulletEnabled val="1"/>
        </dgm:presLayoutVars>
      </dgm:prSet>
      <dgm:spPr/>
    </dgm:pt>
    <dgm:pt modelId="{7EB767AE-4CB4-48DB-9976-313426695DD8}" type="pres">
      <dgm:prSet presAssocID="{63ABE963-1DD9-4A03-899B-4E22E124FE79}" presName="sibTrans" presStyleCnt="0"/>
      <dgm:spPr/>
    </dgm:pt>
    <dgm:pt modelId="{851D1B37-6643-4D62-9601-E0058D220A5F}" type="pres">
      <dgm:prSet presAssocID="{0DBEFA9B-E957-42A2-B238-9AE724D78EDC}" presName="node" presStyleLbl="alignAccFollowNode1" presStyleIdx="5" presStyleCnt="10" custScaleX="260746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68608" custLinFactNeighborX="500000"/>
      <dgm:spPr/>
    </dgm:pt>
    <dgm:pt modelId="{C1E02633-CE91-4C29-A22C-47E6006CC156}" type="pres">
      <dgm:prSet presAssocID="{DB9CBA0B-3096-4D9F-9D55-92AF62348A64}" presName="parTrans" presStyleCnt="0"/>
      <dgm:spPr/>
    </dgm:pt>
    <dgm:pt modelId="{66871472-CE64-47CE-A810-30A567E2798E}" type="pres">
      <dgm:prSet presAssocID="{AD43D9B5-BC2E-40E4-A65B-3A31D5FC9A58}" presName="node" presStyleLbl="alignAccFollowNode1" presStyleIdx="6" presStyleCnt="10" custScaleX="52325" custLinFactX="578264" custLinFactNeighborX="600000">
        <dgm:presLayoutVars>
          <dgm:bulletEnabled val="1"/>
        </dgm:presLayoutVars>
      </dgm:prSet>
      <dgm:spPr/>
    </dgm:pt>
    <dgm:pt modelId="{21D0CE4A-B5F4-4157-A75E-3856E38EEBCD}" type="pres">
      <dgm:prSet presAssocID="{8213CD4A-66AB-4595-8134-62475ABFAC0C}" presName="sibTrans" presStyleCnt="0"/>
      <dgm:spPr/>
    </dgm:pt>
    <dgm:pt modelId="{C9568CFF-9A3C-4C28-9546-D376128FA9E6}" type="pres">
      <dgm:prSet presAssocID="{1985FEBF-49F7-4638-B348-8B0E4A18E5A7}" presName="node" presStyleLbl="alignAccFollowNode1" presStyleIdx="7" presStyleCnt="10" custScaleX="260746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68608" custLinFactNeighborX="500000"/>
      <dgm:spPr/>
    </dgm:pt>
    <dgm:pt modelId="{946C65BD-5A85-4F9C-94B3-41FDC4C97770}" type="pres">
      <dgm:prSet presAssocID="{B3FE1E78-1C91-4085-BF61-7F0B4EBA01DE}" presName="parTrans" presStyleCnt="0"/>
      <dgm:spPr/>
    </dgm:pt>
    <dgm:pt modelId="{8D6A8B27-3F09-4C5F-9F28-4492D09B8235}" type="pres">
      <dgm:prSet presAssocID="{685D1B4C-1410-4F27-9DAF-794C45036691}" presName="node" presStyleLbl="alignAccFollowNode1" presStyleIdx="8" presStyleCnt="10" custScaleX="52325" custLinFactX="578264" custLinFactNeighborX="600000">
        <dgm:presLayoutVars>
          <dgm:bulletEnabled val="1"/>
        </dgm:presLayoutVars>
      </dgm:prSet>
      <dgm:spPr/>
    </dgm:pt>
    <dgm:pt modelId="{DD0DAA24-4EEA-4343-8BD9-AEC8AE00EB13}" type="pres">
      <dgm:prSet presAssocID="{4EC6503F-68AA-4B31-9F03-6756C23C41D0}" presName="sibTrans" presStyleCnt="0"/>
      <dgm:spPr/>
    </dgm:pt>
    <dgm:pt modelId="{81494637-307B-48EF-8F7B-31E6C2D3C389}" type="pres">
      <dgm:prSet presAssocID="{896AE558-F568-41F8-9662-90197E51D2B1}" presName="node" presStyleLbl="alignAccFollowNode1" presStyleIdx="9" presStyleCnt="10" custScaleX="260746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1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05F5A21A-6D87-492A-80CB-4D744361DCE6}" type="presOf" srcId="{D3EF0E64-648C-442D-8DB5-BBD8511A4959}" destId="{8B0524A4-A0AE-462B-BF0C-4EC968739FD0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1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1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B0E67C57-229C-44C0-BE6F-537D0884736C}" type="presOf" srcId="{685D1B4C-1410-4F27-9DAF-794C45036691}" destId="{8D6A8B27-3F09-4C5F-9F28-4492D09B8235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C10A5B97-E7DE-4E89-83DF-2919DC4F506A}" type="presOf" srcId="{B32E5CB3-591A-4158-B9C7-B874AF2F1514}" destId="{4125DFF6-83D5-4277-A491-D308568C91A2}" srcOrd="0" destOrd="0" presId="urn:microsoft.com/office/officeart/2005/8/layout/lProcess3"/>
    <dgm:cxn modelId="{3A3C9697-D8A0-4947-BF77-BD7E0F7464D5}" srcId="{5178EDEB-513A-410C-A551-DF5D02174E3E}" destId="{DF4EA995-DF11-40F7-B759-D17EA6F77ED8}" srcOrd="1" destOrd="0" parTransId="{08F84871-EDC6-49B1-BAF2-EFC6EE5E55C1}" sibTransId="{65789160-9DCB-4B4D-8AC1-BF57554F077B}"/>
    <dgm:cxn modelId="{6A390999-8912-4AAA-9F46-E5606609CCA9}" srcId="{5178EDEB-513A-410C-A551-DF5D02174E3E}" destId="{6B6750BD-6BA2-419B-BE6E-AF16A70FCE71}" srcOrd="0" destOrd="0" parTransId="{C4BB7759-8E66-469A-B0D2-6FEF61521B23}" sibTransId="{BB3BE174-E46F-4BEA-AF18-A5BD74DEE2A2}"/>
    <dgm:cxn modelId="{3372C59B-61CE-45C9-AC96-C85EF4D1510D}" srcId="{C8D2B591-ED43-42EC-9120-A6D84C543207}" destId="{685D1B4C-1410-4F27-9DAF-794C45036691}" srcOrd="0" destOrd="0" parTransId="{B3FE1E78-1C91-4085-BF61-7F0B4EBA01DE}" sibTransId="{4EC6503F-68AA-4B31-9F03-6756C23C41D0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90EFB1A5-DBD1-4CCE-8BEF-D2ACD519C0AF}" type="presOf" srcId="{AD43D9B5-BC2E-40E4-A65B-3A31D5FC9A58}" destId="{66871472-CE64-47CE-A810-30A567E2798E}" srcOrd="0" destOrd="0" presId="urn:microsoft.com/office/officeart/2005/8/layout/lProcess3"/>
    <dgm:cxn modelId="{A5EBA7AD-B7B9-4A04-B6CE-3165A91F88D9}" srcId="{6C4B7AE1-B9EE-4D8E-90EC-B583A1CC13CE}" destId="{AD43D9B5-BC2E-40E4-A65B-3A31D5FC9A58}" srcOrd="0" destOrd="0" parTransId="{DB9CBA0B-3096-4D9F-9D55-92AF62348A64}" sibTransId="{8213CD4A-66AB-4595-8134-62475ABFAC0C}"/>
    <dgm:cxn modelId="{D592C6BA-25E1-4A82-B075-29866F79A263}" srcId="{C13C4BCE-1804-45AF-A1E7-E6EEE7611614}" destId="{D3EF0E64-648C-442D-8DB5-BBD8511A4959}" srcOrd="0" destOrd="0" parTransId="{DECEFC6F-1FE9-4B68-8324-B1EC89B875B7}" sibTransId="{63ABE963-1DD9-4A03-899B-4E22E124FE79}"/>
    <dgm:cxn modelId="{163D09BF-57AD-4684-B669-8FBCB14F53C6}" type="presOf" srcId="{6B6750BD-6BA2-419B-BE6E-AF16A70FCE71}" destId="{19F734BA-5F3B-459D-8DBE-57F6531A6D24}" srcOrd="0" destOrd="0" presId="urn:microsoft.com/office/officeart/2005/8/layout/lProcess3"/>
    <dgm:cxn modelId="{E14B18C8-355D-4947-83C8-A13B31DD0422}" srcId="{250D36B9-368D-4870-BD23-7E8C132DA383}" destId="{53F36DBD-EFD3-4AB3-8E8B-5A12FC1F9A63}" srcOrd="1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1F4416EE-12EC-44C7-8A8B-97581E34603B}" srcId="{250D36B9-368D-4870-BD23-7E8C132DA383}" destId="{B32E5CB3-591A-4158-B9C7-B874AF2F1514}" srcOrd="0" destOrd="0" parTransId="{1CBD9BD2-F49D-4C07-80B6-D95A0B5933F9}" sibTransId="{3D93192B-C185-4617-85C7-492F58243482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16CF4BE6-C0A7-47EC-9629-97614D2E9385}" type="presParOf" srcId="{9268B722-9680-4B3F-A043-11165540BF5D}" destId="{3FC79335-9CEC-42B9-8C92-EE25BA252321}" srcOrd="1" destOrd="0" presId="urn:microsoft.com/office/officeart/2005/8/layout/lProcess3"/>
    <dgm:cxn modelId="{011C95D6-81C6-4886-8F4B-9A5219B8F0F2}" type="presParOf" srcId="{9268B722-9680-4B3F-A043-11165540BF5D}" destId="{19F734BA-5F3B-459D-8DBE-57F6531A6D24}" srcOrd="2" destOrd="0" presId="urn:microsoft.com/office/officeart/2005/8/layout/lProcess3"/>
    <dgm:cxn modelId="{5FCFD899-7498-4358-A0F4-0EA7484E1540}" type="presParOf" srcId="{9268B722-9680-4B3F-A043-11165540BF5D}" destId="{023C21F3-92F2-4CF7-B529-9FB8A25B0675}" srcOrd="3" destOrd="0" presId="urn:microsoft.com/office/officeart/2005/8/layout/lProcess3"/>
    <dgm:cxn modelId="{B058F747-4EB9-4638-9A96-0D88F8DED2B0}" type="presParOf" srcId="{9268B722-9680-4B3F-A043-11165540BF5D}" destId="{38FC698C-3944-4519-B767-FB982AE32008}" srcOrd="4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A84CCDB5-22B3-4E07-B017-9F10BE00D824}" type="presParOf" srcId="{18F8680C-67FF-4628-B71F-8ACF896B4346}" destId="{176B485E-D720-46C0-92C6-855210D9FE6F}" srcOrd="1" destOrd="0" presId="urn:microsoft.com/office/officeart/2005/8/layout/lProcess3"/>
    <dgm:cxn modelId="{42EA6415-E6B3-4344-8F89-7ADF7E77C64E}" type="presParOf" srcId="{18F8680C-67FF-4628-B71F-8ACF896B4346}" destId="{4125DFF6-83D5-4277-A491-D308568C91A2}" srcOrd="2" destOrd="0" presId="urn:microsoft.com/office/officeart/2005/8/layout/lProcess3"/>
    <dgm:cxn modelId="{AB2C5E7E-6839-4FF5-B7F9-9BD321F45A1D}" type="presParOf" srcId="{18F8680C-67FF-4628-B71F-8ACF896B4346}" destId="{E166F5F4-ECD8-4C0E-83E7-C26A5B4F5250}" srcOrd="3" destOrd="0" presId="urn:microsoft.com/office/officeart/2005/8/layout/lProcess3"/>
    <dgm:cxn modelId="{4C48E4FB-9593-41F1-9957-F705323B7BA6}" type="presParOf" srcId="{18F8680C-67FF-4628-B71F-8ACF896B4346}" destId="{A539587E-FC17-4E5E-A50B-408C41076433}" srcOrd="4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4364612D-2481-4963-A34E-D596B27735C4}" type="presParOf" srcId="{547373F2-AA34-4EDF-B97D-6F6CBA78A2C2}" destId="{4E1FA171-57C1-4D65-AEF9-03A4290F02FF}" srcOrd="1" destOrd="0" presId="urn:microsoft.com/office/officeart/2005/8/layout/lProcess3"/>
    <dgm:cxn modelId="{FAA43A92-B5BA-4748-A615-7FBCA49DFC76}" type="presParOf" srcId="{547373F2-AA34-4EDF-B97D-6F6CBA78A2C2}" destId="{8B0524A4-A0AE-462B-BF0C-4EC968739FD0}" srcOrd="2" destOrd="0" presId="urn:microsoft.com/office/officeart/2005/8/layout/lProcess3"/>
    <dgm:cxn modelId="{E2AFC301-91CD-42CF-A416-00E529DC25F3}" type="presParOf" srcId="{547373F2-AA34-4EDF-B97D-6F6CBA78A2C2}" destId="{7EB767AE-4CB4-48DB-9976-313426695DD8}" srcOrd="3" destOrd="0" presId="urn:microsoft.com/office/officeart/2005/8/layout/lProcess3"/>
    <dgm:cxn modelId="{D97CC2EF-BB97-4142-ACED-C319BA5789F3}" type="presParOf" srcId="{547373F2-AA34-4EDF-B97D-6F6CBA78A2C2}" destId="{851D1B37-6643-4D62-9601-E0058D220A5F}" srcOrd="4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0D11217A-9F72-4374-92D1-7B87B527239B}" type="presParOf" srcId="{ACAFF689-14D1-4DFB-ACD9-DC52F64625A7}" destId="{C1E02633-CE91-4C29-A22C-47E6006CC156}" srcOrd="1" destOrd="0" presId="urn:microsoft.com/office/officeart/2005/8/layout/lProcess3"/>
    <dgm:cxn modelId="{BB3A8551-C30C-442B-8CCF-287A0E3ACB35}" type="presParOf" srcId="{ACAFF689-14D1-4DFB-ACD9-DC52F64625A7}" destId="{66871472-CE64-47CE-A810-30A567E2798E}" srcOrd="2" destOrd="0" presId="urn:microsoft.com/office/officeart/2005/8/layout/lProcess3"/>
    <dgm:cxn modelId="{210850D0-5CA8-4E1E-9C23-F9AEFB135E0F}" type="presParOf" srcId="{ACAFF689-14D1-4DFB-ACD9-DC52F64625A7}" destId="{21D0CE4A-B5F4-4157-A75E-3856E38EEBCD}" srcOrd="3" destOrd="0" presId="urn:microsoft.com/office/officeart/2005/8/layout/lProcess3"/>
    <dgm:cxn modelId="{98064E14-00D2-4C6F-8FB6-67451849498B}" type="presParOf" srcId="{ACAFF689-14D1-4DFB-ACD9-DC52F64625A7}" destId="{C9568CFF-9A3C-4C28-9546-D376128FA9E6}" srcOrd="4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95EB2AAE-6EE3-4382-BC4B-0A57C07E0217}" type="presParOf" srcId="{C09FE6E8-EDDA-496D-8109-A0DBAE2282A5}" destId="{946C65BD-5A85-4F9C-94B3-41FDC4C97770}" srcOrd="1" destOrd="0" presId="urn:microsoft.com/office/officeart/2005/8/layout/lProcess3"/>
    <dgm:cxn modelId="{596772C9-12FE-424F-A4C2-95C9EC072561}" type="presParOf" srcId="{C09FE6E8-EDDA-496D-8109-A0DBAE2282A5}" destId="{8D6A8B27-3F09-4C5F-9F28-4492D09B8235}" srcOrd="2" destOrd="0" presId="urn:microsoft.com/office/officeart/2005/8/layout/lProcess3"/>
    <dgm:cxn modelId="{4E0DC700-BE7F-4B30-8170-73A50D115978}" type="presParOf" srcId="{C09FE6E8-EDDA-496D-8109-A0DBAE2282A5}" destId="{DD0DAA24-4EEA-4343-8BD9-AEC8AE00EB13}" srcOrd="3" destOrd="0" presId="urn:microsoft.com/office/officeart/2005/8/layout/lProcess3"/>
    <dgm:cxn modelId="{24AA9C5E-0F32-4F3C-BD40-752B1084F9BB}" type="presParOf" srcId="{C09FE6E8-EDDA-496D-8109-A0DBAE2282A5}" destId="{81494637-307B-48EF-8F7B-31E6C2D3C389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Раав</a:t>
          </a: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" sz="1800" b="1" dirty="0"/>
            <a:t>Он спрятал шпионов на крыше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en" sz="1600" b="1" dirty="0"/>
            <a:t>Он проявил доброту по отношению к Израилю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en" sz="2400" b="1" dirty="0">
              <a:solidFill>
                <a:schemeClr val="tx1"/>
              </a:solidFill>
              <a:effectLst/>
            </a:rPr>
            <a:t>Ахан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en" sz="1800" b="1" dirty="0"/>
            <a:t>Он спрятал добычу в земле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en" sz="1800" b="1" dirty="0"/>
            <a:t>Это принесло беду Израилю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en" sz="1800" b="1" dirty="0"/>
            <a:t>Он способствовал победе благодаря своей вере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en" sz="1800" b="1" dirty="0"/>
            <a:t>Он своими поступками привел к поражению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en" sz="1800" b="1" dirty="0"/>
            <a:t>Он заключил завет с Израилем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en" sz="1800" b="1" dirty="0"/>
            <a:t>Он нарушил завет с Израилем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en" sz="1800" b="1"/>
            <a:t>Он освободил свою жизнь и жизнь своей семьи</a:t>
          </a:r>
          <a:endParaRPr lang="es-ES" sz="1800" b="1" dirty="0"/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en" sz="1800" b="1" dirty="0"/>
            <a:t>Он умер вместе со своей семьей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89"/>
          <a:ext cx="9837620" cy="293351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Процесс расследования был объявлен и отложен до следующего дня (Иисус Навин 7:14-15).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6676" y="89"/>
        <a:ext cx="9544269" cy="293351"/>
      </dsp:txXfrm>
    </dsp:sp>
    <dsp:sp modelId="{19F734BA-5F3B-459D-8DBE-57F6531A6D24}">
      <dsp:nvSpPr>
        <dsp:cNvPr id="0" name=""/>
        <dsp:cNvSpPr/>
      </dsp:nvSpPr>
      <dsp:spPr>
        <a:xfrm>
          <a:off x="9860112" y="25024"/>
          <a:ext cx="31850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53" y="25024"/>
        <a:ext cx="75022" cy="243482"/>
      </dsp:txXfrm>
    </dsp:sp>
    <dsp:sp modelId="{38FC698C-3944-4519-B767-FB982AE32008}">
      <dsp:nvSpPr>
        <dsp:cNvPr id="0" name=""/>
        <dsp:cNvSpPr/>
      </dsp:nvSpPr>
      <dsp:spPr>
        <a:xfrm>
          <a:off x="10193561" y="25024"/>
          <a:ext cx="1587174" cy="243482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Ахан замолчал</a:t>
          </a:r>
          <a:endParaRPr lang="es-ES" sz="1400" kern="1200" dirty="0"/>
        </a:p>
      </dsp:txBody>
      <dsp:txXfrm>
        <a:off x="10315302" y="25024"/>
        <a:ext cx="1343692" cy="243482"/>
      </dsp:txXfrm>
    </dsp:sp>
    <dsp:sp modelId="{2DC59288-CCE7-479C-AEF5-2C7D90B217E1}">
      <dsp:nvSpPr>
        <dsp:cNvPr id="0" name=""/>
        <dsp:cNvSpPr/>
      </dsp:nvSpPr>
      <dsp:spPr>
        <a:xfrm>
          <a:off x="4080364" y="334510"/>
          <a:ext cx="5767106" cy="29335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Было выбрано колено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Иуды  (Исх. 7:16).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334510"/>
        <a:ext cx="5473755" cy="293351"/>
      </dsp:txXfrm>
    </dsp:sp>
    <dsp:sp modelId="{4125DFF6-83D5-4277-A491-D308568C91A2}">
      <dsp:nvSpPr>
        <dsp:cNvPr id="0" name=""/>
        <dsp:cNvSpPr/>
      </dsp:nvSpPr>
      <dsp:spPr>
        <a:xfrm>
          <a:off x="9869993" y="359445"/>
          <a:ext cx="31850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359445"/>
        <a:ext cx="75022" cy="243482"/>
      </dsp:txXfrm>
    </dsp:sp>
    <dsp:sp modelId="{A539587E-FC17-4E5E-A50B-408C41076433}">
      <dsp:nvSpPr>
        <dsp:cNvPr id="0" name=""/>
        <dsp:cNvSpPr/>
      </dsp:nvSpPr>
      <dsp:spPr>
        <a:xfrm>
          <a:off x="10201397" y="359445"/>
          <a:ext cx="1587174" cy="243482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Ахан замолчал</a:t>
          </a:r>
          <a:endParaRPr lang="es-ES" sz="1400" kern="1200" dirty="0"/>
        </a:p>
      </dsp:txBody>
      <dsp:txXfrm>
        <a:off x="10323138" y="359445"/>
        <a:ext cx="1343692" cy="243482"/>
      </dsp:txXfrm>
    </dsp:sp>
    <dsp:sp modelId="{4A66EC69-65EE-4ECD-AA81-1FAEECF1D4F5}">
      <dsp:nvSpPr>
        <dsp:cNvPr id="0" name=""/>
        <dsp:cNvSpPr/>
      </dsp:nvSpPr>
      <dsp:spPr>
        <a:xfrm>
          <a:off x="4080364" y="668932"/>
          <a:ext cx="5767106" cy="2933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Была взята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семья </a:t>
          </a:r>
          <a:r>
            <a:rPr lang="en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Зерах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(Исх. 7:17а)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668932"/>
        <a:ext cx="5473755" cy="293351"/>
      </dsp:txXfrm>
    </dsp:sp>
    <dsp:sp modelId="{8B0524A4-A0AE-462B-BF0C-4EC968739FD0}">
      <dsp:nvSpPr>
        <dsp:cNvPr id="0" name=""/>
        <dsp:cNvSpPr/>
      </dsp:nvSpPr>
      <dsp:spPr>
        <a:xfrm>
          <a:off x="9860151" y="676460"/>
          <a:ext cx="31850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81892" y="676460"/>
        <a:ext cx="75022" cy="243482"/>
      </dsp:txXfrm>
    </dsp:sp>
    <dsp:sp modelId="{851D1B37-6643-4D62-9601-E0058D220A5F}">
      <dsp:nvSpPr>
        <dsp:cNvPr id="0" name=""/>
        <dsp:cNvSpPr/>
      </dsp:nvSpPr>
      <dsp:spPr>
        <a:xfrm>
          <a:off x="10201397" y="693866"/>
          <a:ext cx="1587174" cy="24348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Ахан замолчал</a:t>
          </a:r>
          <a:endParaRPr lang="es-ES" sz="1400" kern="1200" dirty="0"/>
        </a:p>
      </dsp:txBody>
      <dsp:txXfrm>
        <a:off x="10323138" y="693866"/>
        <a:ext cx="1343692" cy="243482"/>
      </dsp:txXfrm>
    </dsp:sp>
    <dsp:sp modelId="{46961188-8AC9-41D6-BF58-E21BEC8B3A81}">
      <dsp:nvSpPr>
        <dsp:cNvPr id="0" name=""/>
        <dsp:cNvSpPr/>
      </dsp:nvSpPr>
      <dsp:spPr>
        <a:xfrm>
          <a:off x="4080364" y="1003353"/>
          <a:ext cx="5767106" cy="293351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Вождь Завди был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отделен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(Исх. 7:17б)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003353"/>
        <a:ext cx="5473755" cy="293351"/>
      </dsp:txXfrm>
    </dsp:sp>
    <dsp:sp modelId="{66871472-CE64-47CE-A810-30A567E2798E}">
      <dsp:nvSpPr>
        <dsp:cNvPr id="0" name=""/>
        <dsp:cNvSpPr/>
      </dsp:nvSpPr>
      <dsp:spPr>
        <a:xfrm>
          <a:off x="9869993" y="1028288"/>
          <a:ext cx="31850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028288"/>
        <a:ext cx="75022" cy="243482"/>
      </dsp:txXfrm>
    </dsp:sp>
    <dsp:sp modelId="{C9568CFF-9A3C-4C28-9546-D376128FA9E6}">
      <dsp:nvSpPr>
        <dsp:cNvPr id="0" name=""/>
        <dsp:cNvSpPr/>
      </dsp:nvSpPr>
      <dsp:spPr>
        <a:xfrm>
          <a:off x="10201397" y="1028288"/>
          <a:ext cx="1587174" cy="243482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Ахан замолчал</a:t>
          </a:r>
          <a:endParaRPr lang="es-ES" sz="1400" kern="1200" dirty="0"/>
        </a:p>
      </dsp:txBody>
      <dsp:txXfrm>
        <a:off x="10323138" y="1028288"/>
        <a:ext cx="1343692" cy="243482"/>
      </dsp:txXfrm>
    </dsp:sp>
    <dsp:sp modelId="{123C8EFC-2789-4603-91BF-EEF6B7C2ED82}">
      <dsp:nvSpPr>
        <dsp:cNvPr id="0" name=""/>
        <dsp:cNvSpPr/>
      </dsp:nvSpPr>
      <dsp:spPr>
        <a:xfrm>
          <a:off x="4080364" y="1337774"/>
          <a:ext cx="5767106" cy="293351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Ахан был </a:t>
          </a:r>
          <a:r>
            <a:rPr lang="ru-RU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изобличён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(Исх. 7:18)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27040" y="1337774"/>
        <a:ext cx="5473755" cy="293351"/>
      </dsp:txXfrm>
    </dsp:sp>
    <dsp:sp modelId="{8D6A8B27-3F09-4C5F-9F28-4492D09B8235}">
      <dsp:nvSpPr>
        <dsp:cNvPr id="0" name=""/>
        <dsp:cNvSpPr/>
      </dsp:nvSpPr>
      <dsp:spPr>
        <a:xfrm>
          <a:off x="9869993" y="1362709"/>
          <a:ext cx="31850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</dsp:txBody>
      <dsp:txXfrm>
        <a:off x="9991734" y="1362709"/>
        <a:ext cx="75022" cy="243482"/>
      </dsp:txXfrm>
    </dsp:sp>
    <dsp:sp modelId="{81494637-307B-48EF-8F7B-31E6C2D3C389}">
      <dsp:nvSpPr>
        <dsp:cNvPr id="0" name=""/>
        <dsp:cNvSpPr/>
      </dsp:nvSpPr>
      <dsp:spPr>
        <a:xfrm>
          <a:off x="10201397" y="1362709"/>
          <a:ext cx="1587174" cy="243482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/>
            <a:t>Ахан замолчал</a:t>
          </a:r>
          <a:endParaRPr lang="es-ES" sz="1400" kern="1200" dirty="0"/>
        </a:p>
      </dsp:txBody>
      <dsp:txXfrm>
        <a:off x="10323138" y="1362709"/>
        <a:ext cx="1343692" cy="243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Раав</a:t>
          </a:r>
        </a:p>
      </dsp:txBody>
      <dsp:txXfrm>
        <a:off x="18319" y="258352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31"/>
          <a:ext cx="2238109" cy="60233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спрятал шпионов на крыше</a:t>
          </a:r>
        </a:p>
      </dsp:txBody>
      <dsp:txXfrm>
        <a:off x="259253" y="1011273"/>
        <a:ext cx="2202825" cy="567052"/>
      </dsp:txXfrm>
    </dsp:sp>
    <dsp:sp modelId="{C59103E5-E72E-4BCB-B60E-3965B196A920}">
      <dsp:nvSpPr>
        <dsp:cNvPr id="0" name=""/>
        <dsp:cNvSpPr/>
      </dsp:nvSpPr>
      <dsp:spPr>
        <a:xfrm>
          <a:off x="121144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2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Он проявил доброту по отношению к Израилю</a:t>
          </a:r>
        </a:p>
      </dsp:txBody>
      <dsp:txXfrm>
        <a:off x="259253" y="1764194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3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способствовал победе благодаря своей вере</a:t>
          </a:r>
        </a:p>
      </dsp:txBody>
      <dsp:txXfrm>
        <a:off x="259253" y="2517115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4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заключил завет с Израилем</a:t>
          </a:r>
        </a:p>
      </dsp:txBody>
      <dsp:txXfrm>
        <a:off x="259253" y="3270036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5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/>
            <a:t>Он освободил свою жизнь и жизнь своей семьи</a:t>
          </a:r>
          <a:endParaRPr lang="es-ES" sz="1800" b="1" kern="1200" dirty="0"/>
        </a:p>
      </dsp:txBody>
      <dsp:txXfrm>
        <a:off x="259253" y="4022957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10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solidFill>
                <a:schemeClr val="tx1"/>
              </a:solidFill>
              <a:effectLst/>
            </a:rPr>
            <a:t>Ахан</a:t>
          </a:r>
        </a:p>
      </dsp:txBody>
      <dsp:txXfrm>
        <a:off x="2557597" y="258352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7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31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спрятал добычу в земле</a:t>
          </a:r>
        </a:p>
      </dsp:txBody>
      <dsp:txXfrm>
        <a:off x="2798532" y="1011273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7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52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Это принесло беду Израилю</a:t>
          </a:r>
        </a:p>
      </dsp:txBody>
      <dsp:txXfrm>
        <a:off x="2798532" y="1764194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7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3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своими поступками привел к поражению</a:t>
          </a:r>
        </a:p>
      </dsp:txBody>
      <dsp:txXfrm>
        <a:off x="2798532" y="2517115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7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4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нарушил завет с Израилем</a:t>
          </a:r>
        </a:p>
      </dsp:txBody>
      <dsp:txXfrm>
        <a:off x="2798532" y="3270036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7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5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Он умер вместе со своей семьей</a:t>
          </a:r>
        </a:p>
      </dsp:txBody>
      <dsp:txXfrm>
        <a:off x="2798532" y="4022957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058E-B09D-4807-BE9E-11C16697DEE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Изменить стиль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A51E-32CC-492F-98DA-045577EC8A7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2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A51E-32CC-492F-98DA-045577EC8A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31/10/2025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5F5EA6-064A-BB81-3B5F-D5CA395B3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D4EF256-416B-229B-3B07-BAFADDCEB8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731" y="170452"/>
            <a:ext cx="3794884" cy="651709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096BA9B-6A09-9AE1-AAAA-5EF65BD610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 t="-172"/>
          <a:stretch>
            <a:fillRect/>
          </a:stretch>
        </p:blipFill>
        <p:spPr>
          <a:xfrm>
            <a:off x="8193992" y="159910"/>
            <a:ext cx="3826711" cy="3181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EFB3636-9900-7FE4-C595-A679FF22D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22"/>
          <a:stretch>
            <a:fillRect/>
          </a:stretch>
        </p:blipFill>
        <p:spPr>
          <a:xfrm>
            <a:off x="4184141" y="3512234"/>
            <a:ext cx="3826711" cy="31753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427B5D-8BA4-6D7F-4F60-A874723935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7"/>
          <a:stretch>
            <a:fillRect/>
          </a:stretch>
        </p:blipFill>
        <p:spPr>
          <a:xfrm>
            <a:off x="8193992" y="3505966"/>
            <a:ext cx="3826711" cy="318158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B5600FD-F956-C1FF-67F6-D5B300C33471}"/>
              </a:ext>
            </a:extLst>
          </p:cNvPr>
          <p:cNvSpPr/>
          <p:nvPr/>
        </p:nvSpPr>
        <p:spPr>
          <a:xfrm>
            <a:off x="4184141" y="159910"/>
            <a:ext cx="3840078" cy="317654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6C39B8-7CCF-4ABA-9C0A-432941FB8617}"/>
              </a:ext>
            </a:extLst>
          </p:cNvPr>
          <p:cNvSpPr txBox="1"/>
          <p:nvPr/>
        </p:nvSpPr>
        <p:spPr>
          <a:xfrm>
            <a:off x="4186822" y="963350"/>
            <a:ext cx="3826711" cy="1569660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ВНУТРЕННИЙ ВРАГ</a:t>
            </a:r>
            <a:endParaRPr lang="en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CF5089-D5F7-BBCE-7F42-D9627A0D1C67}"/>
              </a:ext>
            </a:extLst>
          </p:cNvPr>
          <p:cNvSpPr txBox="1"/>
          <p:nvPr/>
        </p:nvSpPr>
        <p:spPr>
          <a:xfrm>
            <a:off x="196732" y="209550"/>
            <a:ext cx="37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b="1" dirty="0">
                <a:solidFill>
                  <a:srgbClr val="E1ED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6 на 8 ноября 2025 года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CD2A9F1D-7261-453D-8CE0-036C01AE06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22" y="6400572"/>
            <a:ext cx="12192000" cy="52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p16="http://schemas.microsoft.com/office/powerpoint/2015/main" xmlns:adec="http://schemas.microsoft.com/office/drawing/2017/decorative"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9E9375-6B3E-4F0A-B64C-8DE550AC3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39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715250" y="-19602"/>
            <a:ext cx="4362450" cy="68941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«Я, Господь, исследую сердце и испытываю помыслы, чтобы воздать каждому по его путям, по плодам его 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дел»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Иеремия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17:10</a:t>
            </a:r>
          </a:p>
        </p:txBody>
      </p:sp>
    </p:spTree>
    <p:extLst>
      <p:ext uri="{BB962C8B-B14F-4D97-AF65-F5344CB8AC3E}">
        <p14:creationId xmlns:p14="http://schemas.microsoft.com/office/powerpoint/2010/main" val="37163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057899" y="4009102"/>
            <a:ext cx="6200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" sz="2000" b="1" dirty="0">
                <a:uFill>
                  <a:solidFill>
                    <a:srgbClr val="CB2760"/>
                  </a:solidFill>
                </a:uFill>
              </a:rPr>
              <a:t>Причина поражения </a:t>
            </a:r>
            <a:r>
              <a:rPr lang="en" sz="2000" b="1" dirty="0"/>
              <a:t>(Иисус Навин 7:1-5, 10-13)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Смущение и скорбь (Иисус Навин 7:6-9)</a:t>
            </a:r>
          </a:p>
          <a:p>
            <a:pPr>
              <a:spcBef>
                <a:spcPts val="1800"/>
              </a:spcBef>
            </a:pPr>
            <a:r>
              <a:rPr lang="en" sz="2000" b="1" noProof="0" dirty="0"/>
              <a:t>Обнаружение преступника </a:t>
            </a:r>
            <a:r>
              <a:rPr lang="en" sz="2000" b="1" dirty="0"/>
              <a:t>(Иисус Навин 7:14-19)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Грех Ахана (Иисус Навин 7:20-26)</a:t>
            </a:r>
          </a:p>
          <a:p>
            <a:pPr>
              <a:spcBef>
                <a:spcPts val="1800"/>
              </a:spcBef>
            </a:pPr>
            <a:r>
              <a:rPr lang="en" sz="2000" b="1" dirty="0"/>
              <a:t>Новая победа (Иисус Навин 8:1-29)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нелогичной военной тактики стены Иерихона пали. Израиль вошел в город и сравнял его с землей. Победа! Чья? Бога, поскольку Израиль имел к ней мало отношения.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7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7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7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7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67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5" y="2487035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они наконец спросили Бога, ответ был однозначным: Израиль согрешил и больше не может побеждать своих врагов. Как он может вернуть Божью благосклонность?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хорошо продуманной военной тактики </a:t>
            </a:r>
            <a:r>
              <a:rPr lang="ru-RU" sz="2000" b="1" dirty="0"/>
              <a:t>Га</a:t>
            </a:r>
            <a:r>
              <a:rPr lang="en" sz="2000" b="1" dirty="0"/>
              <a:t>й побеждает. Поражение! Кем? Израильским народом, поскольку он не рассчитывал на Бога.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ПРИЧИНА ПОРАЖЕНИЯ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2" y="589577"/>
            <a:ext cx="1219199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«Израиль согрешил; они нарушили завет Мой, который Я заповедал им соблюдать. Они взяли часть посвященных вещей; они украли, они солгали, они положили их к своим собственным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вещам»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Навин 7:11)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" y="1268155"/>
            <a:ext cx="8203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После благоприятного отчета разведчиков, посланных в Иерихон, Иисус Навин посоветовался с Богом и получил от Него стратегию взятия города.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362632" y="4003864"/>
            <a:ext cx="6204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видел, что «Израиль согрешил». Нигде в Библии грех не описывается с такими нюансами: «они нарушили… они взяли… они украли… они солгали… они </a:t>
            </a:r>
            <a:r>
              <a:rPr lang="en-US" sz="2000" b="1" dirty="0"/>
              <a:t>положили их к своим вещам</a:t>
            </a:r>
            <a:r>
              <a:rPr lang="en" sz="2000" b="1" dirty="0"/>
              <a:t>».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" y="4261343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0" y="3091961"/>
            <a:ext cx="820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 в чем же заключалась настоящая причина поражения, или что могло быть причиной того, что Бог велел Иисусу Навину не нападать на </a:t>
            </a:r>
            <a:r>
              <a:rPr lang="ru-RU" sz="2000" b="1" dirty="0"/>
              <a:t>Гай</a:t>
            </a:r>
            <a:r>
              <a:rPr lang="en" sz="2000" b="1" dirty="0"/>
              <a:t> (Иисус Навин 7:11)?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-1" y="2180058"/>
            <a:ext cx="82032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Если бы Иисус Навин, получив доклад от шпионов, посланных в </a:t>
            </a:r>
            <a:r>
              <a:rPr lang="ru-RU" sz="2000" b="1" dirty="0"/>
              <a:t>Га</a:t>
            </a:r>
            <a:r>
              <a:rPr lang="en" sz="2000" b="1" dirty="0"/>
              <a:t>й, поступил так же, гибели 36 человек можно было бы избежать (Иисус Навин 7:1-5).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313472" y="5223544"/>
            <a:ext cx="6204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Обратите внимание на множественное число. Грех был совершен одним человеком, но Бог возложил ответственность на весь народ. Они нарушили завет; грех должен был быть искоренен, чтобы завет мог быть восстановлен.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-381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РАЗОЧАРОВАННЫЕ И ОСКОРБЛЕННЫЕ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557213" y="649117"/>
            <a:ext cx="11077573" cy="923330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«И сказал Иисус: «Увы, Господи Боже! Зачем Ты привел этот народ через Иордан, чтобы предать нас в руки Аморреев, чтобы они истребили нас? Лучше бы мы остались на той стороне Иордана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!»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(Иисус Навин 7:7)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5" y="1663170"/>
            <a:ext cx="8660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Иисус Навин и старейшины были огорчены поражением при Га</a:t>
            </a:r>
            <a:r>
              <a:rPr lang="ru-RU" sz="2000" b="1" dirty="0"/>
              <a:t>е</a:t>
            </a:r>
            <a:r>
              <a:rPr lang="en" sz="2000" b="1" dirty="0"/>
              <a:t> и явно проявляли признаки скорби (Иисус Навин 7:6).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20141"/>
            <a:ext cx="50719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дух Иисуса Навина отличался от духа израильтян в пустыне. Его жалоба была вызвана не разочарованием, а страхом, что имя Бога будет опозорено среди язычников (Иисус Навин 7:8-9).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37767"/>
            <a:ext cx="86606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Затем Иисус Навин реагирует с гневом, подобным повторяющейся реакции Израиля во время их 40-летнего странствования: «Зачем ты привел нас сюда…? </a:t>
            </a:r>
            <a:r>
              <a:rPr lang="en-US" sz="2000" b="1" dirty="0"/>
              <a:t>Лучше бы мы </a:t>
            </a:r>
            <a:r>
              <a:rPr lang="en" sz="2000" b="1" dirty="0"/>
              <a:t>остались…!» (Иисус Навин 7:7).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31315" y="5225843"/>
            <a:ext cx="51770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Он ясно видел, что характер Бога будет интерпретирован неверующими на основе поведения Его народа. Сегодня мы продолжаем быть свидетелями Бога в мире. Какая великая ответственность!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ОБНАРУЖЕНИЕ ПРЕСТУПНИКА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238740" y="697025"/>
            <a:ext cx="82044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«Утром представьтесь по коленам. Колено, которое выберет Господь, выйдет по родам; род, который выберет Господь, выйдет по семьям; и семья, которую выберет Господь, выйдет по </a:t>
            </a:r>
            <a:r>
              <a:rPr lang="en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людям» </a:t>
            </a:r>
            <a:r>
              <a:rPr lang="en" sz="14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(Иисус Навин 7:14).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146638" y="1913006"/>
            <a:ext cx="8535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Чтобы избавиться от коллективного греха (вины всего народа), грешник должен был быть уничтожен (Иисус Навин 7:15). Уничтожен? Разве он не был бы прощен, если бы покаялся? Конечно, был бы! Но Ахан не показал никаких признаков искреннего раскаяния (а у него было много возможностей для этого).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4365523" y="5149840"/>
            <a:ext cx="7826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Отражая божественную доброту и любовь, Иисус Навин попросил Ахана признаться в своем грехе (Иисус Навин 7:19).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263803"/>
              </p:ext>
            </p:extLst>
          </p:nvPr>
        </p:nvGraphicFramePr>
        <p:xfrm>
          <a:off x="147635" y="3510617"/>
          <a:ext cx="1189672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884" y="730113"/>
            <a:ext cx="3362476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800474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4365523" y="5842337"/>
            <a:ext cx="7826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Дело Ахана было проиграно. Он признался, но не просил прощения (Исх. 7:20). Однако Бог скорбел о его жестокосердии, проявленном в каждом призыве к покаянию.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19F734BA-5F3B-459D-8DBE-57F6531A6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4125DFF6-83D5-4277-A491-D308568C9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>
                                            <p:graphicEl>
                                              <a:dgm id="{8B0524A4-A0AE-462B-BF0C-4EC96873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0">
                                            <p:graphicEl>
                                              <a:dgm id="{66871472-CE64-47CE-A810-30A567E27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graphicEl>
                                              <a:dgm id="{8D6A8B27-3F09-4C5F-9F28-4492D09B8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" sz="4400" b="1" spc="600" noProof="0">
                <a:ln/>
                <a:solidFill>
                  <a:srgbClr val="FFD03B"/>
                </a:solidFill>
              </a:rPr>
              <a:t>ГРЕХ АХАНА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Когда я увидел в добыче красивую одежду из Вавилонии, двести сиклей серебра и слиток золота весом в пятьдесят сиклей, я возжелал их и взял. Они спрятаны в земле внутри моего шатра, а серебро лежит 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 ними»</a:t>
            </a:r>
            <a:r>
              <a:rPr lang="ru-RU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(Иисус </a:t>
            </a:r>
            <a:r>
              <a:rPr lang="en" sz="1400" b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Навин 7:21).</a:t>
            </a:r>
            <a:endParaRPr lang="en" sz="14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13227" y="1911170"/>
            <a:ext cx="67180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Иисус Навин попросил Ахана прославить Бога и признаться в своем грехе (Иисус Навин 7:19). Это был его последний шанс. Если бы он, признавшись, попросил прощения... Но он этого не сделал, и прощения для него не было (Числа 15:30-31).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9617782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858665" y="4651604"/>
            <a:ext cx="23136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Решения, которые Ахан принял в Иерихоне, были диаметрально противоположны решениям Раав: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113227" y="3436314"/>
            <a:ext cx="6718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и Ева, Ахан «увидел», «пожелал» и «взял», и его грех повлиял на многих (Бытие 3:6). Как и Анания и Сапфира, Ахан взял часть проклятых вещей, посвященных Богу, и заплатил за них (Деяния 5:1-2).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dgm="http://schemas.openxmlformats.org/drawingml/2006/diagram"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" sz="4400" b="1" spc="60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СНОВА ПОБЕДА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2" y="694459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«Тогда Господь сказал Иисусу: «Не бойся и не унывай. Возьми с собой все войско, пойди и атакуй Ай. Ибо Я предал в твои руки царя Ая, его народ, его город и его 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землю»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(Иисус Навин 8:1)</a:t>
            </a:r>
            <a:r>
              <a:rPr lang="en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s-ES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и в Иерихоне, Бог дал Иисусу Навину стратегию, чтобы одержать победу над </a:t>
            </a:r>
            <a:r>
              <a:rPr lang="ru-RU" sz="2000" b="1" dirty="0"/>
              <a:t>Га</a:t>
            </a:r>
            <a:r>
              <a:rPr lang="en" sz="2000" b="1" dirty="0"/>
              <a:t>ем (Иисус Навин 8:1-2).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-5" y="3483143"/>
            <a:ext cx="73527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Моисей поднял свой жезл, пока не одержал победу над амаликитянами, по велению Бога, Иисус Навин поднял свое «оружие» (вероятно, серповидный меч, который использовали египтяне) и держал его поднятым, пока не одержал полную победу (Иисус Навин 8:18-22, 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44890"/>
            <a:ext cx="4658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Ночью за городом была устроена засада. На рассвете войско подошло к </a:t>
            </a:r>
            <a:r>
              <a:rPr lang="ru-RU" sz="2000" b="1" dirty="0"/>
              <a:t>Гаю</a:t>
            </a:r>
            <a:r>
              <a:rPr lang="en" sz="2000" b="1" dirty="0"/>
              <a:t> и снова притворилось, что бежит от них.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-4" y="6159650"/>
            <a:ext cx="75057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Когда мы принимаем Божье прощение верой, Бог погребает наши грехи в Ахоре и открывает дверь надежды.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-3" y="5129173"/>
            <a:ext cx="73527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Бог вновь даровал победу своему народу. Долина Ахор, где были казнены Ахан и его семья, открыла дверь к победе, «дверь надежды» (Осия 2:15).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:a14="http://schemas.microsoft.com/office/drawing/2010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3283974" y="1013337"/>
            <a:ext cx="8790039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«Наибольшую угрозу для церкви представляют не открытые противники, неверующие и богохульники, а </a:t>
            </a:r>
            <a:r>
              <a:rPr lang="en-US" sz="2400" b="1" dirty="0" err="1">
                <a:latin typeface="Constantia" panose="02030602050306030303" pitchFamily="18" charset="0"/>
              </a:rPr>
              <a:t>не</a:t>
            </a:r>
            <a:r>
              <a:rPr lang="ru-RU" sz="2400" b="1">
                <a:latin typeface="Constantia" panose="02030602050306030303" pitchFamily="18" charset="0"/>
              </a:rPr>
              <a:t> верные</a:t>
            </a:r>
            <a:r>
              <a:rPr lang="en-US" sz="2400" b="1" dirty="0">
                <a:latin typeface="Constantia" panose="02030602050306030303" pitchFamily="18" charset="0"/>
              </a:rPr>
              <a:t> последователи Христа. Именно они удерживают благословение Бога Израиля и приносят слабость церкви, порок, который нелегко стереть...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Христианство не должно быть просто демонстрацией в субботу и показухой в святилище; оно должно быть частью каждой минуты каждого дня и каждого места. Его требования должны признаваться и выполняться на работе, дома, в деловых отношениях с братьями и со всем миром</a:t>
            </a:r>
            <a:r>
              <a:rPr lang="en" sz="2400" b="1" dirty="0">
                <a:latin typeface="Constantia" panose="02030602050306030303" pitchFamily="18" charset="0"/>
              </a:rPr>
              <a:t>...»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8452381" y="5864372"/>
            <a:ext cx="36216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(Конфликт и мужество, 23 апреля)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1233</Words>
  <Application>Microsoft Office PowerPoint</Application>
  <PresentationFormat>Panorámica</PresentationFormat>
  <Paragraphs>68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Calibri</vt:lpstr>
      <vt:lpstr>Aptos</vt:lpstr>
      <vt:lpstr>Constantia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docId:A680E3CCD23B490542A2E899C5B7949C</cp:keywords>
  <cp:lastModifiedBy>Sergio</cp:lastModifiedBy>
  <cp:revision>82</cp:revision>
  <dcterms:created xsi:type="dcterms:W3CDTF">2025-10-11T15:20:58Z</dcterms:created>
  <dcterms:modified xsi:type="dcterms:W3CDTF">2025-10-31T06:58:39Z</dcterms:modified>
</cp:coreProperties>
</file>