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  <p:sldId id="312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Любить Господа, Бога твоего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Ходить в послушании Ему</a:t>
          </a: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Соблюдать Его заповеди</a:t>
          </a: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" sz="1900" b="1" dirty="0">
              <a:solidFill>
                <a:schemeClr val="tx1"/>
              </a:solidFill>
            </a:rPr>
            <a:t>Держаться Его</a:t>
          </a: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" sz="1900" b="1" dirty="0">
              <a:solidFill>
                <a:schemeClr val="tx1"/>
              </a:solidFill>
            </a:rPr>
            <a:t>Служить Ему всем сердцем и всей душой</a:t>
          </a: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750" b="1" dirty="0"/>
            <a:t>Любовь — это принцип, который должен вести нас к Богу. Мы любим Его, потому что Он первым возлюбил нас</a:t>
          </a:r>
          <a:r>
            <a:rPr lang="ru-RU" sz="1750" b="1" dirty="0"/>
            <a:t> </a:t>
          </a:r>
          <a:r>
            <a:rPr lang="en" sz="1750" b="1" dirty="0"/>
            <a:t>(1 Иоанна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Так Иисус Навин указывает на поведение, которого ожидают от тех, кто решил идти с Богом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Послушание – это естественный результат благодарного сердца, которое понимает, что сделал Бог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Мы должны держаться за Бога, не позволяя никаким отвлекающим факторам разорвать эту связь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Мы обретаем свое истинное предназначение, удовлетворение и жизнь в изобилии, когда добровольно служим нашему Создателю с любовью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103392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79034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103392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79034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103392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79034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103392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79034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103392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79034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Они молча выслушали обвинения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Они призвали Бога в свидетели</a:t>
          </a:r>
          <a:endParaRPr lang="es-ES" sz="200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Они согласились принять наказание, если они согрешили</a:t>
          </a:r>
          <a:endParaRPr lang="es-ES" sz="200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Они раскрыли свои истинные мотивы</a:t>
          </a:r>
          <a:endParaRPr lang="es-ES" sz="200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41691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41691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41691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41691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" sz="2000" b="1">
              <a:solidFill>
                <a:schemeClr val="tx1"/>
              </a:solidFill>
              <a:effectLst/>
              <a:latin typeface="+mn-lt"/>
            </a:rPr>
            <a:t>На их примере мы можем увидеть необходимые шаги для восстановления мира в подобных ситуациях, когда речь идет о семье, церкви и общине: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Не делайте поспешных выводов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Поговорите о проблемах, прежде чем действовать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Будьте готовы пойти на жертвы ради достижения единства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Вежливо отвечайте на обвинения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Радуйтесь и благословляйте Бога, когда мир восстановлен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Сформулируйте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свои мысли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643431" y="-2649363"/>
          <a:ext cx="804751" cy="6113220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750" b="1" kern="1200" dirty="0"/>
            <a:t>Любовь — это принцип, который должен вести нас к Богу. Мы любим Его, потому что Он первым возлюбил нас</a:t>
          </a:r>
          <a:r>
            <a:rPr lang="ru-RU" sz="1750" b="1" kern="1200" dirty="0"/>
            <a:t> </a:t>
          </a:r>
          <a:r>
            <a:rPr lang="en" sz="1750" b="1" kern="1200" dirty="0"/>
            <a:t>(1 Иоанна 4:19)</a:t>
          </a:r>
        </a:p>
      </dsp:txBody>
      <dsp:txXfrm rot="-5400000">
        <a:off x="1989197" y="44156"/>
        <a:ext cx="6073935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1985838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Любить Господа, Бога твоего</a:t>
          </a:r>
        </a:p>
      </dsp:txBody>
      <dsp:txXfrm>
        <a:off x="39579" y="41433"/>
        <a:ext cx="1906680" cy="731625"/>
      </dsp:txXfrm>
    </dsp:sp>
    <dsp:sp modelId="{EC4D15AB-9CE5-44D4-B73B-5C3D16681C2F}">
      <dsp:nvSpPr>
        <dsp:cNvPr id="0" name=""/>
        <dsp:cNvSpPr/>
      </dsp:nvSpPr>
      <dsp:spPr>
        <a:xfrm rot="5400000">
          <a:off x="4721493" y="-1798041"/>
          <a:ext cx="648626" cy="6113220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Так Иисус Навин указывает на поведение, которого ожидают от тех, кто решил идти с Богом</a:t>
          </a:r>
        </a:p>
      </dsp:txBody>
      <dsp:txXfrm rot="-5400000">
        <a:off x="1989197" y="965918"/>
        <a:ext cx="6081557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1985838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Ходить в послушании Ему</a:t>
          </a:r>
        </a:p>
      </dsp:txBody>
      <dsp:txXfrm>
        <a:off x="39579" y="892756"/>
        <a:ext cx="1906680" cy="731625"/>
      </dsp:txXfrm>
    </dsp:sp>
    <dsp:sp modelId="{A0A5D1E9-3E5B-40E1-8E83-7EFB7CCFAB4A}">
      <dsp:nvSpPr>
        <dsp:cNvPr id="0" name=""/>
        <dsp:cNvSpPr/>
      </dsp:nvSpPr>
      <dsp:spPr>
        <a:xfrm rot="5400000">
          <a:off x="4643431" y="-946718"/>
          <a:ext cx="804751" cy="6113220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Послушание – это естественный результат благодарного сердца, которое понимает, что сделал Бог</a:t>
          </a:r>
        </a:p>
      </dsp:txBody>
      <dsp:txXfrm rot="-5400000">
        <a:off x="1989197" y="1746801"/>
        <a:ext cx="6073935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1985838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Соблюдать Его заповеди</a:t>
          </a:r>
        </a:p>
      </dsp:txBody>
      <dsp:txXfrm>
        <a:off x="39579" y="1744078"/>
        <a:ext cx="1906680" cy="731625"/>
      </dsp:txXfrm>
    </dsp:sp>
    <dsp:sp modelId="{EA7A024C-B283-41A0-9C29-21BA16A3C6F6}">
      <dsp:nvSpPr>
        <dsp:cNvPr id="0" name=""/>
        <dsp:cNvSpPr/>
      </dsp:nvSpPr>
      <dsp:spPr>
        <a:xfrm rot="5400000">
          <a:off x="4721493" y="-95395"/>
          <a:ext cx="648626" cy="6113220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Мы должны держаться за Бога, не позволяя никаким отвлекающим факторам разорвать эту связь</a:t>
          </a:r>
        </a:p>
      </dsp:txBody>
      <dsp:txXfrm rot="-5400000">
        <a:off x="1989197" y="2668564"/>
        <a:ext cx="6081557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1985838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solidFill>
                <a:schemeClr val="tx1"/>
              </a:solidFill>
            </a:rPr>
            <a:t>Держаться Его</a:t>
          </a:r>
        </a:p>
      </dsp:txBody>
      <dsp:txXfrm>
        <a:off x="39579" y="2595401"/>
        <a:ext cx="1906680" cy="731625"/>
      </dsp:txXfrm>
    </dsp:sp>
    <dsp:sp modelId="{C7BB875E-DA0E-4867-A22D-2276AD93AA7B}">
      <dsp:nvSpPr>
        <dsp:cNvPr id="0" name=""/>
        <dsp:cNvSpPr/>
      </dsp:nvSpPr>
      <dsp:spPr>
        <a:xfrm rot="5400000">
          <a:off x="4643431" y="755926"/>
          <a:ext cx="804751" cy="6113220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Мы обретаем свое истинное предназначение, удовлетворение и жизнь в изобилии, когда добровольно служим нашему Создателю с любовью</a:t>
          </a:r>
        </a:p>
      </dsp:txBody>
      <dsp:txXfrm rot="-5400000">
        <a:off x="1989197" y="3449446"/>
        <a:ext cx="6073935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1985838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solidFill>
                <a:schemeClr val="tx1"/>
              </a:solidFill>
            </a:rPr>
            <a:t>Служить Ему всем сердцем и всей душой</a:t>
          </a:r>
        </a:p>
      </dsp:txBody>
      <dsp:txXfrm>
        <a:off x="39579" y="3446724"/>
        <a:ext cx="1906680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049423" y="0"/>
          <a:ext cx="6461038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Они молча выслушали обвинения</a:t>
          </a:r>
          <a:endParaRPr lang="es-ES" sz="2000" kern="1200" dirty="0"/>
        </a:p>
      </dsp:txBody>
      <dsp:txXfrm>
        <a:off x="3070109" y="20686"/>
        <a:ext cx="6419666" cy="382385"/>
      </dsp:txXfrm>
    </dsp:sp>
    <dsp:sp modelId="{6188357F-B3AE-45B7-9A4B-33CFF5414BDD}">
      <dsp:nvSpPr>
        <dsp:cNvPr id="0" name=""/>
        <dsp:cNvSpPr/>
      </dsp:nvSpPr>
      <dsp:spPr>
        <a:xfrm>
          <a:off x="3049423" y="439167"/>
          <a:ext cx="6461038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Они призвали Бога в свидетели</a:t>
          </a:r>
          <a:endParaRPr lang="es-ES" sz="2000" kern="1200"/>
        </a:p>
      </dsp:txBody>
      <dsp:txXfrm>
        <a:off x="3070109" y="459853"/>
        <a:ext cx="6419666" cy="382385"/>
      </dsp:txXfrm>
    </dsp:sp>
    <dsp:sp modelId="{0444BAC0-069B-4C38-83A9-C22C28313175}">
      <dsp:nvSpPr>
        <dsp:cNvPr id="0" name=""/>
        <dsp:cNvSpPr/>
      </dsp:nvSpPr>
      <dsp:spPr>
        <a:xfrm>
          <a:off x="3049423" y="915894"/>
          <a:ext cx="6461038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Они согласились принять наказание, если они согрешили</a:t>
          </a:r>
          <a:endParaRPr lang="es-ES" sz="2000" kern="1200"/>
        </a:p>
      </dsp:txBody>
      <dsp:txXfrm>
        <a:off x="3070109" y="936580"/>
        <a:ext cx="6419666" cy="382385"/>
      </dsp:txXfrm>
    </dsp:sp>
    <dsp:sp modelId="{2E7D29A4-BEAD-40F9-AEF3-02F602B9DF7B}">
      <dsp:nvSpPr>
        <dsp:cNvPr id="0" name=""/>
        <dsp:cNvSpPr/>
      </dsp:nvSpPr>
      <dsp:spPr>
        <a:xfrm>
          <a:off x="3049423" y="1392621"/>
          <a:ext cx="6461038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Они раскрыли свои истинные мотивы</a:t>
          </a:r>
          <a:endParaRPr lang="es-ES" sz="2000" kern="1200"/>
        </a:p>
      </dsp:txBody>
      <dsp:txXfrm>
        <a:off x="3070109" y="1413307"/>
        <a:ext cx="6419666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  <a:effectLst/>
              <a:latin typeface="+mn-lt"/>
            </a:rPr>
            <a:t>На их примере мы можем увидеть необходимые шаги для восстановления мира в подобных ситуациях, когда речь идет о семье, церкви и общине: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Сформулируйте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свои мысли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Не делайте поспешных выводов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Поговорите о проблемах, прежде чем действовать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Будьте готовы пойти на жертвы ради достижения единства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Вежливо отвечайте на обвинения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Радуйтесь и благословляйте Бога, когда мир восстановлен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4.jpg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ru-RU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ЖИЗНЬ В ХАНААНЕ</a:t>
            </a:r>
            <a:endParaRPr lang="en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7893624" y="592508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11 на 13 декабря 2025 года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CB66BEB-DBD4-49AC-BC85-1569358F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3" y="6340046"/>
            <a:ext cx="12192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E8C7FD-7F95-45C3-9DF7-4979C036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112393" y="4650725"/>
            <a:ext cx="76881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Кроткий ответ отвращает гнев, а резкое слово возбуждает 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ярость»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Притчи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643686" y="4161354"/>
            <a:ext cx="552926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868A2"/>
                </a:solidFill>
              </a:rPr>
              <a:t>Прощальная речь (Иисус Навин 22:1-8)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B6260"/>
                </a:solidFill>
              </a:rPr>
              <a:t>Причина конфликта (Иисус Навин 22:10-12)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F9199"/>
                </a:solidFill>
              </a:rPr>
              <a:t>Обвинения (Иисус Навин 22:13-20)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729C63"/>
                </a:solidFill>
              </a:rPr>
              <a:t>Доброжелательный ответ (И Навин 22:21-29)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B8F61"/>
                </a:solidFill>
              </a:rPr>
              <a:t>Примирение (Иисус Навин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После нескольких лет войны Израиль завоевал Ханаан, хотя не все его жители были еще изгнаны.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670129"/>
            <a:ext cx="5196162" cy="2967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63829" y="197325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Наконец настало время расставания. Благословив их и посоветовав им продолжать следовать путем Божьим, Иисус Навин отпустил их. Но прощание было омрачено серьезным недоразумением, которое легко могло разрушить единство народа Израиля.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Два с половиной колена, которые заняли восточную часть (Рувим, Гад и половина колена Манассии) и перешли Иордан, чтобы помочь в завоевании, верно выполнили свое обязательство.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ПРОЩАЛЬНАЯ РЕЧЬ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«Но будьте очень осторожны, чтобы соблюдать заповедь и закон, которые дал вам Моисей, раб Господень: любить Господа, Бога вашего, ходить в послушании Ему, соблюдать Его заповеди, держаться Его и служить Ему всем сердцем вашим и всей душой вашей»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(Иисус Навин 22:5)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Поскольку Иордан должен был разделить колена, Иисус Навин дал мудрый совет двум с половиной коленам, чтобы они оставались верными (Иисус Навин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348876"/>
              </p:ext>
            </p:extLst>
          </p:nvPr>
        </p:nvGraphicFramePr>
        <p:xfrm>
          <a:off x="238124" y="2552491"/>
          <a:ext cx="8105776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86775" y="1628775"/>
            <a:ext cx="3581400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dgm="http://schemas.openxmlformats.org/drawingml/2006/diagram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ПРИЧИНА КОНФЛИКТА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«Когда они пришли в Гелилот, близ Иордана, в земле Ханаанской, то Рувимы, Гады и половина колена Манассии построили там у Иордана величественный 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жертвенник»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22:10).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276047" y="1515160"/>
            <a:ext cx="559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Рядом с местом, где Иисус Навин воздвиг памятник чудесному переходу через Иордан, два с половиной колена построили жертвенник, подобный жертвеннику Святилища (Иисус Навин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4"/>
            <a:ext cx="2869920" cy="2618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297877"/>
            <a:ext cx="8685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Остальные израильтяне решили искоренить этот грех, напав на своих братьев (Ис. 22:12). Но Бог вмешался, чтобы предотвратить кровопролитную гражданскую войну. Он поднял людей, которые решили не судить без всех доказательств; они дали презумпцию невиновности и решили дать своим братьям возможность объясниться (Ис. 22:13-14).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323038" y="3060407"/>
            <a:ext cx="5447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Этот поступок был истолкован как нарушение закона, запрещающего приносить жертвы в другом месте, кроме жертвенника в Святилище (Лев.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оказалось, </a:t>
            </a:r>
            <a:r>
              <a:rPr lang="ru-RU" sz="2000" b="1" dirty="0"/>
              <a:t>их</a:t>
            </a:r>
            <a:r>
              <a:rPr lang="en" sz="2000" b="1" dirty="0"/>
              <a:t> единственной ошибкой было то, что он</a:t>
            </a:r>
            <a:r>
              <a:rPr lang="ru-RU" sz="2000" b="1" dirty="0"/>
              <a:t>и</a:t>
            </a:r>
            <a:r>
              <a:rPr lang="en" sz="2000" b="1" dirty="0"/>
              <a:t> не сообщил</a:t>
            </a:r>
            <a:r>
              <a:rPr lang="ru-RU" sz="2000" b="1" dirty="0"/>
              <a:t>и</a:t>
            </a:r>
            <a:r>
              <a:rPr lang="en" sz="2000" b="1" dirty="0"/>
              <a:t> своим братьям о своих намерениях... но это не грех.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ОБВИНЕНИЯ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«Все собрание Господне говорит: „Как вы могли так предать Бога Израиля? Как вы могли отвернуться от Господа и построить себе жертвенник в знак восстания против Него?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“» 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(Иисус Навин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1212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Почему Фине</a:t>
            </a:r>
            <a:r>
              <a:rPr lang="ru-RU" sz="2000" b="1" dirty="0"/>
              <a:t>е</a:t>
            </a:r>
            <a:r>
              <a:rPr lang="en" sz="2000" b="1" dirty="0"/>
              <a:t>с был выбран главой следственной комиссии</a:t>
            </a:r>
            <a:br>
              <a:rPr lang="en" sz="2000" b="1" dirty="0"/>
            </a:br>
            <a:r>
              <a:rPr lang="en" sz="2000" b="1" dirty="0"/>
              <a:t>(Иисус Навин 22:13-14)?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709241"/>
            <a:ext cx="52174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Речь Финееса была вполне логичной. Если бы на вновь воздвигнутом жертвеннике приносились жертвы, Бог наказал бы за это весь Израиль (Ис. 22:18б).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199019"/>
            <a:ext cx="83180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Финеес, сын первосвященника, был неумолим в своем стремлении остановить грех в Ваал-Пеоре (Числа 25:7-8). В своей речи он связал этот грех с грехом Ахана и приравнял его к греху, который, как предполагалось, совершили два с половиной колена (ИНавин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219462"/>
            <a:ext cx="5132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Однако он дал им возможность исправить эту ошибку, прежде чем они совершили грех: он предложил им вернуться на сторону Иордана, где находилось Святилище (Исх.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ДОБРОЖЕЛАТЕЛЬНЫЙ ОТВЕТ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«Если мы построили свой собственный жертвенник, чтобы отвернуться от Господа и приносить на нем всесожжения и хлебные приношения, или жертвовать на нем приношения общения, то пусть сам Господь призовет нас к 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ответу» </a:t>
            </a:r>
            <a:endParaRPr lang="ru-RU" b="1" dirty="0">
              <a:solidFill>
                <a:srgbClr val="F3CADD"/>
              </a:solidFill>
              <a:effectLst>
                <a:glow rad="76200">
                  <a:srgbClr val="18637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22:23)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0" y="1932027"/>
            <a:ext cx="2983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Племена Рувима и Гада, а также половина племени Манассии, когда их обвинили, поступили образцово: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378319"/>
              </p:ext>
            </p:extLst>
          </p:nvPr>
        </p:nvGraphicFramePr>
        <p:xfrm>
          <a:off x="2681538" y="1412289"/>
          <a:ext cx="9510462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-1" y="3796504"/>
            <a:ext cx="8353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израильтяне не знали мотивов своих братьев </a:t>
            </a:r>
            <a:r>
              <a:rPr lang="ru-RU" sz="2000" b="1" dirty="0"/>
              <a:t>при</a:t>
            </a:r>
            <a:r>
              <a:rPr lang="en" sz="2000" b="1" dirty="0"/>
              <a:t> постройки жертвенника, они предположили: мятеж, желание отделения и божественное наказание.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8" r="3818"/>
          <a:stretch>
            <a:fillRect/>
          </a:stretch>
        </p:blipFill>
        <p:spPr>
          <a:xfrm>
            <a:off x="8353423" y="3730990"/>
            <a:ext cx="3649280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0" y="5812440"/>
            <a:ext cx="8353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Хотя обвиняемые колена могли бы почувствовать себя оскорбленными обвинениями и отреагировать агрессивно в свою защиту, благодаря их дружескому ответу войны удалось избежать.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0" y="4812167"/>
            <a:ext cx="8353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Реальность была такова: желание остаться едиными со своими братьями и избежать будущего отделения со стороны израильтян (Иисус Навин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ПРИМИРЕНИЕ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«Они обрадовались этому сообщению и прославили Бога. И они больше не говорили о том, чтобы пойти на войну против них и опустошить землю, где жили рувимляне и гадцы</a:t>
            </a:r>
            <a:r>
              <a:rPr lang="en" b="1" dirty="0">
                <a:latin typeface="Comic Sans MS" panose="030F0702030302020204" pitchFamily="66" charset="0"/>
              </a:rPr>
              <a:t>» </a:t>
            </a:r>
            <a:r>
              <a:rPr lang="en" sz="1400" b="1" dirty="0">
                <a:latin typeface="Comic Sans MS" panose="030F0702030302020204" pitchFamily="66" charset="0"/>
              </a:rPr>
              <a:t>(Иисус Навин 22:33)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416127"/>
            <a:ext cx="6721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Увидев, что обвинение было необоснованным, Фине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 и израильская делегация почувствовали облегчение (Исх. 22:30-31). Со своей стороны, когда израильтяне узнали правду, они обрадовались и прославили Бога (Исх. 22:32-33).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189147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98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54793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«Дети Гада и Рувима поместили на своем алтаре надпись, указывающую на цель, для которой он был воздвигнут, и сказали: «Это будет свидетельством между нами, что Иегова есть Бог». Таким образом, они стремились предотвратить будущие недоразумения и устранить то, что могло бы стать причиной искушения.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Как часто серьезные трудности возникают из-за простого недоразумения, даже среди тех, кто движим самыми благородными мотивами; и без проявления вежливости и терпения, какие серьезные и даже фатальные последствия могут последовать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Никто никогда не был возвращен с неправильной позиции порицанием и упреками; но многие таким образом еще больше отклоняются от правильного пути и закаляют свои сердца против убеждения. Дух доброты, вежливое, терпеливое поведение могут спасти заблудших и скрыть множество грехов»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(Патриархи и пророки, стр.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1106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docId:B6504FF5C6FC592EAC7563F760D8E598</cp:keywords>
  <cp:lastModifiedBy>Sergio</cp:lastModifiedBy>
  <cp:revision>80</cp:revision>
  <dcterms:created xsi:type="dcterms:W3CDTF">2025-11-15T16:15:13Z</dcterms:created>
  <dcterms:modified xsi:type="dcterms:W3CDTF">2025-12-02T07:21:20Z</dcterms:modified>
</cp:coreProperties>
</file>