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15" r:id="rId16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6" Type="http://schemas.openxmlformats.org/officeDocument/2006/relationships/image" Target="../media/image49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6" Type="http://schemas.openxmlformats.org/officeDocument/2006/relationships/image" Target="../media/image49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" sz="1800" b="1" dirty="0"/>
            <a:t>Павел отправился во Фригию (6а)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" sz="1800" b="1"/>
            <a:t>Он не смог проповедовать там и в Галатии (6b)</a:t>
          </a:r>
          <a:endParaRPr lang="es-ES" sz="180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" sz="1800" b="1" dirty="0"/>
            <a:t>Он прибыл в Ми</a:t>
          </a:r>
          <a:r>
            <a:rPr lang="ru-RU" sz="1800" b="1" dirty="0"/>
            <a:t>с</a:t>
          </a:r>
          <a:r>
            <a:rPr lang="en" sz="1800" b="1" dirty="0"/>
            <a:t>ию (7а)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" sz="1800" b="1" dirty="0"/>
            <a:t>Он пытался от</a:t>
          </a:r>
          <a:r>
            <a:rPr lang="ru-RU" sz="1800" b="1" dirty="0"/>
            <a:t>быть</a:t>
          </a:r>
          <a:r>
            <a:rPr lang="en" sz="1800" b="1" dirty="0"/>
            <a:t> в Вифинию, но не смог 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" sz="1600" b="1" dirty="0"/>
            <a:t>Он отправился в Троаду, где ему </a:t>
          </a:r>
          <a:r>
            <a:rPr lang="ru-RU" sz="1600" b="1" dirty="0"/>
            <a:t>дано</a:t>
          </a:r>
          <a:r>
            <a:rPr lang="en" sz="1600" b="1" dirty="0"/>
            <a:t> видение 8-10</a:t>
          </a:r>
          <a:endParaRPr lang="es-ES" sz="16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" sz="1800" b="1"/>
            <a:t>Он отплыл в Самофракию (11а)</a:t>
          </a:r>
          <a:endParaRPr lang="es-ES" sz="180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" sz="1800" b="1" dirty="0"/>
            <a:t>Оттуда в </a:t>
          </a:r>
          <a:r>
            <a:rPr lang="en" sz="1800" b="1" dirty="0" err="1"/>
            <a:t>Неаполь </a:t>
          </a:r>
          <a:r>
            <a:rPr lang="en" sz="1800" b="1" dirty="0"/>
            <a:t>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" sz="1800" b="1" dirty="0"/>
            <a:t>Наконец, он прибыл в Филиппы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Вступления к Посланиям к Филиппийцам и Колоссянам, которые очень похожи, показывают нам два важных аспекта (Флп. 1:1; Кол.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глазах Бога члены церкви являются святыми и верными, несмотря на свои ошибки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церкви существует иерархия, в которой некоторые члены имеют больше власти и ответственности, чем другие: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Павел является апостолом, лидером высшего уровня</a:t>
          </a: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Тимофей — его соработник (пастор)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Епископы являются местными лидерами (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пресвитерами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Диаконы управляют церковью</a:t>
          </a: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NeighborX="3066" custLinFactNeighborY="-25433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227868" custLinFactNeighborY="-33331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Павел отправился во Фригию (6а)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/>
            <a:t>Он не смог проповедовать там и в Галатии (6b)</a:t>
          </a:r>
          <a:endParaRPr lang="es-ES" sz="1800" kern="120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Он прибыл в Ми</a:t>
          </a:r>
          <a:r>
            <a:rPr lang="ru-RU" sz="1800" b="1" kern="1200" dirty="0"/>
            <a:t>с</a:t>
          </a:r>
          <a:r>
            <a:rPr lang="en" sz="1800" b="1" kern="1200" dirty="0"/>
            <a:t>ию (7а)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Он пытался от</a:t>
          </a:r>
          <a:r>
            <a:rPr lang="ru-RU" sz="1800" b="1" kern="1200" dirty="0"/>
            <a:t>быть</a:t>
          </a:r>
          <a:r>
            <a:rPr lang="en" sz="1800" b="1" kern="1200" dirty="0"/>
            <a:t> в Вифинию, но не смог (7b)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Он отправился в Троаду, где ему </a:t>
          </a:r>
          <a:r>
            <a:rPr lang="ru-RU" sz="1600" b="1" kern="1200" dirty="0"/>
            <a:t>дано</a:t>
          </a:r>
          <a:r>
            <a:rPr lang="en" sz="1600" b="1" kern="1200" dirty="0"/>
            <a:t> видение 8-10</a:t>
          </a:r>
          <a:endParaRPr lang="es-ES" sz="16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/>
            <a:t>Он отплыл в Самофракию (11а)</a:t>
          </a:r>
          <a:endParaRPr lang="es-ES" sz="1800" kern="120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Оттуда в </a:t>
          </a:r>
          <a:r>
            <a:rPr lang="en" sz="1800" b="1" kern="1200" dirty="0" err="1"/>
            <a:t>Неаполь </a:t>
          </a:r>
          <a:r>
            <a:rPr lang="en" sz="1800" b="1" kern="1200" dirty="0"/>
            <a:t>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Наконец, он прибыл в Филиппы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62655" y="910890"/>
          <a:ext cx="2361392" cy="118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79"/>
              </a:lnTo>
              <a:lnTo>
                <a:pt x="2361392" y="39379"/>
              </a:lnTo>
              <a:lnTo>
                <a:pt x="2361392" y="11825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910890"/>
          <a:ext cx="3655221" cy="128091"/>
        </a:xfrm>
        <a:custGeom>
          <a:avLst/>
          <a:gdLst/>
          <a:ahLst/>
          <a:cxnLst/>
          <a:rect l="0" t="0" r="0" b="0"/>
          <a:pathLst>
            <a:path>
              <a:moveTo>
                <a:pt x="3655221" y="0"/>
              </a:moveTo>
              <a:lnTo>
                <a:pt x="3655221" y="49212"/>
              </a:lnTo>
              <a:lnTo>
                <a:pt x="0" y="49212"/>
              </a:lnTo>
              <a:lnTo>
                <a:pt x="0" y="12809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610461" y="178692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Вступления к Посланиям к Филиппийцам и Колоссянам, которые очень похожи, показывают нам два важных аспекта (Флп. 1:1; Кол.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10461" y="178692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38981"/>
          <a:ext cx="4611092" cy="855901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глазах Бога члены церкви являются святыми и верными, несмотря на свои ошибки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38981"/>
        <a:ext cx="4611092" cy="855901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церкви существует иерархия, в которой некоторые члены имеют больше власти и ответственности, чем другие:</a:t>
          </a: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Павел является апостолом, лидером высшего уровня</a:t>
          </a: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Тимофей — его соработник (пастор)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Епископы являются местными лидерами (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пресвитерами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Диаконы управляют церковью</a:t>
          </a: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1.jpeg"/><Relationship Id="rId3" Type="http://schemas.openxmlformats.org/officeDocument/2006/relationships/image" Target="../media/image31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50.png"/><Relationship Id="rId5" Type="http://schemas.openxmlformats.org/officeDocument/2006/relationships/image" Target="../media/image33.svg"/><Relationship Id="rId10" Type="http://schemas.microsoft.com/office/2007/relationships/diagramDrawing" Target="../diagrams/drawing1.xml"/><Relationship Id="rId4" Type="http://schemas.openxmlformats.org/officeDocument/2006/relationships/image" Target="../media/image32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ПРЕСЛЕДУЕМЫЕ, НО НЕ ОСТАВЛЕННЫЕ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8882634" y="5867217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Урок 1 на 3 января 2026 года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EA2A038-0A55-41E0-9815-7484989A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329" y="6333744"/>
            <a:ext cx="12192000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ИСТОРИЯ ФИЛИППОВ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«И ночью Павлу явилось видение: человек из Македонии стоял и просил его, говоря: «Приди в Македонию и помоги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нам»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(Деяния 16:9)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По прибытии в новый город Павел обычно посещал синагогу. Но в Филиппах синагоги не было! В субботу они нашли место поклонения и там проповедовали собравшимся женщинам (Деяния 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0" y="3086113"/>
            <a:ext cx="50735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Но враг не остался в стороне. Он побудил гадалку сбить людей с толку, притворившись, что она поддерживает Павла (Деяния 16:16-17). Когда девушка была освобождена, начались неприятности для Павла и Силы (Деяния 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Из этой встречи появилась первая европейская обращенная: Лидия. Она была крещена вместе со всей своей семьей (Деяния 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207732"/>
            <a:ext cx="4901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Результат: обращение тюремщика и его семьи (Деяния 16:25-33). Нет сомнений, что Евангелие пришло в Европу с силой и руководством Святого Духа.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ИСТОРИЯ КОЛОСОВ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«Как вы уже узнали от Епафраса, нашего дорогого сослужителя, верного служителя Христа за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вас»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(Колоссянам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Епафрас был спутником Павла во время его заключения в Риме (Фил. 23). Уроженец Колоссов (Кол. 4:12), он был тем, кто принес Евангелие в этот город (Кол. 1:7).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906118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Один из рабов Филемона, Он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сим, сбежал в Рим, где принял Иисуса через Павла (Фил. 10-11). Вернув Он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сима его хозяину, Павел показал, какими должны быть отношения между хозяевами и рабами, или начальниками и подчиненными (Фил.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682034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Колоссы были городом в провинции Фригия, недалеко от Лаодикии и Гераполиса, где также проповедовал Епафрас (Кол. 4:13). В нем проживало много евреев. Одним из самых известных евреев, живших там, был Филемон, соработник Павла, в чьем доме собиралась церковь (Фил. 1-2).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ЦЕРКВИ</a:t>
            </a:r>
            <a:r>
              <a:rPr kumimoji="0" lang="ru-RU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В</a:t>
            </a: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ФИЛИПП</a:t>
            </a:r>
            <a:r>
              <a:rPr kumimoji="0" lang="ru-RU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АХ</a:t>
            </a: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И КОЛОСС</a:t>
            </a:r>
            <a:r>
              <a:rPr lang="ru-RU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АХ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«Павел и Тимофей, рабы Иисуса Христа, всем святым во Христе Иисусе, находящимся в Филиппах, с епископами и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диаконами»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(Филиппийцам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8608268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173101"/>
            <a:ext cx="6171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Из тюрьмы Павел благодарит филиппийцев за помощь, которую они ему оказали (Филиппийцам 4:18).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172" y="3429000"/>
            <a:ext cx="4849142" cy="3301798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160566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Колоссянам он посылает своих сотрудников, чтобы утешить их (Колоссянам 4:7-9).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dgm="http://schemas.openxmlformats.org/drawingml/2006/diagram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627899"/>
            <a:ext cx="1021783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«Давайте немного поразмышляем над опытом Павла. В тот самый момент, когда казалось, что труды апостола были наиболее необходимы для укрепления испытанной и преследуемой церкви, его свобода была отнята, и он был скован цепями. Но это было время для работы Господа, и победы, одержанные в то время, были драгоценны.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Когда, по всей видимости, Павел был способен сделать меньше всего, именно тогда истина нашла вход в королевский дворец. Не мастерские проповеди Павла перед этими великими людьми, а его оковы привлекли их внимание. Благодаря своему пленению он стал победителем во Христе. Терпение и кротость, с которыми он подчинился своему долгому и несправедливому заключению, заставили этих людей оценить его характер».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Э. Г. Уайт (Отражая Христа, 10 декабря)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F7ADE0-02F3-4794-A760-A327910F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683162"/>
            <a:ext cx="479057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«Всегда радуйтесь в Господе. Еще раз скажу: радуйтесь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Филиппийцам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Автор посланий: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Па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л в тюрьме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Посол в цепях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Адресаты: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История Филипп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История Колоссов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Церкви Филипп и Колоссы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На протяжении всего своего служения Павел стремился представить всем, кто был готов его слушать, единственного, кто способен соединить Небеса и Землю: Иисуса Христа, Спасителя.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Тем самым он показал нам, как современная Церковь Божья может соединиться с Небесами, чтобы исполнить на Земле поручение, которое Иисус вверил нам.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504114"/>
            <a:ext cx="6534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 своих письмах к филиппийцам и колоссянам он сделал все возможное, чтобы приблизить церковь к Небесам, а христиан — друг к другу.</a:t>
            </a: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АВТОР ПОСЛАНИЙ</a:t>
            </a: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ПАВЕЛ В ТЮРЬМЕ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994476" y="494286"/>
            <a:ext cx="776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«Павел, узник Христа Иисуса, и Тимофей, брат наш, Филемону, дорогому другу и соработнику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нашему»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(Филемону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Во время своего первого заключения в Риме – между 60 и 62 годами н. э. – Павел написал по меньшей мере пять посланий: к Ефесянам, к Филиппийцам, к Колоссянам, к Фил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мону и к церкви в Лаодикии (которое не дошло до нас).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445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Поскольку против него не было серьезных обвинений, ему разрешили жить в арендованном доме под постоянной охраной римского солдата (Деяния 28:16). Это позволило ему продолжать проповедовать Евангелие даже преторианской гвардии (Филип 1:13).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40" y="5202919"/>
            <a:ext cx="9100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Изучая послания, мы видим, что у Павла было много соработников (Кол. 4:7-14; Фил. 23-24). Он также поддерживал контакты с домом Цезаря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(Филип. 4:22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03814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Павел надеялся, что его скоро освободят (Фил. 22), но во время второго заключения эта надежда исчезла (2 Тим. 4:6).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ПОСОЛ В ЦЕПЯХ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1345275" y="574992"/>
            <a:ext cx="943722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«За что я и являюсь послом в цепях. Молитесь, чтобы я мог проповедовать это без страха, как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должно»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(Ефесянам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 того момента, как он решил стать послом Христа, жизнь Павла не была легкой (2 Кор. 6:4-5).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0714" y="3623615"/>
            <a:ext cx="666160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Несмотря на все эти трудности, Павел никогда не считал себя беспомощным (2 Кор. 4:7-9). Не имея возможности свободно проповедовать, он стал «послом в цепях» (Еф.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ptos" panose="02110004020202020204"/>
              </a:rPr>
              <a:t>                                                                                                    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6:20).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919125"/>
            <a:ext cx="58501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Отношение Павла учит нас, что когда мы страдаем за проповедь Евангелия, мы должны полностью довериться Богу, всегда помнить Его Слово (2 Тим. 2:15) и держаться Святого Духа, Утешителя, который дает нам силу и мужество (Зах. 4:6).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 Библии упоминается только о трех заключениях Павла до того, как его отвезли в Рим: в Филиппах (Деян. 16:22-24), в Иерусалиме (Деян. 23:10) и в Кесарии (Деян. 23:33-35). Но, несомненно, было еще несколько (2 Кор. 11:23).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ПОЛУЧАТЕЛИ</a:t>
            </a: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118167" y="471864"/>
            <a:ext cx="792865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«Апостол Павел чувствовал глубокую ответственность за тех, кто обратился под его влиянием. Прежде всего, он желал, чтобы они были верными, «дабы я мог радоваться в день Христов, — говорил он, — что я не напрасно бежал и не напрасно трудился». Филиппийцам 2:16. Он трепетал за результат своего служения. Он чувствовал, что даже его собственное спасение может оказаться под угрозой, если он не выполнит свой долг, а церковь не будет сотрудничать с ним в деле спасения душ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Э. Г. Уайт (Деяния апостолов, стр.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ИСТОРИЯ ФИЛИППОВ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«И ночью Павлу явилось видение: человек из Македонии стоял и просил его, говоря: «Перейди в Македонию и помоги нам»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(Деяния 16:9)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260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467975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910325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743715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10115370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488434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248415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843930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9009322" y="2351631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590887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866627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866627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812936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560434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371327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320415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9132234" y="2372555"/>
            <a:ext cx="732784" cy="10001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6043410" y="4533900"/>
            <a:ext cx="196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Деяния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10169538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Фригия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954592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Галатия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619491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Мизия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305580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Вифиния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8219065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Троада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971066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349361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Провинция Македония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204760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Самотраки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594436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930299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Неаполь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8033717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Филиппы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9640" y="1951399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958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Во время своего второго миссионерского путешествия планы Павла изменились. Святой Дух направлял его шаги (Деяния 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445524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4681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Филиппы были местом, выбранным Святым Духом для начала проповеди Евангелия в Европе. Как полноправный римский город, филиппийцы были освобождены от уплаты налогов и имели римское гражданство по рождению.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 xmlns:asvg="http://schemas.microsoft.com/office/drawing/2016/SVG/main" xmlns:dgm="http://schemas.openxmlformats.org/drawingml/2006/diagram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1369</Words>
  <Application>Microsoft Office PowerPoint</Application>
  <PresentationFormat>Panorámica</PresentationFormat>
  <Paragraphs>79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keywords>, docId:CF7FF24289A52AB1E07D0C741B1557EC</cp:keywords>
  <cp:lastModifiedBy>Sergio</cp:lastModifiedBy>
  <cp:revision>35</cp:revision>
  <dcterms:created xsi:type="dcterms:W3CDTF">2025-12-27T23:49:19Z</dcterms:created>
  <dcterms:modified xsi:type="dcterms:W3CDTF">2025-12-29T05:52:55Z</dcterms:modified>
</cp:coreProperties>
</file>