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  <p:sldId id="336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ru-RU" sz="2000" b="1" dirty="0"/>
            <a:t>Жены должны подчиняться своим мужьям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3:18; E</a:t>
          </a:r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5:22-24)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Это подчинение является частью взаимного подчинения (</a:t>
          </a:r>
          <a:r>
            <a:rPr lang="ru-RU" sz="1800" b="1" dirty="0" err="1">
              <a:solidFill>
                <a:schemeClr val="tx1"/>
              </a:solidFill>
            </a:rPr>
            <a:t>Еф</a:t>
          </a:r>
          <a:r>
            <a:rPr lang="ru-RU" sz="1800" b="1" dirty="0">
              <a:solidFill>
                <a:schemeClr val="tx1"/>
              </a:solidFill>
            </a:rPr>
            <a:t>. 5:21) и должно быть «как подобает в Господе</a:t>
          </a:r>
          <a:r>
            <a:rPr lang="en" sz="2000" b="1" noProof="0" dirty="0">
              <a:solidFill>
                <a:schemeClr val="tx1"/>
              </a:solidFill>
            </a:rPr>
            <a:t>.”</a:t>
          </a:r>
          <a:endParaRPr lang="en" sz="20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/>
            <a:t>Мужья должны любить своих жен 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3:19 E</a:t>
          </a:r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Любить их той же любовью, которой Христос возлюбил нас </a:t>
          </a:r>
          <a:r>
            <a:rPr lang="en" sz="2000" b="1" noProof="0" dirty="0">
              <a:solidFill>
                <a:schemeClr val="tx1"/>
              </a:solidFill>
            </a:rPr>
            <a:t>(E</a:t>
          </a:r>
          <a:r>
            <a:rPr lang="ru-RU" sz="2000" b="1" noProof="0" dirty="0">
              <a:solidFill>
                <a:schemeClr val="tx1"/>
              </a:solidFill>
            </a:rPr>
            <a:t>ф</a:t>
          </a:r>
          <a:r>
            <a:rPr lang="en" sz="2000" b="1" noProof="0" dirty="0">
              <a:solidFill>
                <a:schemeClr val="tx1"/>
              </a:solidFill>
            </a:rPr>
            <a:t>. 5:25)</a:t>
          </a:r>
          <a:endParaRPr lang="en" sz="20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Они ответственны за их благополучие </a:t>
          </a:r>
          <a:r>
            <a:rPr lang="en" sz="1800" b="1" noProof="0" dirty="0">
              <a:solidFill>
                <a:schemeClr val="tx1"/>
              </a:solidFill>
            </a:rPr>
            <a:t>                      (E</a:t>
          </a:r>
          <a:r>
            <a:rPr lang="ru-RU" sz="1800" b="1" noProof="0" dirty="0">
              <a:solidFill>
                <a:schemeClr val="tx1"/>
              </a:solidFill>
            </a:rPr>
            <a:t>ф</a:t>
          </a:r>
          <a:r>
            <a:rPr lang="en" sz="1800" b="1" noProof="0" dirty="0">
              <a:solidFill>
                <a:schemeClr val="tx1"/>
              </a:solidFill>
            </a:rPr>
            <a:t>. 5:29)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Не следует быть «жестоким» (не огорчать их, не вести себя грубо или агрессивно, не быть деспотичным</a:t>
          </a:r>
          <a:r>
            <a:rPr lang="en" sz="2000" b="1" noProof="0" dirty="0">
              <a:solidFill>
                <a:schemeClr val="tx1"/>
              </a:solidFill>
            </a:rPr>
            <a:t>)</a:t>
          </a:r>
          <a:endParaRPr lang="en" sz="20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175567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43435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Обязанности сыновей и дочерей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3:20; </a:t>
          </a:r>
          <a:r>
            <a:rPr lang="ru-RU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Еф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b="1" noProof="0" dirty="0"/>
            <a:t>Послушание детей не является опцией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b="1" dirty="0"/>
            <a:t>Это послушание основано на пятой заповеди</a:t>
          </a:r>
          <a:endParaRPr lang="en" sz="2000" b="1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b="1" dirty="0"/>
            <a:t>Кроме того, послушание имеет свою награду</a:t>
          </a:r>
          <a:endParaRPr lang="en" sz="2000" b="1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Обязанности родителей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3:21; E</a:t>
          </a:r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800" b="1" dirty="0"/>
            <a:t>Воспитывайте их, не раздражая и не раздражая их, чтобы не отбить у них желание</a:t>
          </a:r>
          <a:endParaRPr lang="en" sz="1800" b="1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b="1" dirty="0"/>
            <a:t>Не раздражайте их, действуя нетерпеливо или капризно</a:t>
          </a:r>
          <a:endParaRPr lang="en" sz="2000" b="1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000" b="1" dirty="0"/>
            <a:t>Воспитывайте их в путях Божьих</a:t>
          </a:r>
          <a:br>
            <a:rPr lang="en" sz="2000" b="1" noProof="0" dirty="0"/>
          </a:br>
          <a:r>
            <a:rPr lang="en" sz="2000" b="1" noProof="0" dirty="0"/>
            <a:t>(</a:t>
          </a:r>
          <a:r>
            <a:rPr lang="ru-RU" sz="2000" b="1" noProof="0" dirty="0"/>
            <a:t>Втор</a:t>
          </a:r>
          <a:r>
            <a:rPr lang="en" sz="2000" b="1" noProof="0" dirty="0"/>
            <a:t>. 6:6-7; </a:t>
          </a:r>
          <a:r>
            <a:rPr lang="ru-RU" sz="2000" b="1" noProof="0" dirty="0"/>
            <a:t>Притч</a:t>
          </a:r>
          <a:r>
            <a:rPr lang="en" sz="2000" b="1" noProof="0" dirty="0"/>
            <a:t>.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67210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67210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67210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ru-RU" b="1" baseline="0" dirty="0">
              <a:solidFill>
                <a:schemeClr val="bg1"/>
              </a:solidFill>
            </a:rPr>
            <a:t>Поведение подчиненных</a:t>
          </a:r>
          <a:r>
            <a:rPr lang="en" sz="2400" b="1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(</a:t>
          </a:r>
          <a:r>
            <a:rPr lang="ru-RU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3:22-25; E</a:t>
          </a:r>
          <a:r>
            <a:rPr lang="ru-RU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Всегда старайтесь делать все возможное, даже если никто не </a:t>
          </a:r>
          <a:r>
            <a:rPr lang="ru-RU" sz="2000" b="1" kern="1200" dirty="0" err="1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наблюдае</a:t>
          </a:r>
          <a:endParaRPr lang="en" sz="2000" b="1" kern="1200" noProof="0" dirty="0">
            <a:solidFill>
              <a:prstClr val="white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Стремитесь к совершенству в своей работе, как будто вы делаете это для Бога</a:t>
          </a:r>
          <a:endParaRPr lang="en" sz="2000" b="1" kern="1200" noProof="0" dirty="0">
            <a:solidFill>
              <a:prstClr val="white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Принимайте упреки, когда они оправданы</a:t>
          </a:r>
          <a:endParaRPr lang="en" sz="2000" b="1" kern="1200" noProof="0" dirty="0">
            <a:solidFill>
              <a:prstClr val="white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Хорошая работа окупается</a:t>
          </a:r>
          <a:endParaRPr lang="en" sz="2000" b="1" kern="1200" noProof="0" dirty="0">
            <a:solidFill>
              <a:prstClr val="white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Плохой начальник не освобождает нас от подчинения</a:t>
          </a:r>
          <a:r>
            <a:rPr lang="en" sz="2000" b="1" kern="1200" noProof="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Петра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ru-RU" sz="2400" b="1" baseline="0" dirty="0">
              <a:solidFill>
                <a:schemeClr val="bg1"/>
              </a:solidFill>
            </a:rPr>
            <a:t>Поведение начальников </a:t>
          </a:r>
          <a:b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4:1; E</a:t>
          </a:r>
          <a:r>
            <a:rPr lang="ru-RU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ru-RU" sz="2000" b="1" baseline="0" dirty="0">
              <a:solidFill>
                <a:schemeClr val="tx1"/>
              </a:solidFill>
            </a:rPr>
            <a:t>Руководите с справедливостью и праведностью</a:t>
          </a:r>
          <a:endParaRPr lang="en" sz="2000" b="1" baseline="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ru-RU" sz="2000" b="1" baseline="0" dirty="0">
              <a:solidFill>
                <a:schemeClr val="tx1"/>
              </a:solidFill>
            </a:rPr>
            <a:t>Не используйте угрозы или капризные требования</a:t>
          </a:r>
          <a:endParaRPr lang="en" sz="2000" b="1" baseline="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ru-RU" sz="2000" b="1" baseline="0" dirty="0">
              <a:solidFill>
                <a:schemeClr val="tx1"/>
              </a:solidFill>
            </a:rPr>
            <a:t>У каждого начальника есть начальник над ним, перед которым он будет отчитываться</a:t>
          </a:r>
          <a:endParaRPr lang="en" sz="2000" b="1" baseline="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мудростью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2000" b="1" dirty="0"/>
            <a:t>В наших отношениях с теми, кто еще не знает Иисуса, нам нужна «мудрость, сходящая свыше» (Иакова 3:17)</a:t>
          </a:r>
          <a:endParaRPr lang="en" sz="2000" b="1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добрыми словами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2000" b="1" dirty="0"/>
            <a:t>Наши слова всегда должны быть вежливыми, чтобы нас слушали с удовольствием</a:t>
          </a:r>
          <a:r>
            <a:rPr lang="en" sz="2000" b="1" noProof="0" dirty="0"/>
            <a:t>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b="1" dirty="0"/>
            <a:t>Со словами, «приправленными солью»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2000" b="1" dirty="0"/>
            <a:t>Разговор должен быть уместным и адаптированным к человеку и окружающей обстановке</a:t>
          </a:r>
          <a:r>
            <a:rPr lang="en" sz="2000" b="1" noProof="0" dirty="0"/>
            <a:t>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dirty="0"/>
            <a:t>Отвечая каждому по мере необходимости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1800" b="1" dirty="0"/>
            <a:t>Поскольку каждый человек индивидуален, Святой Дух будет направлять нас в том, что отвечать в каждый момент</a:t>
          </a:r>
          <a:endParaRPr lang="en" sz="1800" b="1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692335" y="877548"/>
          <a:ext cx="2454311" cy="338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98"/>
              </a:lnTo>
              <a:lnTo>
                <a:pt x="2454311" y="169398"/>
              </a:lnTo>
              <a:lnTo>
                <a:pt x="2454311" y="33879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265556" y="877548"/>
          <a:ext cx="426779" cy="338797"/>
        </a:xfrm>
        <a:custGeom>
          <a:avLst/>
          <a:gdLst/>
          <a:ahLst/>
          <a:cxnLst/>
          <a:rect l="0" t="0" r="0" b="0"/>
          <a:pathLst>
            <a:path>
              <a:moveTo>
                <a:pt x="426779" y="0"/>
              </a:moveTo>
              <a:lnTo>
                <a:pt x="426779" y="169398"/>
              </a:lnTo>
              <a:lnTo>
                <a:pt x="0" y="169398"/>
              </a:lnTo>
              <a:lnTo>
                <a:pt x="0" y="33879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811244" y="877548"/>
          <a:ext cx="2881091" cy="338797"/>
        </a:xfrm>
        <a:custGeom>
          <a:avLst/>
          <a:gdLst/>
          <a:ahLst/>
          <a:cxnLst/>
          <a:rect l="0" t="0" r="0" b="0"/>
          <a:pathLst>
            <a:path>
              <a:moveTo>
                <a:pt x="2881091" y="0"/>
              </a:moveTo>
              <a:lnTo>
                <a:pt x="2881091" y="169398"/>
              </a:lnTo>
              <a:lnTo>
                <a:pt x="0" y="169398"/>
              </a:lnTo>
              <a:lnTo>
                <a:pt x="0" y="33879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853465" y="877548"/>
          <a:ext cx="91440" cy="338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797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4340" y="70888"/>
          <a:ext cx="3789689" cy="806660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Жены должны подчиняться своим мужьям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3:18; E</a:t>
          </a: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5:22-24)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0" y="70888"/>
        <a:ext cx="3789689" cy="806660"/>
      </dsp:txXfrm>
    </dsp:sp>
    <dsp:sp modelId="{DFFEC7CC-8650-4376-B344-F94E9DFE43D6}">
      <dsp:nvSpPr>
        <dsp:cNvPr id="0" name=""/>
        <dsp:cNvSpPr/>
      </dsp:nvSpPr>
      <dsp:spPr>
        <a:xfrm>
          <a:off x="482956" y="1216345"/>
          <a:ext cx="2832457" cy="126731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Это подчинение является частью взаимного подчинения (</a:t>
          </a:r>
          <a:r>
            <a:rPr lang="ru-RU" sz="1800" b="1" kern="1200" dirty="0" err="1">
              <a:solidFill>
                <a:schemeClr val="tx1"/>
              </a:solidFill>
            </a:rPr>
            <a:t>Еф</a:t>
          </a:r>
          <a:r>
            <a:rPr lang="ru-RU" sz="1800" b="1" kern="1200" dirty="0">
              <a:solidFill>
                <a:schemeClr val="tx1"/>
              </a:solidFill>
            </a:rPr>
            <a:t>. 5:21) и должно быть «как подобает в Господе</a:t>
          </a:r>
          <a:r>
            <a:rPr lang="en" sz="2000" b="1" kern="1200" noProof="0" dirty="0">
              <a:solidFill>
                <a:schemeClr val="tx1"/>
              </a:solidFill>
            </a:rPr>
            <a:t>.”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482956" y="1216345"/>
        <a:ext cx="2832457" cy="1267311"/>
      </dsp:txXfrm>
    </dsp:sp>
    <dsp:sp modelId="{5601FD7B-FCCF-4F1D-ACBA-CDDCA6D9F769}">
      <dsp:nvSpPr>
        <dsp:cNvPr id="0" name=""/>
        <dsp:cNvSpPr/>
      </dsp:nvSpPr>
      <dsp:spPr>
        <a:xfrm>
          <a:off x="6106708" y="70888"/>
          <a:ext cx="3171255" cy="80666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Мужья должны любить своих жен 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3:19 E</a:t>
          </a: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06708" y="70888"/>
        <a:ext cx="3171255" cy="806660"/>
      </dsp:txXfrm>
    </dsp:sp>
    <dsp:sp modelId="{D10FB4C4-AF42-4FE5-93F7-62AC3A5E47F9}">
      <dsp:nvSpPr>
        <dsp:cNvPr id="0" name=""/>
        <dsp:cNvSpPr/>
      </dsp:nvSpPr>
      <dsp:spPr>
        <a:xfrm>
          <a:off x="3654211" y="1216345"/>
          <a:ext cx="2314065" cy="126731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Любить их той же любовью, которой Христос возлюбил нас </a:t>
          </a:r>
          <a:r>
            <a:rPr lang="en" sz="2000" b="1" kern="1200" noProof="0" dirty="0">
              <a:solidFill>
                <a:schemeClr val="tx1"/>
              </a:solidFill>
            </a:rPr>
            <a:t>(E</a:t>
          </a:r>
          <a:r>
            <a:rPr lang="ru-RU" sz="2000" b="1" kern="1200" noProof="0" dirty="0">
              <a:solidFill>
                <a:schemeClr val="tx1"/>
              </a:solidFill>
            </a:rPr>
            <a:t>ф</a:t>
          </a:r>
          <a:r>
            <a:rPr lang="en" sz="2000" b="1" kern="1200" noProof="0" dirty="0">
              <a:solidFill>
                <a:schemeClr val="tx1"/>
              </a:solidFill>
            </a:rPr>
            <a:t>. 5:25)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3654211" y="1216345"/>
        <a:ext cx="2314065" cy="1267311"/>
      </dsp:txXfrm>
    </dsp:sp>
    <dsp:sp modelId="{7A4C319D-A6F4-49C1-95C5-717447B2D079}">
      <dsp:nvSpPr>
        <dsp:cNvPr id="0" name=""/>
        <dsp:cNvSpPr/>
      </dsp:nvSpPr>
      <dsp:spPr>
        <a:xfrm>
          <a:off x="6307074" y="1216345"/>
          <a:ext cx="1916963" cy="126731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Они ответственны за их благополучие </a:t>
          </a:r>
          <a:r>
            <a:rPr lang="en" sz="1800" b="1" kern="1200" noProof="0" dirty="0">
              <a:solidFill>
                <a:schemeClr val="tx1"/>
              </a:solidFill>
            </a:rPr>
            <a:t>                      (E</a:t>
          </a:r>
          <a:r>
            <a:rPr lang="ru-RU" sz="1800" b="1" kern="1200" noProof="0" dirty="0">
              <a:solidFill>
                <a:schemeClr val="tx1"/>
              </a:solidFill>
            </a:rPr>
            <a:t>ф</a:t>
          </a:r>
          <a:r>
            <a:rPr lang="en" sz="1800" b="1" kern="1200" noProof="0" dirty="0">
              <a:solidFill>
                <a:schemeClr val="tx1"/>
              </a:solidFill>
            </a:rPr>
            <a:t>. 5:29)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307074" y="1216345"/>
        <a:ext cx="1916963" cy="1267311"/>
      </dsp:txXfrm>
    </dsp:sp>
    <dsp:sp modelId="{62195F57-FACC-4C3E-B7F8-191AF549327B}">
      <dsp:nvSpPr>
        <dsp:cNvPr id="0" name=""/>
        <dsp:cNvSpPr/>
      </dsp:nvSpPr>
      <dsp:spPr>
        <a:xfrm>
          <a:off x="8562835" y="1216345"/>
          <a:ext cx="3167625" cy="126731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Не следует быть «жестоким» (не огорчать их, не вести себя грубо или агрессивно, не быть деспотичным</a:t>
          </a:r>
          <a:r>
            <a:rPr lang="en" sz="2000" b="1" kern="1200" noProof="0" dirty="0">
              <a:solidFill>
                <a:schemeClr val="tx1"/>
              </a:solidFill>
            </a:rPr>
            <a:t>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8562835" y="1216345"/>
        <a:ext cx="3167625" cy="1267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5416" y="33087"/>
          <a:ext cx="5237064" cy="63765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Обязанности сыновей и дочерей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3:20; </a:t>
          </a:r>
          <a:r>
            <a:rPr lang="ru-RU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Еф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92" y="51763"/>
        <a:ext cx="5199712" cy="600301"/>
      </dsp:txXfrm>
    </dsp:sp>
    <dsp:sp modelId="{8C9C4CCF-77E5-4330-B682-33D260B7E9D7}">
      <dsp:nvSpPr>
        <dsp:cNvPr id="0" name=""/>
        <dsp:cNvSpPr/>
      </dsp:nvSpPr>
      <dsp:spPr>
        <a:xfrm>
          <a:off x="529123" y="670741"/>
          <a:ext cx="360354" cy="40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19"/>
              </a:lnTo>
              <a:lnTo>
                <a:pt x="360354" y="409719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477" y="794247"/>
          <a:ext cx="4818336" cy="5724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/>
            <a:t>Послушание детей не является опцией</a:t>
          </a:r>
          <a:endParaRPr lang="en" sz="2000" kern="1200" noProof="0" dirty="0"/>
        </a:p>
      </dsp:txBody>
      <dsp:txXfrm>
        <a:off x="906243" y="811013"/>
        <a:ext cx="4784804" cy="538895"/>
      </dsp:txXfrm>
    </dsp:sp>
    <dsp:sp modelId="{756AD8EF-519C-4358-A6C3-7981CC18B1D6}">
      <dsp:nvSpPr>
        <dsp:cNvPr id="0" name=""/>
        <dsp:cNvSpPr/>
      </dsp:nvSpPr>
      <dsp:spPr>
        <a:xfrm>
          <a:off x="529123" y="670741"/>
          <a:ext cx="360354" cy="110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653"/>
              </a:lnTo>
              <a:lnTo>
                <a:pt x="360354" y="1105653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477" y="1490181"/>
          <a:ext cx="4818336" cy="57242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Это послушание основано на пятой заповеди</a:t>
          </a:r>
          <a:endParaRPr lang="en" sz="2000" b="1" kern="1200" noProof="0" dirty="0"/>
        </a:p>
      </dsp:txBody>
      <dsp:txXfrm>
        <a:off x="906243" y="1506947"/>
        <a:ext cx="4784804" cy="538895"/>
      </dsp:txXfrm>
    </dsp:sp>
    <dsp:sp modelId="{2D503935-13DF-4B73-99C0-753AEFE7F23B}">
      <dsp:nvSpPr>
        <dsp:cNvPr id="0" name=""/>
        <dsp:cNvSpPr/>
      </dsp:nvSpPr>
      <dsp:spPr>
        <a:xfrm>
          <a:off x="529123" y="670741"/>
          <a:ext cx="360354" cy="1801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587"/>
              </a:lnTo>
              <a:lnTo>
                <a:pt x="360354" y="180158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477" y="2186114"/>
          <a:ext cx="4818336" cy="572427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Кроме того, послушание имеет свою награду</a:t>
          </a:r>
          <a:endParaRPr lang="en" sz="2000" b="1" kern="1200" noProof="0" dirty="0"/>
        </a:p>
      </dsp:txBody>
      <dsp:txXfrm>
        <a:off x="906243" y="2202880"/>
        <a:ext cx="4784804" cy="538895"/>
      </dsp:txXfrm>
    </dsp:sp>
    <dsp:sp modelId="{8D1FCC57-E009-44E7-BDDE-564FA8434E87}">
      <dsp:nvSpPr>
        <dsp:cNvPr id="0" name=""/>
        <dsp:cNvSpPr/>
      </dsp:nvSpPr>
      <dsp:spPr>
        <a:xfrm>
          <a:off x="5489494" y="33087"/>
          <a:ext cx="5237064" cy="63765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Обязанности родителей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3:21; E</a:t>
          </a: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08170" y="51763"/>
        <a:ext cx="5199712" cy="600301"/>
      </dsp:txXfrm>
    </dsp:sp>
    <dsp:sp modelId="{48B70EC1-24F9-40A4-BEDB-4B2EBD602C82}">
      <dsp:nvSpPr>
        <dsp:cNvPr id="0" name=""/>
        <dsp:cNvSpPr/>
      </dsp:nvSpPr>
      <dsp:spPr>
        <a:xfrm>
          <a:off x="6013200" y="670741"/>
          <a:ext cx="523706" cy="40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19"/>
              </a:lnTo>
              <a:lnTo>
                <a:pt x="523706" y="409719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36907" y="794247"/>
          <a:ext cx="5273899" cy="572427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Воспитывайте их, не раздражая и не раздражая их, чтобы не отбить у них желание</a:t>
          </a:r>
          <a:endParaRPr lang="en" sz="1800" b="1" kern="1200" noProof="0" dirty="0"/>
        </a:p>
      </dsp:txBody>
      <dsp:txXfrm>
        <a:off x="6553673" y="811013"/>
        <a:ext cx="5240367" cy="538895"/>
      </dsp:txXfrm>
    </dsp:sp>
    <dsp:sp modelId="{E429F922-4E73-46C9-9A0E-37A949914D9C}">
      <dsp:nvSpPr>
        <dsp:cNvPr id="0" name=""/>
        <dsp:cNvSpPr/>
      </dsp:nvSpPr>
      <dsp:spPr>
        <a:xfrm>
          <a:off x="6013200" y="670741"/>
          <a:ext cx="523706" cy="110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653"/>
              </a:lnTo>
              <a:lnTo>
                <a:pt x="523706" y="1105653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36907" y="1490181"/>
          <a:ext cx="5273899" cy="572427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Не раздражайте их, действуя нетерпеливо или капризно</a:t>
          </a:r>
          <a:endParaRPr lang="en" sz="2000" b="1" kern="1200" noProof="0" dirty="0"/>
        </a:p>
      </dsp:txBody>
      <dsp:txXfrm>
        <a:off x="6553673" y="1506947"/>
        <a:ext cx="5240367" cy="538895"/>
      </dsp:txXfrm>
    </dsp:sp>
    <dsp:sp modelId="{47518933-818B-4002-9065-7E0A1721225D}">
      <dsp:nvSpPr>
        <dsp:cNvPr id="0" name=""/>
        <dsp:cNvSpPr/>
      </dsp:nvSpPr>
      <dsp:spPr>
        <a:xfrm>
          <a:off x="6013200" y="670741"/>
          <a:ext cx="523706" cy="1801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587"/>
              </a:lnTo>
              <a:lnTo>
                <a:pt x="523706" y="180158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36907" y="2186114"/>
          <a:ext cx="5273899" cy="572427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Воспитывайте их в путях Божьих</a:t>
          </a:r>
          <a:br>
            <a:rPr lang="en" sz="2000" b="1" kern="1200" noProof="0" dirty="0"/>
          </a:br>
          <a:r>
            <a:rPr lang="en" sz="2000" b="1" kern="1200" noProof="0" dirty="0"/>
            <a:t>(</a:t>
          </a:r>
          <a:r>
            <a:rPr lang="ru-RU" sz="2000" b="1" kern="1200" noProof="0" dirty="0"/>
            <a:t>Втор</a:t>
          </a:r>
          <a:r>
            <a:rPr lang="en" sz="2000" b="1" kern="1200" noProof="0" dirty="0"/>
            <a:t>. 6:6-7; </a:t>
          </a:r>
          <a:r>
            <a:rPr lang="ru-RU" sz="2000" b="1" kern="1200" noProof="0" dirty="0"/>
            <a:t>Притч</a:t>
          </a:r>
          <a:r>
            <a:rPr lang="en" sz="2000" b="1" kern="1200" noProof="0" dirty="0"/>
            <a:t>. 22:6)</a:t>
          </a:r>
          <a:endParaRPr lang="en" sz="2000" kern="1200" noProof="0" dirty="0"/>
        </a:p>
      </dsp:txBody>
      <dsp:txXfrm>
        <a:off x="6553673" y="2202880"/>
        <a:ext cx="5240367" cy="538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baseline="0" dirty="0">
              <a:solidFill>
                <a:schemeClr val="bg1"/>
              </a:solidFill>
            </a:rPr>
            <a:t>Поведение подчиненных</a:t>
          </a:r>
          <a:r>
            <a:rPr lang="en" sz="2900" b="1" kern="120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9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       (</a:t>
          </a:r>
          <a:r>
            <a:rPr lang="ru-RU" sz="29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9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3:22-25; E</a:t>
          </a:r>
          <a:r>
            <a:rPr lang="ru-RU" sz="29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9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6:5-8)</a:t>
          </a:r>
          <a:endParaRPr lang="en" sz="29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Всегда старайтесь делать все возможное, даже если никто не </a:t>
          </a:r>
          <a:r>
            <a:rPr lang="ru-RU" sz="2000" b="1" kern="1200" dirty="0" err="1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наблюдае</a:t>
          </a:r>
          <a:endParaRPr lang="en" sz="2000" b="1" kern="1200" noProof="0" dirty="0">
            <a:solidFill>
              <a:prstClr val="white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Стремитесь к совершенству в своей работе, как будто вы делаете это для Бога</a:t>
          </a:r>
          <a:endParaRPr lang="en" sz="2000" b="1" kern="1200" noProof="0" dirty="0">
            <a:solidFill>
              <a:prstClr val="white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Принимайте упреки, когда они оправданы</a:t>
          </a:r>
          <a:endParaRPr lang="en" sz="2000" b="1" kern="1200" noProof="0" dirty="0">
            <a:solidFill>
              <a:prstClr val="white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Хорошая работа окупается</a:t>
          </a:r>
          <a:endParaRPr lang="en" sz="2000" b="1" kern="1200" noProof="0" dirty="0">
            <a:solidFill>
              <a:prstClr val="white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Плохой начальник не освобождает нас от подчинения</a:t>
          </a:r>
          <a:r>
            <a:rPr lang="en" sz="2000" b="1" kern="1200" noProof="0" dirty="0">
              <a:solidFill>
                <a:prstClr val="white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Петра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baseline="0" dirty="0">
              <a:solidFill>
                <a:schemeClr val="bg1"/>
              </a:solidFill>
            </a:rPr>
            <a:t>Поведение начальников </a:t>
          </a:r>
          <a:b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4:1; E</a:t>
          </a:r>
          <a:r>
            <a:rPr lang="ru-RU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solidFill>
                <a:schemeClr val="tx1"/>
              </a:solidFill>
            </a:rPr>
            <a:t>Руководите с справедливостью и праведностью</a:t>
          </a:r>
          <a:endParaRPr lang="en" sz="2000" b="1" kern="1200" baseline="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solidFill>
                <a:schemeClr val="tx1"/>
              </a:solidFill>
            </a:rPr>
            <a:t>Не используйте угрозы или капризные требования</a:t>
          </a:r>
          <a:endParaRPr lang="en" sz="2000" b="1" kern="1200" baseline="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baseline="0" dirty="0">
              <a:solidFill>
                <a:schemeClr val="tx1"/>
              </a:solidFill>
            </a:rPr>
            <a:t>У каждого начальника есть начальник над ним, перед которым он будет отчитываться</a:t>
          </a:r>
          <a:endParaRPr lang="en" sz="2000" b="1" kern="1200" baseline="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В наших отношениях с теми, кто еще не знает Иисуса, нам нужна «мудрость, сходящая свыше» (Иакова 3:17)</a:t>
          </a:r>
          <a:endParaRPr lang="en" sz="2000" b="1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мудростью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Наши слова всегда должны быть вежливыми, чтобы нас слушали с удовольствием</a:t>
          </a:r>
          <a:r>
            <a:rPr lang="en" sz="2000" b="1" kern="1200" noProof="0" dirty="0"/>
            <a:t>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добрыми словами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Разговор должен быть уместным и адаптированным к человеку и окружающей обстановке</a:t>
          </a:r>
          <a:r>
            <a:rPr lang="en" sz="2000" b="1" kern="1200" noProof="0" dirty="0"/>
            <a:t>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 словами, «приправленными солью»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/>
            <a:t>Поскольку каждый человек индивидуален, Святой Дух будет направлять нас в том, что отвечать в каждый момент</a:t>
          </a:r>
          <a:endParaRPr lang="en" sz="1800" b="1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Отвечая каждому по мере необходимости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ВМЕСТЕ</a:t>
            </a:r>
            <a:endParaRPr lang="en" sz="5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endParaRPr lang="ru-RU" sz="1600" b="1" noProof="0" dirty="0">
              <a:solidFill>
                <a:srgbClr val="E0D4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u-RU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марта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В ЦЕРКВИ</a:t>
            </a:r>
            <a:endParaRPr lang="en" sz="44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93241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Будьте усердны в молитве, бодрствуйте в ней с благодарением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Колосянам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190881" y="1047187"/>
            <a:ext cx="63245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Нас призывают «молиться друг за друга», потому что «молитва праведного имеет большую силу» (Ик 5:16)</a:t>
            </a:r>
            <a:endParaRPr lang="en" sz="1900" b="1" noProof="0" dirty="0"/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462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1485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72705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286" y="306533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176589" y="1683940"/>
            <a:ext cx="619601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Помимо утренней и вечерней молитвы, Павел предлагает нам молиться в любое время (Кол 4:2; </a:t>
            </a:r>
            <a:r>
              <a:rPr lang="ru-RU" sz="1900" b="1" dirty="0" err="1"/>
              <a:t>Еф</a:t>
            </a:r>
            <a:r>
              <a:rPr lang="ru-RU" sz="1900" b="1" dirty="0"/>
              <a:t> 6:18; 1 Фес. 5:17). Так же, как </a:t>
            </a:r>
            <a:r>
              <a:rPr lang="ru-RU" sz="1900" b="1" dirty="0" err="1"/>
              <a:t>Неемия</a:t>
            </a:r>
            <a:r>
              <a:rPr lang="ru-RU" sz="1900" b="1" dirty="0"/>
              <a:t> молился в тишине перед царем (</a:t>
            </a:r>
            <a:r>
              <a:rPr lang="ru-RU" sz="1900" b="1" dirty="0" err="1"/>
              <a:t>Неем</a:t>
            </a:r>
            <a:r>
              <a:rPr lang="ru-RU" sz="1900" b="1" dirty="0"/>
              <a:t>. 2:4), мы имеем привилегию молиться в любом месте и в любой ситуации</a:t>
            </a:r>
            <a:r>
              <a:rPr lang="en" sz="19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176589" y="4419386"/>
            <a:ext cx="633887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Павел обращается с особой просьбой молиться за тех, кто проповедует Евангелие (Кол. 4:3-4; </a:t>
            </a:r>
            <a:r>
              <a:rPr lang="ru-RU" sz="1900" b="1" dirty="0" err="1"/>
              <a:t>Еф</a:t>
            </a:r>
            <a:r>
              <a:rPr lang="ru-RU" sz="1900" b="1" dirty="0"/>
              <a:t>. 6:19). Не имеет значения, имеет ли проповедник большой или небольшой опыт в евангелизации; никто не является достаточно подготовленным для этой работы. Сам Павел не только молился, но и просил братьев молиться за него, чтобы его слова были правильными</a:t>
            </a:r>
            <a:r>
              <a:rPr lang="en" sz="1900" b="1" noProof="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190880" y="3490244"/>
            <a:ext cx="618171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Кроме того, мы имеем уверенность, что Святой Дух преобразует нашу молитву, чтобы она была эффективной (Рим. 8:26)</a:t>
            </a:r>
            <a:r>
              <a:rPr lang="en" sz="19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225318"/>
            <a:ext cx="76009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ru-RU" sz="2800" b="1" dirty="0">
                <a:latin typeface="Constantia" panose="02030602050306030303" pitchFamily="18" charset="0"/>
              </a:rPr>
              <a:t>В каждом деле, в каждом месте, где проповедуется истина, необходимо объединение разных умов, разных даров, разных планов и методов работы. Все должны стремиться совещаться вместе, молиться вместе. Христос говорит: «Если двое из вас согласятся на земле о чем-либо, чего они попросят, то будет им от Моего Отца, Который на небесах» (Матфея</a:t>
            </a:r>
            <a:r>
              <a:rPr lang="en" sz="2800" b="1" noProof="0" dirty="0">
                <a:latin typeface="Constantia" panose="02030602050306030303" pitchFamily="18" charset="0"/>
              </a:rPr>
              <a:t>18:19)”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717308" y="5707704"/>
            <a:ext cx="3616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ru-RU" sz="1600" b="1" dirty="0"/>
              <a:t>.Уайт</a:t>
            </a:r>
            <a:r>
              <a:rPr lang="en" sz="1600" b="1" noProof="0" dirty="0"/>
              <a:t> (</a:t>
            </a:r>
            <a:r>
              <a:rPr lang="ru-RU" sz="1600" b="1" noProof="0" dirty="0"/>
              <a:t>Избранные вести</a:t>
            </a:r>
            <a:r>
              <a:rPr lang="en" sz="1600" b="1" noProof="0" dirty="0"/>
              <a:t>, </a:t>
            </a:r>
            <a:r>
              <a:rPr lang="ru-RU" sz="1600" b="1" noProof="0" dirty="0"/>
              <a:t>том</a:t>
            </a:r>
            <a:r>
              <a:rPr lang="en" sz="1600" b="1" noProof="0" dirty="0"/>
              <a:t>. 3, </a:t>
            </a:r>
            <a:r>
              <a:rPr lang="ru-RU" sz="1600" b="1" noProof="0" dirty="0"/>
              <a:t>с</a:t>
            </a:r>
            <a:r>
              <a:rPr lang="en" sz="1600" b="1" noProof="0" dirty="0"/>
              <a:t>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ОТНОШЕНИЯ С НЕВЕРУЮЩИМИ</a:t>
            </a:r>
            <a:endParaRPr lang="en" sz="4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Будьте мудры в поведении с посторонними; используйте каждую возможность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Колоссянам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045660" y="1225272"/>
            <a:ext cx="669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У нас есть большие преимущества: мы узнали, что Иисус сделал для нас; мы приняли это; и у нас есть уверенность в спасении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33593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045660" y="2240935"/>
            <a:ext cx="70213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знаем это, потому что кто-то нам рассказал. Точно так же мы должны делиться этим с другими. Как, по словам Павла, мы должны относиться к «посторонним», тем, кто еще не знает Иисуса </a:t>
            </a:r>
            <a:r>
              <a:rPr lang="en" sz="2400" b="1" noProof="0" dirty="0"/>
              <a:t> </a:t>
            </a:r>
            <a:r>
              <a:rPr lang="en" sz="2000" b="1" noProof="0" dirty="0"/>
              <a:t>(</a:t>
            </a:r>
            <a:r>
              <a:rPr lang="ru-RU" sz="2000" b="1" dirty="0"/>
              <a:t>Кол</a:t>
            </a:r>
            <a:r>
              <a:rPr lang="en" sz="2000" b="1" noProof="0" dirty="0"/>
              <a:t>. 4:5-6)?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645865" y="2349352"/>
            <a:ext cx="917324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ru-RU" sz="2400" b="1" dirty="0">
                <a:latin typeface="Constantia" panose="02030602050306030303" pitchFamily="18" charset="0"/>
              </a:rPr>
              <a:t>Истинная вежливость, смешанная с правдой и справедливостью, делает жизнь не только полезной, но и прекрасной и благоухающей. Добрые слова, приятный взгляд, веселое лицо придают христианину очарование, которое делает его влияние почти неотразимым. 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Забывая о себе, в свете, мире и счастье, которые он постоянно дарит другим, он обретает истинную радость».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«Давайте будем забывать о себе, всегда стремясь подбодрить других, облегчить их бремя нежными проявлениями доброты и бескорыстной любовью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966682" y="6310819"/>
            <a:ext cx="3674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ru-RU" sz="1600" b="1" noProof="0" dirty="0"/>
              <a:t>.Уайт</a:t>
            </a:r>
            <a:r>
              <a:rPr lang="en" sz="1600" b="1" noProof="0" dirty="0"/>
              <a:t> (</a:t>
            </a:r>
            <a:r>
              <a:rPr lang="ru-RU" sz="1600" b="1" dirty="0"/>
              <a:t>В Небесных обителях</a:t>
            </a:r>
            <a:r>
              <a:rPr lang="en" sz="1600" b="1" noProof="0" dirty="0"/>
              <a:t>, </a:t>
            </a:r>
            <a:r>
              <a:rPr lang="ru-RU" sz="1600" b="1" noProof="0" dirty="0"/>
              <a:t>Июнь</a:t>
            </a:r>
            <a:r>
              <a:rPr lang="en" sz="1600" b="1" noProof="0" dirty="0"/>
              <a:t> 22)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1C44F1-DA98-40EC-ADD6-C837EEBE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519754"/>
            <a:ext cx="5707781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Слово ваше да будет всегда с </a:t>
            </a:r>
            <a:r>
              <a:rPr lang="ru-RU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благодатию</a:t>
            </a:r>
            <a:r>
              <a:rPr lang="ru-RU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приправлено солью, дабы вы знали, как отвечать каждому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ru-RU" sz="2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Колоссянам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4267200"/>
            <a:ext cx="7334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994B00"/>
                </a:solidFill>
              </a:rPr>
              <a:t>Отношения между супругами </a:t>
            </a:r>
            <a:r>
              <a:rPr lang="en" sz="2000" b="1" noProof="0" dirty="0">
                <a:solidFill>
                  <a:srgbClr val="994B00"/>
                </a:solidFill>
              </a:rPr>
              <a:t>(</a:t>
            </a:r>
            <a:r>
              <a:rPr lang="ru-RU" sz="2000" b="1" noProof="0" dirty="0">
                <a:solidFill>
                  <a:srgbClr val="994B00"/>
                </a:solidFill>
              </a:rPr>
              <a:t>Кол</a:t>
            </a:r>
            <a:r>
              <a:rPr lang="en" sz="2000" b="1" noProof="0" dirty="0">
                <a:solidFill>
                  <a:srgbClr val="994B00"/>
                </a:solidFill>
              </a:rPr>
              <a:t>. 3:18-19)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399600"/>
                </a:solidFill>
              </a:rPr>
              <a:t>Отношения между родителями и детьми </a:t>
            </a:r>
            <a:r>
              <a:rPr lang="en" sz="2000" b="1" noProof="0" dirty="0">
                <a:solidFill>
                  <a:srgbClr val="399600"/>
                </a:solidFill>
              </a:rPr>
              <a:t>(</a:t>
            </a:r>
            <a:r>
              <a:rPr lang="ru-RU" sz="2000" b="1" noProof="0" dirty="0">
                <a:solidFill>
                  <a:srgbClr val="399600"/>
                </a:solidFill>
              </a:rPr>
              <a:t>Кол</a:t>
            </a:r>
            <a:r>
              <a:rPr lang="en" sz="2000" b="1" noProof="0" dirty="0">
                <a:solidFill>
                  <a:srgbClr val="399600"/>
                </a:solidFill>
              </a:rPr>
              <a:t>. 3:20-21)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00A47B"/>
                </a:solidFill>
              </a:rPr>
              <a:t>Между начальниками и работниками </a:t>
            </a:r>
            <a:r>
              <a:rPr lang="en" sz="2000" b="1" noProof="0" dirty="0">
                <a:solidFill>
                  <a:srgbClr val="00A47B"/>
                </a:solidFill>
              </a:rPr>
              <a:t>(</a:t>
            </a:r>
            <a:r>
              <a:rPr lang="ru-RU" sz="2000" b="1" noProof="0" dirty="0">
                <a:solidFill>
                  <a:srgbClr val="00A47B"/>
                </a:solidFill>
              </a:rPr>
              <a:t>Кол</a:t>
            </a:r>
            <a:r>
              <a:rPr lang="en" sz="2000" b="1" noProof="0" dirty="0">
                <a:solidFill>
                  <a:srgbClr val="00A47B"/>
                </a:solidFill>
              </a:rPr>
              <a:t>. 3:22-25; 4:1)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8D009D"/>
                </a:solidFill>
              </a:rPr>
              <a:t>Отношения в церкви </a:t>
            </a:r>
            <a:r>
              <a:rPr lang="en" sz="2000" b="1" noProof="0" dirty="0">
                <a:solidFill>
                  <a:srgbClr val="8D009D"/>
                </a:solidFill>
              </a:rPr>
              <a:t>(</a:t>
            </a:r>
            <a:r>
              <a:rPr lang="ru-RU" sz="2000" b="1" noProof="0" dirty="0">
                <a:solidFill>
                  <a:srgbClr val="8D009D"/>
                </a:solidFill>
              </a:rPr>
              <a:t>Кол</a:t>
            </a:r>
            <a:r>
              <a:rPr lang="en" sz="2000" b="1" noProof="0" dirty="0">
                <a:solidFill>
                  <a:srgbClr val="8D009D"/>
                </a:solidFill>
              </a:rPr>
              <a:t>. 4:2-4)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B70066"/>
                </a:solidFill>
              </a:rPr>
              <a:t>Отношения с неверующими </a:t>
            </a:r>
            <a:r>
              <a:rPr lang="en" sz="2000" b="1" noProof="0" dirty="0">
                <a:solidFill>
                  <a:srgbClr val="B70066"/>
                </a:solidFill>
              </a:rPr>
              <a:t>(</a:t>
            </a:r>
            <a:r>
              <a:rPr lang="ru-RU" sz="2000" b="1" noProof="0" dirty="0">
                <a:solidFill>
                  <a:srgbClr val="B70066"/>
                </a:solidFill>
              </a:rPr>
              <a:t>Кол</a:t>
            </a:r>
            <a:r>
              <a:rPr lang="en" sz="2000" b="1" noProof="0" dirty="0">
                <a:solidFill>
                  <a:srgbClr val="B70066"/>
                </a:solidFill>
              </a:rPr>
              <a:t>.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81826"/>
            <a:ext cx="629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В более практической части письма Павел затрагивает тему межличностных отношений в различных кругах влияния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1" y="2168732"/>
            <a:ext cx="62960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Павел дает нам полезные принципы для улучшения отношений между супругами, между родителями и детьми, между хозяевами и рабами, между братьями и сестрами по церкви, а также между верующими и неверующими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066657"/>
            <a:ext cx="6296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Отношения вызывают напряжение и споры. Поэтому необходимо гармония, общее согласие в отношении ценностей, целей и задач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7299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ОТНОШЕНИЯ МЕЖДУ СУПРУГАМИ</a:t>
            </a:r>
            <a:endParaRPr lang="en" sz="40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«Жены, повинуйтесь своим мужьям, как подобает в Господе. Мужья, любите своих жен и не будьте суровы с ними»                     (</a:t>
            </a:r>
            <a:r>
              <a:rPr lang="ru-RU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Колоссянам</a:t>
            </a:r>
            <a:r>
              <a:rPr lang="ru-RU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Написанные в одно и то же время, Послания к </a:t>
            </a:r>
            <a:r>
              <a:rPr lang="ru-RU" sz="2000" b="1" dirty="0" err="1"/>
              <a:t>Колоссянам</a:t>
            </a:r>
            <a:r>
              <a:rPr lang="ru-RU" sz="2000" b="1" dirty="0"/>
              <a:t> и </a:t>
            </a:r>
            <a:r>
              <a:rPr lang="ru-RU" sz="2000" b="1" dirty="0" err="1"/>
              <a:t>Ефесянам</a:t>
            </a:r>
            <a:r>
              <a:rPr lang="ru-RU" sz="2000" b="1" dirty="0"/>
              <a:t> содержат схожие (и дополняющие друг друга) советы относительно супругов (</a:t>
            </a:r>
            <a:r>
              <a:rPr lang="ru-RU" sz="2000" b="1" dirty="0" err="1"/>
              <a:t>Колоссянам</a:t>
            </a:r>
            <a:r>
              <a:rPr lang="ru-RU" sz="2000" b="1" dirty="0"/>
              <a:t> 3:18-19; </a:t>
            </a:r>
            <a:r>
              <a:rPr lang="ru-RU" sz="2000" b="1" dirty="0" err="1"/>
              <a:t>Еф</a:t>
            </a:r>
            <a:r>
              <a:rPr lang="ru-RU" sz="2000" b="1" dirty="0"/>
              <a:t>. 5:21-33</a:t>
            </a:r>
            <a:r>
              <a:rPr lang="en" sz="2000" b="1" noProof="0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416063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646976" y="4978512"/>
            <a:ext cx="56601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Оба супруга должны работать как одна команда, советоваться друг с другом и принимать решения единодушно, при этом муж является идеальным главой семьи. Каждый должен всегда стремиться к благополучию другого</a:t>
            </a:r>
            <a:r>
              <a:rPr lang="en" sz="2000" b="1" noProof="0" dirty="0"/>
              <a:t>.</a:t>
            </a:r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5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0381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2418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393774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3975" y="127011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696065" y="588006"/>
            <a:ext cx="8777895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ru-RU" sz="2400" b="1" dirty="0">
                <a:latin typeface="Constantia" panose="02030602050306030303" pitchFamily="18" charset="0"/>
              </a:rPr>
              <a:t>Пусть каждый дарит любовь, а не требует ее. Развивайте в себе самое благородное и быстро узнавайте хорошие качества друг в друге. Осознание того, что вас ценят, — это замечательный стимул и удовлетворение. Сочувствие и уважение поощряют стремление к совершенству, а сама любовь усиливается, поскольку стимулирует к более благородным целям</a:t>
            </a:r>
            <a:r>
              <a:rPr lang="en" sz="2400" b="1" noProof="0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Жена должна уважать своего мужа. Муж должен любить и лелеять свою жену; и так как их брачный обет объединяет их в одно целое, так и их вера во Христа должна сделать их едиными в Нем. Что может быть более приятным Богу, чем видеть, как те, кто вступает в брак, вместе стремятся познать Иисуса и все больше и больше проникаться Его Духом</a:t>
            </a:r>
            <a:r>
              <a:rPr lang="en" sz="2400" b="1" noProof="0" dirty="0">
                <a:latin typeface="Constantia" panose="02030602050306030303" pitchFamily="18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690937" y="6018989"/>
            <a:ext cx="3783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ru-RU" sz="1600" b="1" dirty="0"/>
              <a:t>.Уайт</a:t>
            </a:r>
            <a:r>
              <a:rPr lang="en" sz="1600" b="1" noProof="0" dirty="0"/>
              <a:t> (</a:t>
            </a:r>
            <a:r>
              <a:rPr lang="ru-RU" sz="1600" b="1" dirty="0"/>
              <a:t>Христианский дом</a:t>
            </a:r>
            <a:r>
              <a:rPr lang="en" sz="1600" b="1" noProof="0" dirty="0"/>
              <a:t>, </a:t>
            </a:r>
            <a:r>
              <a:rPr lang="ru-RU" sz="1600" b="1" dirty="0" err="1"/>
              <a:t>стр</a:t>
            </a:r>
            <a:r>
              <a:rPr lang="en" sz="1600" b="1" noProof="0" dirty="0"/>
              <a:t>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МЕЖДУ РОДИТЕЛЯМИ И ДЕТЬМИ</a:t>
            </a:r>
            <a:endParaRPr lang="en" sz="3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656907"/>
            <a:ext cx="9753601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Дети, во всем слушайтесь своих родителей, ибо это угодно Господу. Отцы, не раздражайте своих детей, чтобы они не унывали</a:t>
            </a:r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Колоссянам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433914"/>
            <a:ext cx="737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современном обществе слово «родители» должно применяться как к устоявшимся бракам, так и к неполным семьям. По словам Павла, за здоровые отношения отвечают не только родители, но и сами дети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161272"/>
              </p:ext>
            </p:extLst>
          </p:nvPr>
        </p:nvGraphicFramePr>
        <p:xfrm>
          <a:off x="238124" y="2864194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599821"/>
            <a:ext cx="8669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Утреннее и/или вечернее семейное поклонение важно для наших детей, чтобы они узнали о Боге и приняли решение о вечной жизни.  И давайте не будем забывать, что наш пример — лучший учитель для наших детей</a:t>
            </a:r>
            <a:r>
              <a:rPr lang="en" sz="2000" b="1" noProof="0" dirty="0"/>
              <a:t>.</a:t>
            </a:r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26037"/>
            <a:ext cx="958194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ru-RU" sz="2600" b="1" dirty="0">
                <a:latin typeface="Constantia" panose="02030602050306030303" pitchFamily="18" charset="0"/>
              </a:rPr>
              <a:t>Родители, покажите своим детям, что вы их любите и сделаете все, что в ваших силах, чтобы они были счастливы. Если вы будете так поступать, ваши необходимые ограничения будут иметь гораздо больший вес в их юных умах. Управляйте своими детьми с нежностью и состраданием, помня, что «их ангелы всегда видят лицо Моего Отца, Который на небесах». Если вы хотите, чтобы ангелы выполняли для ваших детей работу, данную им Богом, сотрудничайте с ними, выполняя свою часть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7753467" y="5523170"/>
            <a:ext cx="352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ru-RU" sz="1600" b="1" noProof="0" dirty="0"/>
              <a:t>.Уайт</a:t>
            </a:r>
            <a:r>
              <a:rPr lang="en" sz="1600" b="1" noProof="0" dirty="0"/>
              <a:t> (</a:t>
            </a:r>
            <a:r>
              <a:rPr lang="ru-RU" dirty="0"/>
              <a:t>Христианский дом</a:t>
            </a:r>
            <a:r>
              <a:rPr lang="en" sz="1600" b="1" noProof="0" dirty="0"/>
              <a:t>, </a:t>
            </a:r>
            <a:r>
              <a:rPr lang="ru-RU" sz="1600" b="1" dirty="0" err="1"/>
              <a:t>стр</a:t>
            </a:r>
            <a:r>
              <a:rPr lang="en" sz="1600" b="1" noProof="0" dirty="0"/>
              <a:t>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ОТНОШЕНИЯ МЕЖДУ НАЧАЛЬНИКАМИ И РАБОТНИКАМИ</a:t>
            </a:r>
            <a:endParaRPr lang="en" sz="32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94697" y="584775"/>
            <a:ext cx="112394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Рабы, повинуйтесь своим земным господам во всем; и делайте это не только тогда, когда они смотрят на вас, и не для того, чтобы завоевать их благосклонность, но с искренностью сердца и благоговением перед Господом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Колоссянам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419977" y="1556855"/>
            <a:ext cx="7388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рабства, существовавшие во времена Павла, имеют мало общего с видами рабства, которые, к сожалению, существуют и сегодня. Поэтому мы должны понимать этот совет в контексте отношений начальник/подчиненный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351093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/>
              <a:t>Все мы, начальники или подчиненные, являемся слугами (рабами) Христа, поскольку мы служим Ему</a:t>
            </a:r>
            <a:r>
              <a:rPr lang="en" b="1" noProof="0" dirty="0"/>
              <a:t>.</a:t>
            </a: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2595716" y="773710"/>
            <a:ext cx="7917639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ru-RU" sz="2400" b="1" dirty="0">
                <a:latin typeface="Constantia" panose="02030602050306030303" pitchFamily="18" charset="0"/>
              </a:rPr>
              <a:t>Делом апостола не было произвольно или внезапно разрушать устоявшийся порядок общества. Попытка сделать это помешала бы успеху Евангелия. Но он учил принципам, которые подрывали сами основы рабства и которые, если бы были реализованы, несомненно, разрушили бы всю систему. […]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latin typeface="Constantia" panose="02030602050306030303" pitchFamily="18" charset="0"/>
              </a:rPr>
              <a:t>Христианство создает прочную связь между хозяином и рабом, королем и подданным, проповедником Евангелия и падшим грешником, который обрел в Христе очищение от греха. Они были омыты одной и той же кровью, оживотворены одним и тем же Духом и стали едиными во Христе Иисусе</a:t>
            </a:r>
            <a:r>
              <a:rPr lang="en" sz="24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685614" y="6021301"/>
            <a:ext cx="3355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</a:t>
            </a:r>
            <a:r>
              <a:rPr lang="ru-RU" sz="1600" b="1" dirty="0"/>
              <a:t>.Уайт</a:t>
            </a:r>
            <a:r>
              <a:rPr lang="en" sz="1600" b="1" noProof="0" dirty="0"/>
              <a:t> (</a:t>
            </a:r>
            <a:r>
              <a:rPr lang="ru-RU" sz="1600" b="1" dirty="0"/>
              <a:t>Деяния Апостолов</a:t>
            </a:r>
            <a:r>
              <a:rPr lang="en" sz="1600" b="1" noProof="0" dirty="0"/>
              <a:t>, </a:t>
            </a:r>
            <a:r>
              <a:rPr lang="ru-RU" sz="1600" b="1" noProof="0" dirty="0" err="1"/>
              <a:t>ст</a:t>
            </a:r>
            <a:r>
              <a:rPr lang="en" sz="1600" b="1" noProof="0" dirty="0"/>
              <a:t>p. 460)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1627</Words>
  <Application>Microsoft Office PowerPoint</Application>
  <PresentationFormat>Panorámica</PresentationFormat>
  <Paragraphs>81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Calibri</vt:lpstr>
      <vt:lpstr>Aptos Display</vt:lpstr>
      <vt:lpstr>Comic Sans MS</vt:lpstr>
      <vt:lpstr>Arial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136</cp:revision>
  <dcterms:created xsi:type="dcterms:W3CDTF">2026-02-06T07:46:31Z</dcterms:created>
  <dcterms:modified xsi:type="dcterms:W3CDTF">2026-02-23T06:11:12Z</dcterms:modified>
</cp:coreProperties>
</file>