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57" r:id="rId3"/>
    <p:sldId id="258" r:id="rId4"/>
    <p:sldId id="264" r:id="rId5"/>
    <p:sldId id="265" r:id="rId6"/>
    <p:sldId id="267" r:id="rId7"/>
    <p:sldId id="263" r:id="rId8"/>
    <p:sldId id="268" r:id="rId9"/>
    <p:sldId id="270" r:id="rId10"/>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A7F1C"/>
    <a:srgbClr val="8F952B"/>
    <a:srgbClr val="A94861"/>
    <a:srgbClr val="2D4DA1"/>
    <a:srgbClr val="F88936"/>
    <a:srgbClr val="F7751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249" autoAdjust="0"/>
    <p:restoredTop sz="94660"/>
  </p:normalViewPr>
  <p:slideViewPr>
    <p:cSldViewPr snapToGrid="0">
      <p:cViewPr varScale="1">
        <p:scale>
          <a:sx n="101" d="100"/>
          <a:sy n="101" d="100"/>
        </p:scale>
        <p:origin x="840" y="1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8622F6-5BB6-57ED-73ED-5352B59B8D4F}"/>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674FA8C3-29C5-D79C-9F71-A9BB96697B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AE4C329B-D6DE-AAEE-158B-A7E4F7E06896}"/>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0277D76D-D8B6-99AA-F99B-C6B96FCF6761}"/>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A566132-5458-A0F9-D2D7-BFD8A86106D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06750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518344-1C88-F38A-4F4C-3F2093EE2C92}"/>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69F02E84-CCD0-793A-5DD8-7C9190BD997F}"/>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EF984120-4002-D144-5CDD-1D4966287A3E}"/>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FD63058F-1A7F-B01A-3DB0-3B646271402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F1255FD4-1F6D-03FD-7360-E75C4185FFA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6884184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6524B9E1-C78D-FF2D-499F-71898D62C89C}"/>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B184D10-FB66-46D2-946A-E63317561D4C}"/>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D0ED24A1-1A8B-FFC9-0E1C-680994B83203}"/>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A17603EA-7362-4FE1-2645-6E42ABA28715}"/>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12C4571F-2B2B-79AE-04F5-3F62473FAB0B}"/>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18301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03B3C1-965F-8994-E933-2E31599D7583}"/>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D9CF727C-96F5-7BBA-816D-55F2C74B0515}"/>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132E7CB-BE81-59CC-0AA2-02C6958196A3}"/>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57214DEF-8F8C-69AA-6B4E-050E3C4E365D}"/>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9ED87C1E-487E-F63C-8EF4-E9CDB8CC517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14567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7590C9-8BB0-8EAF-F413-5D4E7784BC66}"/>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E26E5A5A-AF51-C626-DA8C-E0A57295BE7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79E81198-EE7F-C885-48ED-483D4B16A650}"/>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ACF05044-295A-EB74-A9B5-D25D4F1E5C20}"/>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CFB9AB20-22D0-53CC-E813-6EDD8AD0617D}"/>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1207543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1A0013D-8BEF-15DC-F280-4E83C66CAB3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9349DB07-1C76-5868-6AB9-EF722F653742}"/>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2EA120C7-F368-3979-1E8A-1777A3E9BB7B}"/>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C564A233-1B8B-2737-E71D-EEE04547C2C9}"/>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9D81B2BA-C856-1D05-B9E4-F9BCA387A08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7CE09A73-3A7B-3900-2DBD-F2C5B2463BF3}"/>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0365384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1B80742-2484-7469-3D75-0F5AF88C5062}"/>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800C80-EA52-D154-5941-B2DDF0B5340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57E5219C-C077-DA30-92DB-32D0907AE805}"/>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A043D65A-FC0A-725D-534E-F4171AF510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BF7EEC84-8FB8-52C4-8562-0A13933DB7F2}"/>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01DC113B-D091-78E7-1B18-1B44F8B8939D}"/>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8" name="Marcador de pie de página 7">
            <a:extLst>
              <a:ext uri="{FF2B5EF4-FFF2-40B4-BE49-F238E27FC236}">
                <a16:creationId xmlns:a16="http://schemas.microsoft.com/office/drawing/2014/main" id="{7D100736-97F4-332D-9A59-B38B09CCE6F3}"/>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8103F2FA-FFD1-7AD1-646B-FEA9AC2BDA7A}"/>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085679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CAB166-373A-F464-7E4B-0E6652C68935}"/>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423A8B7B-B374-D36B-894A-677D1F089E25}"/>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4" name="Marcador de pie de página 3">
            <a:extLst>
              <a:ext uri="{FF2B5EF4-FFF2-40B4-BE49-F238E27FC236}">
                <a16:creationId xmlns:a16="http://schemas.microsoft.com/office/drawing/2014/main" id="{3D478F7B-A4A7-B99C-6E57-DA9AE5AF8106}"/>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60232EC2-66B2-E2BF-DF8B-59B63ED44A25}"/>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25860569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D2651BFD-966B-3C8F-8E53-661F921DF8A7}"/>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3" name="Marcador de pie de página 2">
            <a:extLst>
              <a:ext uri="{FF2B5EF4-FFF2-40B4-BE49-F238E27FC236}">
                <a16:creationId xmlns:a16="http://schemas.microsoft.com/office/drawing/2014/main" id="{40B26F6A-99E1-1221-5783-F18C0FDE90EC}"/>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57443269-CED3-6FD5-7AC6-43645CA8B959}"/>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3969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8633180-909E-2F1C-4882-BF9694CC6BB2}"/>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09E6B7AF-1F47-3365-CF4E-99DCC1DF1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8B326F6-86ED-F6D2-4C4A-05170E697C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D822789-18FF-3F11-E69A-BCBB809BE3C1}"/>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A75238D6-E434-0134-8D25-853094F526E6}"/>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D8725950-02CC-D532-6C0C-723D066B4528}"/>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4408386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DEC3B0D-1F66-AB8C-E27B-A31A85CDD0A1}"/>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79A5C767-09D0-3AF7-F791-2DC3E85A29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F682FC1D-7F02-689A-A701-F001ECFDCFC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D7F7F94-77F6-8048-D4B7-6FD3D04AECEC}"/>
              </a:ext>
            </a:extLst>
          </p:cNvPr>
          <p:cNvSpPr>
            <a:spLocks noGrp="1"/>
          </p:cNvSpPr>
          <p:nvPr>
            <p:ph type="dt" sz="half" idx="10"/>
          </p:nvPr>
        </p:nvSpPr>
        <p:spPr/>
        <p:txBody>
          <a:bodyPr/>
          <a:lstStyle/>
          <a:p>
            <a:fld id="{0DC5D7AF-13CF-4EE7-B87E-27E15A0A2CBF}" type="datetimeFigureOut">
              <a:rPr lang="es-ES" smtClean="0"/>
              <a:t>08/06/2026</a:t>
            </a:fld>
            <a:endParaRPr lang="es-ES"/>
          </a:p>
        </p:txBody>
      </p:sp>
      <p:sp>
        <p:nvSpPr>
          <p:cNvPr id="6" name="Marcador de pie de página 5">
            <a:extLst>
              <a:ext uri="{FF2B5EF4-FFF2-40B4-BE49-F238E27FC236}">
                <a16:creationId xmlns:a16="http://schemas.microsoft.com/office/drawing/2014/main" id="{FC008F7C-5D42-32D8-C217-55B8962BA50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B1B33F8B-1F2A-BDF6-B792-4F741E7ECB00}"/>
              </a:ext>
            </a:extLst>
          </p:cNvPr>
          <p:cNvSpPr>
            <a:spLocks noGrp="1"/>
          </p:cNvSpPr>
          <p:nvPr>
            <p:ph type="sldNum" sz="quarter" idx="12"/>
          </p:nvPr>
        </p:nvSpPr>
        <p:spPr/>
        <p:txBody>
          <a:bodyPr/>
          <a:lstStyle/>
          <a:p>
            <a:fld id="{75C53F51-3374-4B64-A0A6-9C98436C83CD}" type="slidenum">
              <a:rPr lang="es-ES" smtClean="0"/>
              <a:t>‹Nº›</a:t>
            </a:fld>
            <a:endParaRPr lang="es-ES"/>
          </a:p>
        </p:txBody>
      </p:sp>
    </p:spTree>
    <p:extLst>
      <p:ext uri="{BB962C8B-B14F-4D97-AF65-F5344CB8AC3E}">
        <p14:creationId xmlns:p14="http://schemas.microsoft.com/office/powerpoint/2010/main" val="386678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D94CF9C3-D1B6-30C9-3C7C-0AC65CDC64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CD216CE7-18D2-862F-D0E8-F66F7A96486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B804D437-1230-6454-E35C-EE1CD64AAE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0DC5D7AF-13CF-4EE7-B87E-27E15A0A2CBF}" type="datetimeFigureOut">
              <a:rPr lang="es-ES" smtClean="0"/>
              <a:t>08/06/2026</a:t>
            </a:fld>
            <a:endParaRPr lang="es-ES"/>
          </a:p>
        </p:txBody>
      </p:sp>
      <p:sp>
        <p:nvSpPr>
          <p:cNvPr id="5" name="Marcador de pie de página 4">
            <a:extLst>
              <a:ext uri="{FF2B5EF4-FFF2-40B4-BE49-F238E27FC236}">
                <a16:creationId xmlns:a16="http://schemas.microsoft.com/office/drawing/2014/main" id="{DF355DFF-ACDB-7053-85DD-9C653E90F91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s-ES"/>
          </a:p>
        </p:txBody>
      </p:sp>
      <p:sp>
        <p:nvSpPr>
          <p:cNvPr id="6" name="Marcador de número de diapositiva 5">
            <a:extLst>
              <a:ext uri="{FF2B5EF4-FFF2-40B4-BE49-F238E27FC236}">
                <a16:creationId xmlns:a16="http://schemas.microsoft.com/office/drawing/2014/main" id="{B8ADD5D8-0E77-1A6D-CC70-E643B3C9F26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5C53F51-3374-4B64-A0A6-9C98436C83CD}" type="slidenum">
              <a:rPr lang="es-ES" smtClean="0"/>
              <a:t>‹Nº›</a:t>
            </a:fld>
            <a:endParaRPr lang="es-ES"/>
          </a:p>
        </p:txBody>
      </p:sp>
    </p:spTree>
    <p:extLst>
      <p:ext uri="{BB962C8B-B14F-4D97-AF65-F5344CB8AC3E}">
        <p14:creationId xmlns:p14="http://schemas.microsoft.com/office/powerpoint/2010/main" val="36572627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7.xml"/><Relationship Id="rId5" Type="http://schemas.openxmlformats.org/officeDocument/2006/relationships/image" Target="../media/image9.jpeg"/><Relationship Id="rId4" Type="http://schemas.openxmlformats.org/officeDocument/2006/relationships/image" Target="../media/image8.jpe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g"/><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12.jpeg"/></Relationships>
</file>

<file path=ppt/slides/_rels/slide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16.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g"/><Relationship Id="rId1" Type="http://schemas.openxmlformats.org/officeDocument/2006/relationships/slideLayout" Target="../slideLayouts/slideLayout7.xml"/><Relationship Id="rId4" Type="http://schemas.openxmlformats.org/officeDocument/2006/relationships/image" Target="../media/image28.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3000"/>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4185DF8-AA2D-B414-4F0C-E593E15EBDA1}"/>
              </a:ext>
            </a:extLst>
          </p:cNvPr>
          <p:cNvSpPr txBox="1"/>
          <p:nvPr/>
        </p:nvSpPr>
        <p:spPr>
          <a:xfrm>
            <a:off x="200025" y="152400"/>
            <a:ext cx="3681510" cy="2554545"/>
          </a:xfrm>
          <a:prstGeom prst="rect">
            <a:avLst/>
          </a:prstGeom>
          <a:noFill/>
        </p:spPr>
        <p:txBody>
          <a:bodyPr wrap="square" rtlCol="0">
            <a:spAutoFit/>
            <a:scene3d>
              <a:camera prst="orthographicFront"/>
              <a:lightRig rig="brightRoom" dir="t"/>
            </a:scene3d>
            <a:sp3d extrusionH="57150" contourW="19050">
              <a:bevelT w="38100" h="38100" prst="angle"/>
              <a:contourClr>
                <a:srgbClr val="F77510"/>
              </a:contourClr>
            </a:sp3d>
          </a:bodyPr>
          <a:lstStyle/>
          <a:p>
            <a:pPr algn="ctr"/>
            <a:r>
              <a:rPr lang="rw-RW" sz="8000" b="1" noProof="0"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effectLst>
                  <a:outerShdw blurRad="38100" dist="38100" dir="2700000" algn="tl">
                    <a:srgbClr val="000000"/>
                  </a:outerShdw>
                </a:effectLst>
              </a:rPr>
              <a:t>REBA YESU</a:t>
            </a:r>
          </a:p>
        </p:txBody>
      </p:sp>
      <p:sp>
        <p:nvSpPr>
          <p:cNvPr id="3" name="CuadroTexto 2">
            <a:extLst>
              <a:ext uri="{FF2B5EF4-FFF2-40B4-BE49-F238E27FC236}">
                <a16:creationId xmlns:a16="http://schemas.microsoft.com/office/drawing/2014/main" id="{A5108331-990B-F221-B6A6-5C26D9286D2F}"/>
              </a:ext>
            </a:extLst>
          </p:cNvPr>
          <p:cNvSpPr txBox="1"/>
          <p:nvPr/>
        </p:nvSpPr>
        <p:spPr>
          <a:xfrm>
            <a:off x="7483151" y="6067425"/>
            <a:ext cx="4565974" cy="646331"/>
          </a:xfrm>
          <a:prstGeom prst="rect">
            <a:avLst/>
          </a:prstGeom>
          <a:effectLst>
            <a:outerShdw blurRad="50800" dist="38100" dir="2700000" algn="tl" rotWithShape="0">
              <a:prstClr val="black">
                <a:alpha val="40000"/>
              </a:prstClr>
            </a:outerShdw>
          </a:effectLst>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w-RW" b="1" noProof="0" dirty="0"/>
              <a:t>Iyerekwa rya Ellen G. White ryanditswe mu "</a:t>
            </a:r>
            <a:r>
              <a:rPr lang="rw-RW" b="1" cap="all" noProof="0" dirty="0"/>
              <a:t> INYANDIKO Z’IBANZ</a:t>
            </a:r>
            <a:r>
              <a:rPr lang="rw-RW" b="1" noProof="0" dirty="0"/>
              <a:t>", pp. 82-83</a:t>
            </a:r>
          </a:p>
        </p:txBody>
      </p:sp>
    </p:spTree>
    <p:extLst>
      <p:ext uri="{BB962C8B-B14F-4D97-AF65-F5344CB8AC3E}">
        <p14:creationId xmlns:p14="http://schemas.microsoft.com/office/powerpoint/2010/main" val="2887125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ADE6D76B-75F9-EED7-D569-786DD12206D2}"/>
              </a:ext>
            </a:extLst>
          </p:cNvPr>
          <p:cNvSpPr txBox="1"/>
          <p:nvPr/>
        </p:nvSpPr>
        <p:spPr>
          <a:xfrm>
            <a:off x="4962525" y="29988"/>
            <a:ext cx="7215750" cy="707886"/>
          </a:xfrm>
          <a:prstGeom prst="rect">
            <a:avLst/>
          </a:prstGeom>
          <a:noFill/>
        </p:spPr>
        <p:txBody>
          <a:bodyPr wrap="square">
            <a:spAutoFit/>
          </a:bodyPr>
          <a:lstStyle/>
          <a:p>
            <a:r>
              <a:rPr lang="rw-RW" sz="2000" b="1" noProof="0" dirty="0"/>
              <a:t>Nasaga n’uwicaye nihebye cyane, nubitse umutwe mu biganza ntekereza nti:</a:t>
            </a:r>
          </a:p>
        </p:txBody>
      </p:sp>
      <p:pic>
        <p:nvPicPr>
          <p:cNvPr id="7" name="Imagen 6">
            <a:extLst>
              <a:ext uri="{FF2B5EF4-FFF2-40B4-BE49-F238E27FC236}">
                <a16:creationId xmlns:a16="http://schemas.microsoft.com/office/drawing/2014/main" id="{2D1DECF4-071F-B432-B676-ACA5D489470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 y="3736776"/>
            <a:ext cx="5322520" cy="3035500"/>
          </a:xfrm>
          <a:prstGeom prst="roundRect">
            <a:avLst>
              <a:gd name="adj" fmla="val 351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9" name="Imagen 8">
            <a:extLst>
              <a:ext uri="{FF2B5EF4-FFF2-40B4-BE49-F238E27FC236}">
                <a16:creationId xmlns:a16="http://schemas.microsoft.com/office/drawing/2014/main" id="{747C51A9-6A4A-777F-824F-81CC2848B77A}"/>
              </a:ext>
            </a:extLst>
          </p:cNvPr>
          <p:cNvPicPr>
            <a:picLocks noChangeAspect="1"/>
          </p:cNvPicPr>
          <p:nvPr/>
        </p:nvPicPr>
        <p:blipFill rotWithShape="1">
          <a:blip r:embed="rId4">
            <a:extLst>
              <a:ext uri="{28A0092B-C50C-407E-A947-70E740481C1C}">
                <a14:useLocalDpi xmlns:a14="http://schemas.microsoft.com/office/drawing/2010/main" val="0"/>
              </a:ext>
            </a:extLst>
          </a:blip>
          <a:srcRect l="17308" t="275" r="8964" b="497"/>
          <a:stretch>
            <a:fillRect/>
          </a:stretch>
        </p:blipFill>
        <p:spPr>
          <a:xfrm>
            <a:off x="266699" y="85724"/>
            <a:ext cx="4514851" cy="3391473"/>
          </a:xfrm>
          <a:prstGeom prst="roundRect">
            <a:avLst>
              <a:gd name="adj" fmla="val 315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1" name="CuadroTexto 10">
            <a:extLst>
              <a:ext uri="{FF2B5EF4-FFF2-40B4-BE49-F238E27FC236}">
                <a16:creationId xmlns:a16="http://schemas.microsoft.com/office/drawing/2014/main" id="{BA8A3A6B-A310-243F-2A60-A8096C402017}"/>
              </a:ext>
            </a:extLst>
          </p:cNvPr>
          <p:cNvSpPr txBox="1"/>
          <p:nvPr/>
        </p:nvSpPr>
        <p:spPr>
          <a:xfrm>
            <a:off x="4962525" y="2068239"/>
            <a:ext cx="7215750" cy="1631216"/>
          </a:xfrm>
          <a:prstGeom prst="rect">
            <a:avLst/>
          </a:prstGeom>
          <a:noFill/>
        </p:spPr>
        <p:txBody>
          <a:bodyPr wrap="square">
            <a:spAutoFit/>
          </a:bodyPr>
          <a:lstStyle/>
          <a:p>
            <a:r>
              <a:rPr lang="rw-RW" sz="2000" b="1" noProof="0" dirty="0"/>
              <a:t>Ubwo ni bwo urugi rwakingutse, maze umuntu wari ufite igihagararo cyiza kandi asa neza mu maso arinjira. Yandebanye impuhwe maze aravuga ati: ‘Mbese urifuza kubona Yesu? Ari hano kandi ushobora kumubona niba ubishaka. Fata ibyo ufite byose maze unkurikire.</a:t>
            </a:r>
          </a:p>
        </p:txBody>
      </p:sp>
      <p:pic>
        <p:nvPicPr>
          <p:cNvPr id="13" name="Imagen 12">
            <a:extLst>
              <a:ext uri="{FF2B5EF4-FFF2-40B4-BE49-F238E27FC236}">
                <a16:creationId xmlns:a16="http://schemas.microsoft.com/office/drawing/2014/main" id="{2D3E64D6-63D3-B07A-FB14-3BE194E25F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47041" y="3736776"/>
            <a:ext cx="5322518" cy="3035499"/>
          </a:xfrm>
          <a:prstGeom prst="roundRect">
            <a:avLst>
              <a:gd name="adj" fmla="val 38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4B0A73A5-811F-7F6C-A1D0-ED7DF891C878}"/>
              </a:ext>
            </a:extLst>
          </p:cNvPr>
          <p:cNvSpPr txBox="1"/>
          <p:nvPr/>
        </p:nvSpPr>
        <p:spPr>
          <a:xfrm>
            <a:off x="4962525" y="764598"/>
            <a:ext cx="7215750" cy="1323439"/>
          </a:xfrm>
          <a:prstGeom prst="rect">
            <a:avLst/>
          </a:prstGeom>
          <a:noFill/>
        </p:spPr>
        <p:txBody>
          <a:bodyPr wrap="square">
            <a:spAutoFit/>
          </a:bodyPr>
          <a:lstStyle/>
          <a:p>
            <a:pPr lvl="0">
              <a:defRPr/>
            </a:pPr>
            <a:r>
              <a:rPr lang="rw-RW" sz="2000" b="1" noProof="0" dirty="0">
                <a:solidFill>
                  <a:prstClr val="black"/>
                </a:solidFill>
              </a:rPr>
              <a:t>“Iyaba Yesu yari ku isi, nahita musanga, nkikubita imbere ye maze nkamubwira imibabaro yanjye yose. Ntabwo yareka kunyitaho, yangirira imbabazi, kandi namukunda ndetse nkamukorera igihe cyose</a:t>
            </a:r>
            <a:r>
              <a:rPr kumimoji="0" lang="rw-RW" sz="20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5215232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Horizontal)">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37"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barn(outVertical)">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37"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outVertical)">
                                      <p:cBhvr>
                                        <p:cTn id="25" dur="500"/>
                                        <p:tgtEl>
                                          <p:spTgt spid="13"/>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left)">
                                      <p:cBhvr>
                                        <p:cTn id="2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1" grpId="0"/>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66F61FF-1B11-E74A-34F6-B0756E4FAA86}"/>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E5570534-534B-AE8F-52ED-B004424BE567}"/>
              </a:ext>
            </a:extLst>
          </p:cNvPr>
          <p:cNvSpPr txBox="1"/>
          <p:nvPr/>
        </p:nvSpPr>
        <p:spPr>
          <a:xfrm>
            <a:off x="160125" y="86475"/>
            <a:ext cx="6593100" cy="1323439"/>
          </a:xfrm>
          <a:prstGeom prst="rect">
            <a:avLst/>
          </a:prstGeom>
          <a:noFill/>
        </p:spPr>
        <p:txBody>
          <a:bodyPr wrap="square">
            <a:spAutoFit/>
          </a:bodyPr>
          <a:lstStyle/>
          <a:p>
            <a:r>
              <a:rPr lang="rw-RW" sz="2000" b="1" noProof="0" dirty="0"/>
              <a:t>Aya magambo nayumvanye ibyishimo bitavugwa, maze n’umunezero mwinshi negeranya utuntu duke nari ntunze, imitako yanjye yose nahaga agaciro maze nkurikira uwanyoboraga</a:t>
            </a:r>
            <a:r>
              <a:rPr lang="rw-RW" sz="2000" b="1" noProof="0" dirty="0">
                <a:effectLst/>
              </a:rPr>
              <a:t>. </a:t>
            </a:r>
            <a:endParaRPr lang="rw-RW" sz="2000" b="1" noProof="0" dirty="0"/>
          </a:p>
        </p:txBody>
      </p:sp>
      <p:sp>
        <p:nvSpPr>
          <p:cNvPr id="4" name="CuadroTexto 3">
            <a:extLst>
              <a:ext uri="{FF2B5EF4-FFF2-40B4-BE49-F238E27FC236}">
                <a16:creationId xmlns:a16="http://schemas.microsoft.com/office/drawing/2014/main" id="{1ADCB49B-952D-8059-85EA-8E61FD0E2042}"/>
              </a:ext>
            </a:extLst>
          </p:cNvPr>
          <p:cNvSpPr txBox="1"/>
          <p:nvPr/>
        </p:nvSpPr>
        <p:spPr>
          <a:xfrm>
            <a:off x="311555" y="4114845"/>
            <a:ext cx="4955465" cy="707886"/>
          </a:xfrm>
          <a:prstGeom prst="rect">
            <a:avLst/>
          </a:prstGeom>
          <a:noFill/>
        </p:spPr>
        <p:txBody>
          <a:bodyPr wrap="square">
            <a:spAutoFit/>
          </a:bodyPr>
          <a:lstStyle/>
          <a:p>
            <a:r>
              <a:rPr lang="rw-RW" sz="2000" b="1" noProof="0" dirty="0"/>
              <a:t>Yanjyanye ahantu ku hahanamye cyane ku ngazi zagaragaraga ko zidakomeye</a:t>
            </a:r>
            <a:r>
              <a:rPr lang="rw-RW" sz="2000" b="1" noProof="0" dirty="0">
                <a:effectLst/>
              </a:rPr>
              <a:t>.</a:t>
            </a:r>
            <a:endParaRPr lang="rw-RW" sz="2000" b="1" noProof="0" dirty="0"/>
          </a:p>
        </p:txBody>
      </p:sp>
      <p:pic>
        <p:nvPicPr>
          <p:cNvPr id="6" name="Imagen 5">
            <a:extLst>
              <a:ext uri="{FF2B5EF4-FFF2-40B4-BE49-F238E27FC236}">
                <a16:creationId xmlns:a16="http://schemas.microsoft.com/office/drawing/2014/main" id="{D14ECBF7-916F-0BDA-BDE2-FC27C9B0D05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8951" y="134689"/>
            <a:ext cx="5192924" cy="2902877"/>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8" name="Imagen 7">
            <a:extLst>
              <a:ext uri="{FF2B5EF4-FFF2-40B4-BE49-F238E27FC236}">
                <a16:creationId xmlns:a16="http://schemas.microsoft.com/office/drawing/2014/main" id="{EDC0DE40-4DE3-A979-BA7D-A9B450092E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0125" y="1498666"/>
            <a:ext cx="4355891" cy="2484219"/>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A48410FC-EF64-0AF2-8B95-A836F1A0E42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61064" y="3191589"/>
            <a:ext cx="6170811" cy="3531722"/>
          </a:xfrm>
          <a:prstGeom prst="rect">
            <a:avLst/>
          </a:prstGeom>
          <a:ln w="19050" cap="sq">
            <a:solidFill>
              <a:srgbClr val="2D4DA1"/>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09BA3DAB-0AA1-CD0F-17A9-77E878CED620}"/>
              </a:ext>
            </a:extLst>
          </p:cNvPr>
          <p:cNvSpPr txBox="1"/>
          <p:nvPr/>
        </p:nvSpPr>
        <p:spPr>
          <a:xfrm>
            <a:off x="292894" y="4860790"/>
            <a:ext cx="5568170" cy="1938992"/>
          </a:xfrm>
          <a:prstGeom prst="rect">
            <a:avLst/>
          </a:prstGeom>
          <a:noFill/>
        </p:spPr>
        <p:txBody>
          <a:bodyPr wrap="square">
            <a:spAutoFit/>
          </a:bodyPr>
          <a:lstStyle/>
          <a:p>
            <a:pPr lvl="0">
              <a:defRPr/>
            </a:pPr>
            <a:r>
              <a:rPr lang="rw-RW" sz="2000" b="1" noProof="0" dirty="0">
                <a:solidFill>
                  <a:prstClr val="black"/>
                </a:solidFill>
              </a:rPr>
              <a:t>Ubwo natangiraga kuzamuka ingazi, yampaye amabwiriza ko ngomba gukomeza guhanga amaso yanjye hejuru, bitaba ibyo nashoboraga kurindagira maze nkagwa. Abantu benshi bazamukaga ako gacuri bajyaga bagwa bataragera hejuru</a:t>
            </a:r>
            <a:r>
              <a:rPr kumimoji="0" lang="rw-RW" sz="2000" b="1" i="0" u="none" strike="noStrike" kern="1200" cap="none" spc="0" normalizeH="0" baseline="0" noProof="0" dirty="0">
                <a:ln>
                  <a:noFill/>
                </a:ln>
                <a:solidFill>
                  <a:prstClr val="black"/>
                </a:solidFill>
                <a:effectLst/>
                <a:uLnTx/>
                <a:uFillTx/>
                <a:latin typeface="Aptos" panose="02110004020202020204"/>
                <a:ea typeface="+mn-ea"/>
                <a:cs typeface="+mn-cs"/>
              </a:rPr>
              <a:t>.</a:t>
            </a:r>
          </a:p>
        </p:txBody>
      </p:sp>
    </p:spTree>
    <p:extLst>
      <p:ext uri="{BB962C8B-B14F-4D97-AF65-F5344CB8AC3E}">
        <p14:creationId xmlns:p14="http://schemas.microsoft.com/office/powerpoint/2010/main" val="165983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 calcmode="lin" valueType="num">
                                      <p:cBhvr>
                                        <p:cTn id="9" dur="500" fill="hold"/>
                                        <p:tgtEl>
                                          <p:spTgt spid="6"/>
                                        </p:tgtEl>
                                        <p:attrNameLst>
                                          <p:attrName>style.rotation</p:attrName>
                                        </p:attrNameLst>
                                      </p:cBhvr>
                                      <p:tavLst>
                                        <p:tav tm="0">
                                          <p:val>
                                            <p:fltVal val="90"/>
                                          </p:val>
                                        </p:tav>
                                        <p:tav tm="100000">
                                          <p:val>
                                            <p:fltVal val="0"/>
                                          </p:val>
                                        </p:tav>
                                      </p:tavLst>
                                    </p:anim>
                                    <p:animEffect transition="in" filter="fade">
                                      <p:cBhvr>
                                        <p:cTn id="10" dur="500"/>
                                        <p:tgtEl>
                                          <p:spTgt spid="6"/>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3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p:cTn id="19" dur="500" fill="hold"/>
                                        <p:tgtEl>
                                          <p:spTgt spid="8"/>
                                        </p:tgtEl>
                                        <p:attrNameLst>
                                          <p:attrName>ppt_w</p:attrName>
                                        </p:attrNameLst>
                                      </p:cBhvr>
                                      <p:tavLst>
                                        <p:tav tm="0">
                                          <p:val>
                                            <p:fltVal val="0"/>
                                          </p:val>
                                        </p:tav>
                                        <p:tav tm="100000">
                                          <p:val>
                                            <p:strVal val="#ppt_w"/>
                                          </p:val>
                                        </p:tav>
                                      </p:tavLst>
                                    </p:anim>
                                    <p:anim calcmode="lin" valueType="num">
                                      <p:cBhvr>
                                        <p:cTn id="20" dur="500" fill="hold"/>
                                        <p:tgtEl>
                                          <p:spTgt spid="8"/>
                                        </p:tgtEl>
                                        <p:attrNameLst>
                                          <p:attrName>ppt_h</p:attrName>
                                        </p:attrNameLst>
                                      </p:cBhvr>
                                      <p:tavLst>
                                        <p:tav tm="0">
                                          <p:val>
                                            <p:fltVal val="0"/>
                                          </p:val>
                                        </p:tav>
                                        <p:tav tm="100000">
                                          <p:val>
                                            <p:strVal val="#ppt_h"/>
                                          </p:val>
                                        </p:tav>
                                      </p:tavLst>
                                    </p:anim>
                                    <p:anim calcmode="lin" valueType="num">
                                      <p:cBhvr>
                                        <p:cTn id="21" dur="500" fill="hold"/>
                                        <p:tgtEl>
                                          <p:spTgt spid="8"/>
                                        </p:tgtEl>
                                        <p:attrNameLst>
                                          <p:attrName>style.rotation</p:attrName>
                                        </p:attrNameLst>
                                      </p:cBhvr>
                                      <p:tavLst>
                                        <p:tav tm="0">
                                          <p:val>
                                            <p:fltVal val="90"/>
                                          </p:val>
                                        </p:tav>
                                        <p:tav tm="100000">
                                          <p:val>
                                            <p:fltVal val="0"/>
                                          </p:val>
                                        </p:tav>
                                      </p:tavLst>
                                    </p:anim>
                                    <p:animEffect transition="in" filter="fade">
                                      <p:cBhvr>
                                        <p:cTn id="22" dur="500"/>
                                        <p:tgtEl>
                                          <p:spTgt spid="8"/>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left)">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 calcmode="lin" valueType="num">
                                      <p:cBhvr>
                                        <p:cTn id="31" dur="500" fill="hold"/>
                                        <p:tgtEl>
                                          <p:spTgt spid="10"/>
                                        </p:tgtEl>
                                        <p:attrNameLst>
                                          <p:attrName>ppt_w</p:attrName>
                                        </p:attrNameLst>
                                      </p:cBhvr>
                                      <p:tavLst>
                                        <p:tav tm="0">
                                          <p:val>
                                            <p:fltVal val="0"/>
                                          </p:val>
                                        </p:tav>
                                        <p:tav tm="100000">
                                          <p:val>
                                            <p:strVal val="#ppt_w"/>
                                          </p:val>
                                        </p:tav>
                                      </p:tavLst>
                                    </p:anim>
                                    <p:anim calcmode="lin" valueType="num">
                                      <p:cBhvr>
                                        <p:cTn id="32" dur="500" fill="hold"/>
                                        <p:tgtEl>
                                          <p:spTgt spid="10"/>
                                        </p:tgtEl>
                                        <p:attrNameLst>
                                          <p:attrName>ppt_h</p:attrName>
                                        </p:attrNameLst>
                                      </p:cBhvr>
                                      <p:tavLst>
                                        <p:tav tm="0">
                                          <p:val>
                                            <p:fltVal val="0"/>
                                          </p:val>
                                        </p:tav>
                                        <p:tav tm="100000">
                                          <p:val>
                                            <p:strVal val="#ppt_h"/>
                                          </p:val>
                                        </p:tav>
                                      </p:tavLst>
                                    </p:anim>
                                    <p:anim calcmode="lin" valueType="num">
                                      <p:cBhvr>
                                        <p:cTn id="33" dur="500" fill="hold"/>
                                        <p:tgtEl>
                                          <p:spTgt spid="10"/>
                                        </p:tgtEl>
                                        <p:attrNameLst>
                                          <p:attrName>style.rotation</p:attrName>
                                        </p:attrNameLst>
                                      </p:cBhvr>
                                      <p:tavLst>
                                        <p:tav tm="0">
                                          <p:val>
                                            <p:fltVal val="90"/>
                                          </p:val>
                                        </p:tav>
                                        <p:tav tm="100000">
                                          <p:val>
                                            <p:fltVal val="0"/>
                                          </p:val>
                                        </p:tav>
                                      </p:tavLst>
                                    </p:anim>
                                    <p:animEffect transition="in" filter="fade">
                                      <p:cBhvr>
                                        <p:cTn id="34" dur="500"/>
                                        <p:tgtEl>
                                          <p:spTgt spid="10"/>
                                        </p:tgtEl>
                                      </p:cBhvr>
                                    </p:animEffect>
                                  </p:childTnLst>
                                </p:cTn>
                              </p:par>
                            </p:childTnLst>
                          </p:cTn>
                        </p:par>
                        <p:par>
                          <p:cTn id="35" fill="hold">
                            <p:stCondLst>
                              <p:cond delay="500"/>
                            </p:stCondLst>
                            <p:childTnLst>
                              <p:par>
                                <p:cTn id="36" presetID="22" presetClass="entr" presetSubtype="8" fill="hold" grpId="0" nodeType="after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wipe(left)">
                                      <p:cBhvr>
                                        <p:cTn id="3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CF0BB97-E015-42EE-0E35-D858F5AC83CB}"/>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D3F0AF91-4741-CD81-0B15-2D380FC82182}"/>
              </a:ext>
            </a:extLst>
          </p:cNvPr>
          <p:cNvSpPr txBox="1"/>
          <p:nvPr/>
        </p:nvSpPr>
        <p:spPr>
          <a:xfrm>
            <a:off x="611563" y="165498"/>
            <a:ext cx="5312986" cy="707886"/>
          </a:xfrm>
          <a:prstGeom prst="rect">
            <a:avLst/>
          </a:prstGeom>
          <a:noFill/>
        </p:spPr>
        <p:txBody>
          <a:bodyPr wrap="square">
            <a:spAutoFit/>
          </a:bodyPr>
          <a:lstStyle/>
          <a:p>
            <a:r>
              <a:rPr lang="rw-RW" sz="2000" b="1" noProof="0" dirty="0"/>
              <a:t>Amaherezo twaje kugera ku ngazi ya nyuma maze duhagarara imbere y’urugi</a:t>
            </a:r>
            <a:r>
              <a:rPr lang="rw-RW" sz="2000" b="1" noProof="0" dirty="0">
                <a:effectLst/>
              </a:rPr>
              <a:t>.</a:t>
            </a:r>
          </a:p>
        </p:txBody>
      </p:sp>
      <p:pic>
        <p:nvPicPr>
          <p:cNvPr id="4" name="Imagen 3">
            <a:extLst>
              <a:ext uri="{FF2B5EF4-FFF2-40B4-BE49-F238E27FC236}">
                <a16:creationId xmlns:a16="http://schemas.microsoft.com/office/drawing/2014/main" id="{682DDEF0-8A1D-D485-FADB-0D7996BEFA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67452" y="46457"/>
            <a:ext cx="5826944" cy="3334918"/>
          </a:xfrm>
          <a:prstGeom prst="roundRect">
            <a:avLst>
              <a:gd name="adj" fmla="val 8208"/>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6" name="Imagen 5">
            <a:extLst>
              <a:ext uri="{FF2B5EF4-FFF2-40B4-BE49-F238E27FC236}">
                <a16:creationId xmlns:a16="http://schemas.microsoft.com/office/drawing/2014/main" id="{8FD1AAE7-A3D9-6366-634F-EE2E91E4FA6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827" y="3457573"/>
            <a:ext cx="5826947" cy="3334919"/>
          </a:xfrm>
          <a:prstGeom prst="roundRect">
            <a:avLst>
              <a:gd name="adj" fmla="val 9666"/>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pic>
        <p:nvPicPr>
          <p:cNvPr id="8" name="Imagen 7">
            <a:extLst>
              <a:ext uri="{FF2B5EF4-FFF2-40B4-BE49-F238E27FC236}">
                <a16:creationId xmlns:a16="http://schemas.microsoft.com/office/drawing/2014/main" id="{FFE07572-32E8-3C62-4D53-136AE7820C3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67452" y="3457575"/>
            <a:ext cx="5826944" cy="3334918"/>
          </a:xfrm>
          <a:prstGeom prst="roundRect">
            <a:avLst>
              <a:gd name="adj" fmla="val 7625"/>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5" name="CuadroTexto 4">
            <a:extLst>
              <a:ext uri="{FF2B5EF4-FFF2-40B4-BE49-F238E27FC236}">
                <a16:creationId xmlns:a16="http://schemas.microsoft.com/office/drawing/2014/main" id="{5C0217DE-01C0-E433-B29D-C23A9F87D2E4}"/>
              </a:ext>
            </a:extLst>
          </p:cNvPr>
          <p:cNvSpPr txBox="1"/>
          <p:nvPr/>
        </p:nvSpPr>
        <p:spPr>
          <a:xfrm>
            <a:off x="611563" y="1100056"/>
            <a:ext cx="4760538" cy="1015663"/>
          </a:xfrm>
          <a:prstGeom prst="rect">
            <a:avLst/>
          </a:prstGeom>
          <a:noFill/>
        </p:spPr>
        <p:txBody>
          <a:bodyPr wrap="square">
            <a:spAutoFit/>
          </a:bodyPr>
          <a:lstStyle/>
          <a:p>
            <a:r>
              <a:rPr lang="rw-RW" sz="2000" b="1" noProof="0" dirty="0">
                <a:solidFill>
                  <a:prstClr val="black"/>
                </a:solidFill>
              </a:rPr>
              <a:t>Aho ni  ho uwari unyoboye yantegetse gusiga ibyo nari nitwaje byose. Nabirambitse hasi nishimye;</a:t>
            </a:r>
            <a:r>
              <a:rPr kumimoji="0" lang="rw-RW" sz="20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rw-RW" noProof="0" dirty="0"/>
          </a:p>
        </p:txBody>
      </p:sp>
      <p:sp>
        <p:nvSpPr>
          <p:cNvPr id="9" name="CuadroTexto 8">
            <a:extLst>
              <a:ext uri="{FF2B5EF4-FFF2-40B4-BE49-F238E27FC236}">
                <a16:creationId xmlns:a16="http://schemas.microsoft.com/office/drawing/2014/main" id="{B2996A8F-8F6E-6DF3-34DC-0734FE72E6C8}"/>
              </a:ext>
            </a:extLst>
          </p:cNvPr>
          <p:cNvSpPr txBox="1"/>
          <p:nvPr/>
        </p:nvSpPr>
        <p:spPr>
          <a:xfrm>
            <a:off x="611563" y="2432703"/>
            <a:ext cx="4760538" cy="707886"/>
          </a:xfrm>
          <a:prstGeom prst="rect">
            <a:avLst/>
          </a:prstGeom>
          <a:noFill/>
        </p:spPr>
        <p:txBody>
          <a:bodyPr wrap="square">
            <a:spAutoFit/>
          </a:bodyPr>
          <a:lstStyle/>
          <a:p>
            <a:r>
              <a:rPr lang="rw-RW" sz="2000" b="1" noProof="0" dirty="0">
                <a:solidFill>
                  <a:prstClr val="black"/>
                </a:solidFill>
              </a:rPr>
              <a:t>maze akingura urugi arambwira ngo ninjire</a:t>
            </a:r>
            <a:r>
              <a:rPr kumimoji="0" lang="rw-RW" sz="20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rw-RW" noProof="0" dirty="0"/>
          </a:p>
        </p:txBody>
      </p:sp>
    </p:spTree>
    <p:extLst>
      <p:ext uri="{BB962C8B-B14F-4D97-AF65-F5344CB8AC3E}">
        <p14:creationId xmlns:p14="http://schemas.microsoft.com/office/powerpoint/2010/main" val="27720977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anim calcmode="lin" valueType="num">
                                      <p:cBhvr>
                                        <p:cTn id="10" dur="500" fill="hold"/>
                                        <p:tgtEl>
                                          <p:spTgt spid="4"/>
                                        </p:tgtEl>
                                        <p:attrNameLst>
                                          <p:attrName>ppt_x</p:attrName>
                                        </p:attrNameLst>
                                      </p:cBhvr>
                                      <p:tavLst>
                                        <p:tav tm="0">
                                          <p:val>
                                            <p:fltVal val="0.5"/>
                                          </p:val>
                                        </p:tav>
                                        <p:tav tm="100000">
                                          <p:val>
                                            <p:strVal val="#ppt_x"/>
                                          </p:val>
                                        </p:tav>
                                      </p:tavLst>
                                    </p:anim>
                                    <p:anim calcmode="lin" valueType="num">
                                      <p:cBhvr>
                                        <p:cTn id="11" dur="500" fill="hold"/>
                                        <p:tgtEl>
                                          <p:spTgt spid="4"/>
                                        </p:tgtEl>
                                        <p:attrNameLst>
                                          <p:attrName>ppt_y</p:attrName>
                                        </p:attrNameLst>
                                      </p:cBhvr>
                                      <p:tavLst>
                                        <p:tav tm="0">
                                          <p:val>
                                            <p:fltVal val="0.5"/>
                                          </p:val>
                                        </p:tav>
                                        <p:tav tm="100000">
                                          <p:val>
                                            <p:strVal val="#ppt_y"/>
                                          </p:val>
                                        </p:tav>
                                      </p:tavLst>
                                    </p:anim>
                                  </p:childTnLst>
                                </p:cTn>
                              </p:par>
                            </p:childTnLst>
                          </p:cTn>
                        </p:par>
                        <p:par>
                          <p:cTn id="12" fill="hold">
                            <p:stCondLst>
                              <p:cond delay="500"/>
                            </p:stCondLst>
                            <p:childTnLst>
                              <p:par>
                                <p:cTn id="13" presetID="22" presetClass="entr" presetSubtype="8" fill="hold" grpId="0" nodeType="after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528"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500" fill="hold"/>
                                        <p:tgtEl>
                                          <p:spTgt spid="6"/>
                                        </p:tgtEl>
                                        <p:attrNameLst>
                                          <p:attrName>ppt_w</p:attrName>
                                        </p:attrNameLst>
                                      </p:cBhvr>
                                      <p:tavLst>
                                        <p:tav tm="0">
                                          <p:val>
                                            <p:fltVal val="0"/>
                                          </p:val>
                                        </p:tav>
                                        <p:tav tm="100000">
                                          <p:val>
                                            <p:strVal val="#ppt_w"/>
                                          </p:val>
                                        </p:tav>
                                      </p:tavLst>
                                    </p:anim>
                                    <p:anim calcmode="lin" valueType="num">
                                      <p:cBhvr>
                                        <p:cTn id="21" dur="500" fill="hold"/>
                                        <p:tgtEl>
                                          <p:spTgt spid="6"/>
                                        </p:tgtEl>
                                        <p:attrNameLst>
                                          <p:attrName>ppt_h</p:attrName>
                                        </p:attrNameLst>
                                      </p:cBhvr>
                                      <p:tavLst>
                                        <p:tav tm="0">
                                          <p:val>
                                            <p:fltVal val="0"/>
                                          </p:val>
                                        </p:tav>
                                        <p:tav tm="100000">
                                          <p:val>
                                            <p:strVal val="#ppt_h"/>
                                          </p:val>
                                        </p:tav>
                                      </p:tavLst>
                                    </p:anim>
                                    <p:animEffect transition="in" filter="fade">
                                      <p:cBhvr>
                                        <p:cTn id="22" dur="500"/>
                                        <p:tgtEl>
                                          <p:spTgt spid="6"/>
                                        </p:tgtEl>
                                      </p:cBhvr>
                                    </p:animEffect>
                                    <p:anim calcmode="lin" valueType="num">
                                      <p:cBhvr>
                                        <p:cTn id="23" dur="500" fill="hold"/>
                                        <p:tgtEl>
                                          <p:spTgt spid="6"/>
                                        </p:tgtEl>
                                        <p:attrNameLst>
                                          <p:attrName>ppt_x</p:attrName>
                                        </p:attrNameLst>
                                      </p:cBhvr>
                                      <p:tavLst>
                                        <p:tav tm="0">
                                          <p:val>
                                            <p:fltVal val="0.5"/>
                                          </p:val>
                                        </p:tav>
                                        <p:tav tm="100000">
                                          <p:val>
                                            <p:strVal val="#ppt_x"/>
                                          </p:val>
                                        </p:tav>
                                      </p:tavLst>
                                    </p:anim>
                                    <p:anim calcmode="lin" valueType="num">
                                      <p:cBhvr>
                                        <p:cTn id="24" dur="500" fill="hold"/>
                                        <p:tgtEl>
                                          <p:spTgt spid="6"/>
                                        </p:tgtEl>
                                        <p:attrNameLst>
                                          <p:attrName>ppt_y</p:attrName>
                                        </p:attrNameLst>
                                      </p:cBhvr>
                                      <p:tavLst>
                                        <p:tav tm="0">
                                          <p:val>
                                            <p:fltVal val="0.5"/>
                                          </p:val>
                                        </p:tav>
                                        <p:tav tm="100000">
                                          <p:val>
                                            <p:strVal val="#ppt_y"/>
                                          </p:val>
                                        </p:tav>
                                      </p:tavLst>
                                    </p:anim>
                                  </p:childTnLst>
                                </p:cTn>
                              </p:par>
                            </p:childTnLst>
                          </p:cTn>
                        </p:par>
                        <p:par>
                          <p:cTn id="25" fill="hold">
                            <p:stCondLst>
                              <p:cond delay="500"/>
                            </p:stCondLst>
                            <p:childTnLst>
                              <p:par>
                                <p:cTn id="26" presetID="22" presetClass="entr" presetSubtype="8"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wipe(left)">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528"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p:cTn id="33" dur="500" fill="hold"/>
                                        <p:tgtEl>
                                          <p:spTgt spid="8"/>
                                        </p:tgtEl>
                                        <p:attrNameLst>
                                          <p:attrName>ppt_w</p:attrName>
                                        </p:attrNameLst>
                                      </p:cBhvr>
                                      <p:tavLst>
                                        <p:tav tm="0">
                                          <p:val>
                                            <p:fltVal val="0"/>
                                          </p:val>
                                        </p:tav>
                                        <p:tav tm="100000">
                                          <p:val>
                                            <p:strVal val="#ppt_w"/>
                                          </p:val>
                                        </p:tav>
                                      </p:tavLst>
                                    </p:anim>
                                    <p:anim calcmode="lin" valueType="num">
                                      <p:cBhvr>
                                        <p:cTn id="34" dur="500" fill="hold"/>
                                        <p:tgtEl>
                                          <p:spTgt spid="8"/>
                                        </p:tgtEl>
                                        <p:attrNameLst>
                                          <p:attrName>ppt_h</p:attrName>
                                        </p:attrNameLst>
                                      </p:cBhvr>
                                      <p:tavLst>
                                        <p:tav tm="0">
                                          <p:val>
                                            <p:fltVal val="0"/>
                                          </p:val>
                                        </p:tav>
                                        <p:tav tm="100000">
                                          <p:val>
                                            <p:strVal val="#ppt_h"/>
                                          </p:val>
                                        </p:tav>
                                      </p:tavLst>
                                    </p:anim>
                                    <p:animEffect transition="in" filter="fade">
                                      <p:cBhvr>
                                        <p:cTn id="35" dur="500"/>
                                        <p:tgtEl>
                                          <p:spTgt spid="8"/>
                                        </p:tgtEl>
                                      </p:cBhvr>
                                    </p:animEffect>
                                    <p:anim calcmode="lin" valueType="num">
                                      <p:cBhvr>
                                        <p:cTn id="36" dur="500" fill="hold"/>
                                        <p:tgtEl>
                                          <p:spTgt spid="8"/>
                                        </p:tgtEl>
                                        <p:attrNameLst>
                                          <p:attrName>ppt_x</p:attrName>
                                        </p:attrNameLst>
                                      </p:cBhvr>
                                      <p:tavLst>
                                        <p:tav tm="0">
                                          <p:val>
                                            <p:fltVal val="0.5"/>
                                          </p:val>
                                        </p:tav>
                                        <p:tav tm="100000">
                                          <p:val>
                                            <p:strVal val="#ppt_x"/>
                                          </p:val>
                                        </p:tav>
                                      </p:tavLst>
                                    </p:anim>
                                    <p:anim calcmode="lin" valueType="num">
                                      <p:cBhvr>
                                        <p:cTn id="37" dur="500" fill="hold"/>
                                        <p:tgtEl>
                                          <p:spTgt spid="8"/>
                                        </p:tgtEl>
                                        <p:attrNameLst>
                                          <p:attrName>ppt_y</p:attrName>
                                        </p:attrNameLst>
                                      </p:cBhvr>
                                      <p:tavLst>
                                        <p:tav tm="0">
                                          <p:val>
                                            <p:fltVal val="0.5"/>
                                          </p:val>
                                        </p:tav>
                                        <p:tav tm="100000">
                                          <p:val>
                                            <p:strVal val="#ppt_y"/>
                                          </p:val>
                                        </p:tav>
                                      </p:tavLst>
                                    </p:anim>
                                  </p:childTnLst>
                                </p:cTn>
                              </p:par>
                            </p:childTnLst>
                          </p:cTn>
                        </p:par>
                        <p:par>
                          <p:cTn id="38" fill="hold">
                            <p:stCondLst>
                              <p:cond delay="500"/>
                            </p:stCondLst>
                            <p:childTnLst>
                              <p:par>
                                <p:cTn id="39" presetID="22" presetClass="entr" presetSubtype="8" fill="hold" grpId="0" nodeType="after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FB0FF99-63AB-2008-B01B-67A638A424F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4950B05E-AF8B-970D-60BB-8BB85B8E81A7}"/>
              </a:ext>
            </a:extLst>
          </p:cNvPr>
          <p:cNvSpPr txBox="1"/>
          <p:nvPr/>
        </p:nvSpPr>
        <p:spPr>
          <a:xfrm>
            <a:off x="250849" y="144431"/>
            <a:ext cx="5372790" cy="3016210"/>
          </a:xfrm>
          <a:prstGeom prst="rect">
            <a:avLst/>
          </a:prstGeom>
          <a:noFill/>
        </p:spPr>
        <p:txBody>
          <a:bodyPr wrap="square">
            <a:spAutoFit/>
          </a:bodyPr>
          <a:lstStyle/>
          <a:p>
            <a:pPr>
              <a:spcBef>
                <a:spcPts val="1200"/>
              </a:spcBef>
            </a:pPr>
            <a:r>
              <a:rPr lang="rw-RW" sz="2000" b="1" noProof="0" dirty="0"/>
              <a:t>Mu kanya gato nari mpagaze imbere ya Yesu. Nta kwibeshya kwariho mu maso he hari heza cyane. Nta wundi washoboraga kugira indoro ye yarabagiranagamo ineza n’igitinyiro</a:t>
            </a:r>
            <a:r>
              <a:rPr lang="rw-RW" sz="2000" b="1" noProof="0" dirty="0">
                <a:effectLst/>
              </a:rPr>
              <a:t>.</a:t>
            </a:r>
          </a:p>
          <a:p>
            <a:pPr>
              <a:spcBef>
                <a:spcPts val="1200"/>
              </a:spcBef>
            </a:pPr>
            <a:r>
              <a:rPr lang="rw-RW" sz="2000" b="1" noProof="0" dirty="0"/>
              <a:t>Ubwo yakomezaga kunyitegereza, nahise menya ko azi ibyambayeho byose mu mibereho yanjye ndetse akaba azi n’ibyo ntekereza byose n’ibyo nibwira</a:t>
            </a:r>
            <a:r>
              <a:rPr lang="rw-RW" sz="2000" b="1" noProof="0" dirty="0">
                <a:effectLst/>
              </a:rPr>
              <a:t>.</a:t>
            </a:r>
            <a:endParaRPr lang="rw-RW" sz="2000" b="1" noProof="0" dirty="0"/>
          </a:p>
        </p:txBody>
      </p:sp>
      <p:sp>
        <p:nvSpPr>
          <p:cNvPr id="6" name="CuadroTexto 5">
            <a:extLst>
              <a:ext uri="{FF2B5EF4-FFF2-40B4-BE49-F238E27FC236}">
                <a16:creationId xmlns:a16="http://schemas.microsoft.com/office/drawing/2014/main" id="{206FBE42-0DB7-8B99-572F-65DF2D43DD53}"/>
              </a:ext>
            </a:extLst>
          </p:cNvPr>
          <p:cNvSpPr txBox="1"/>
          <p:nvPr/>
        </p:nvSpPr>
        <p:spPr>
          <a:xfrm>
            <a:off x="5679622" y="3930491"/>
            <a:ext cx="6279714" cy="2708434"/>
          </a:xfrm>
          <a:prstGeom prst="rect">
            <a:avLst/>
          </a:prstGeom>
          <a:noFill/>
        </p:spPr>
        <p:txBody>
          <a:bodyPr wrap="square">
            <a:spAutoFit/>
          </a:bodyPr>
          <a:lstStyle/>
          <a:p>
            <a:pPr>
              <a:spcBef>
                <a:spcPts val="1200"/>
              </a:spcBef>
            </a:pPr>
            <a:r>
              <a:rPr lang="rw-RW" sz="2000" b="1" noProof="0" dirty="0"/>
              <a:t>Nageregeje kwikingiriza mu maso ngo ye gukomeza kunyitegereza kuko numvaga ntashobora kwihanganira ko akomeza kunyitegereza. Nyamara yaranyegereye, aramwenyura maze andambika ikiganza ku mutwe aravuga ati: “Ntugire ubwoba.”</a:t>
            </a:r>
          </a:p>
          <a:p>
            <a:pPr>
              <a:spcBef>
                <a:spcPts val="1200"/>
              </a:spcBef>
            </a:pPr>
            <a:r>
              <a:rPr lang="rw-RW" sz="2000" b="1" noProof="0" dirty="0"/>
              <a:t>Ijwi rye ryiza ryumvikanye mu mutima wanjye riwutera umunezero ntigeze ngira na rimwe mu buzima bwanjye.</a:t>
            </a:r>
          </a:p>
        </p:txBody>
      </p:sp>
      <p:pic>
        <p:nvPicPr>
          <p:cNvPr id="8" name="Imagen 7">
            <a:extLst>
              <a:ext uri="{FF2B5EF4-FFF2-40B4-BE49-F238E27FC236}">
                <a16:creationId xmlns:a16="http://schemas.microsoft.com/office/drawing/2014/main" id="{B7096364-4A19-FF83-97FF-10737BFFD6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79622" y="123825"/>
            <a:ext cx="6279715" cy="3581400"/>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pic>
        <p:nvPicPr>
          <p:cNvPr id="10" name="Imagen 9">
            <a:extLst>
              <a:ext uri="{FF2B5EF4-FFF2-40B4-BE49-F238E27FC236}">
                <a16:creationId xmlns:a16="http://schemas.microsoft.com/office/drawing/2014/main" id="{194A7C91-89E8-7960-97BF-75C6BE552EE3}"/>
              </a:ext>
            </a:extLst>
          </p:cNvPr>
          <p:cNvPicPr>
            <a:picLocks noChangeAspect="1"/>
          </p:cNvPicPr>
          <p:nvPr/>
        </p:nvPicPr>
        <p:blipFill rotWithShape="1">
          <a:blip r:embed="rId4">
            <a:extLst>
              <a:ext uri="{28A0092B-C50C-407E-A947-70E740481C1C}">
                <a14:useLocalDpi xmlns:a14="http://schemas.microsoft.com/office/drawing/2010/main" val="0"/>
              </a:ext>
            </a:extLst>
          </a:blip>
          <a:srcRect l="7790" r="7790"/>
          <a:stretch>
            <a:fillRect/>
          </a:stretch>
        </p:blipFill>
        <p:spPr>
          <a:xfrm>
            <a:off x="232664" y="3240690"/>
            <a:ext cx="5153024" cy="3493485"/>
          </a:xfrm>
          <a:prstGeom prst="rect">
            <a:avLst/>
          </a:prstGeom>
          <a:ln w="38100" cap="sq">
            <a:solidFill>
              <a:srgbClr val="A94861"/>
            </a:solidFill>
            <a:prstDash val="solid"/>
            <a:miter lim="800000"/>
          </a:ln>
          <a:effectLst>
            <a:outerShdw blurRad="50800" dist="38100" dir="2700000" algn="tl" rotWithShape="0">
              <a:srgbClr val="000000">
                <a:alpha val="43000"/>
              </a:srgbClr>
            </a:outerShdw>
          </a:effectLst>
        </p:spPr>
      </p:pic>
    </p:spTree>
    <p:extLst>
      <p:ext uri="{BB962C8B-B14F-4D97-AF65-F5344CB8AC3E}">
        <p14:creationId xmlns:p14="http://schemas.microsoft.com/office/powerpoint/2010/main" val="373926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3" presetClass="entr" presetSubtype="32"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plus(out)">
                                      <p:cBhvr>
                                        <p:cTn id="7" dur="500"/>
                                        <p:tgtEl>
                                          <p:spTgt spid="8"/>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3" presetClass="entr" presetSubtype="32" fill="hold"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plus(out)">
                                      <p:cBhvr>
                                        <p:cTn id="16" dur="500"/>
                                        <p:tgtEl>
                                          <p:spTgt spid="10"/>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E23EB129-DE2C-7650-2A84-40033B21FE48}"/>
              </a:ext>
            </a:extLst>
          </p:cNvPr>
          <p:cNvPicPr>
            <a:picLocks noChangeAspect="1"/>
          </p:cNvPicPr>
          <p:nvPr/>
        </p:nvPicPr>
        <p:blipFill rotWithShape="1">
          <a:blip r:embed="rId3">
            <a:extLst>
              <a:ext uri="{28A0092B-C50C-407E-A947-70E740481C1C}">
                <a14:useLocalDpi xmlns:a14="http://schemas.microsoft.com/office/drawing/2010/main" val="0"/>
              </a:ext>
            </a:extLst>
          </a:blip>
          <a:srcRect l="7056" r="7056"/>
          <a:stretch>
            <a:fillRect/>
          </a:stretch>
        </p:blipFill>
        <p:spPr>
          <a:xfrm>
            <a:off x="6246795" y="2863516"/>
            <a:ext cx="5796486"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3" name="CuadroTexto 2">
            <a:extLst>
              <a:ext uri="{FF2B5EF4-FFF2-40B4-BE49-F238E27FC236}">
                <a16:creationId xmlns:a16="http://schemas.microsoft.com/office/drawing/2014/main" id="{64903210-EACD-AFBB-9057-E0821110AC84}"/>
              </a:ext>
            </a:extLst>
          </p:cNvPr>
          <p:cNvSpPr txBox="1"/>
          <p:nvPr/>
        </p:nvSpPr>
        <p:spPr>
          <a:xfrm>
            <a:off x="6467476" y="759050"/>
            <a:ext cx="5194406" cy="1569660"/>
          </a:xfrm>
          <a:prstGeom prst="rect">
            <a:avLst/>
          </a:prstGeom>
          <a:noFill/>
        </p:spPr>
        <p:txBody>
          <a:bodyPr wrap="square">
            <a:spAutoFit/>
          </a:bodyPr>
          <a:lstStyle/>
          <a:p>
            <a:r>
              <a:rPr lang="rw-RW" sz="2400" b="1" noProof="0" dirty="0"/>
              <a:t>Nagize ibyishimo byinshi ku buryo ntashoboraga kugira icyo mvuga, ariko nasabwe n’ibyishimo bitavugwa maze nikubita imbere ye.</a:t>
            </a:r>
          </a:p>
        </p:txBody>
      </p:sp>
      <p:pic>
        <p:nvPicPr>
          <p:cNvPr id="5" name="Imagen 4">
            <a:extLst>
              <a:ext uri="{FF2B5EF4-FFF2-40B4-BE49-F238E27FC236}">
                <a16:creationId xmlns:a16="http://schemas.microsoft.com/office/drawing/2014/main" id="{67D0A2F8-F9AF-6180-577B-4D1FF41CBE15}"/>
              </a:ext>
            </a:extLst>
          </p:cNvPr>
          <p:cNvPicPr>
            <a:picLocks noChangeAspect="1"/>
          </p:cNvPicPr>
          <p:nvPr/>
        </p:nvPicPr>
        <p:blipFill rotWithShape="1">
          <a:blip r:embed="rId4">
            <a:extLst>
              <a:ext uri="{28A0092B-C50C-407E-A947-70E740481C1C}">
                <a14:useLocalDpi xmlns:a14="http://schemas.microsoft.com/office/drawing/2010/main" val="0"/>
              </a:ext>
            </a:extLst>
          </a:blip>
          <a:srcRect l="6224" r="6224"/>
          <a:stretch>
            <a:fillRect/>
          </a:stretch>
        </p:blipFill>
        <p:spPr>
          <a:xfrm>
            <a:off x="167969" y="227646"/>
            <a:ext cx="5908781" cy="3766837"/>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4" name="CuadroTexto 3">
            <a:extLst>
              <a:ext uri="{FF2B5EF4-FFF2-40B4-BE49-F238E27FC236}">
                <a16:creationId xmlns:a16="http://schemas.microsoft.com/office/drawing/2014/main" id="{AF68561E-AB06-B28A-D0BF-A9BE990A034D}"/>
              </a:ext>
            </a:extLst>
          </p:cNvPr>
          <p:cNvSpPr txBox="1"/>
          <p:nvPr/>
        </p:nvSpPr>
        <p:spPr>
          <a:xfrm>
            <a:off x="436216" y="4575705"/>
            <a:ext cx="5372286" cy="1569660"/>
          </a:xfrm>
          <a:prstGeom prst="rect">
            <a:avLst/>
          </a:prstGeom>
          <a:noFill/>
        </p:spPr>
        <p:txBody>
          <a:bodyPr wrap="square">
            <a:spAutoFit/>
          </a:bodyPr>
          <a:lstStyle/>
          <a:p>
            <a:pPr lvl="0">
              <a:defRPr/>
            </a:pPr>
            <a:r>
              <a:rPr lang="rw-RW" sz="2400" b="1" noProof="0" dirty="0">
                <a:solidFill>
                  <a:prstClr val="black"/>
                </a:solidFill>
              </a:rPr>
              <a:t>Ubwo nari ndambaraye aho natentebutse, neretswe ibintu byiza by’agahebuzo kandi nasaga ‘uwageze mu bwiza n’amahoro by’ijuru</a:t>
            </a:r>
            <a:r>
              <a:rPr kumimoji="0" lang="rw-RW" sz="2400" b="1" i="0" u="none" strike="noStrike" kern="1200" cap="none" spc="0" normalizeH="0" baseline="0" noProof="0" dirty="0">
                <a:ln>
                  <a:noFill/>
                </a:ln>
                <a:solidFill>
                  <a:prstClr val="black"/>
                </a:solidFill>
                <a:effectLst/>
                <a:uLnTx/>
                <a:uFillTx/>
                <a:latin typeface="Aptos" panose="02110004020202020204"/>
                <a:ea typeface="+mn-ea"/>
                <a:cs typeface="+mn-cs"/>
              </a:rPr>
              <a:t>. </a:t>
            </a:r>
          </a:p>
        </p:txBody>
      </p:sp>
    </p:spTree>
    <p:extLst>
      <p:ext uri="{BB962C8B-B14F-4D97-AF65-F5344CB8AC3E}">
        <p14:creationId xmlns:p14="http://schemas.microsoft.com/office/powerpoint/2010/main" val="3852517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par>
                          <p:cTn id="15" fill="hold">
                            <p:stCondLst>
                              <p:cond delay="1000"/>
                            </p:stCondLst>
                            <p:childTnLst>
                              <p:par>
                                <p:cTn id="16" presetID="22" presetClass="entr" presetSubtype="8"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500"/>
                                        <p:tgtEl>
                                          <p:spTgt spid="3"/>
                                        </p:tgtEl>
                                      </p:cBhvr>
                                    </p:animEffect>
                                  </p:childTnLst>
                                </p:cTn>
                              </p:par>
                            </p:childTnLst>
                          </p:cTn>
                        </p:par>
                      </p:childTnLst>
                    </p:cTn>
                  </p:par>
                  <p:par>
                    <p:cTn id="19" fill="hold">
                      <p:stCondLst>
                        <p:cond delay="indefinite"/>
                      </p:stCondLst>
                      <p:childTnLst>
                        <p:par>
                          <p:cTn id="20" fill="hold">
                            <p:stCondLst>
                              <p:cond delay="0"/>
                            </p:stCondLst>
                            <p:childTnLst>
                              <p:par>
                                <p:cTn id="21" presetID="25"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 calcmode="lin" valueType="num">
                                      <p:cBhvr>
                                        <p:cTn id="23"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24"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25"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26" dur="1000" fill="hold"/>
                                        <p:tgtEl>
                                          <p:spTgt spid="7"/>
                                        </p:tgtEl>
                                        <p:attrNameLst>
                                          <p:attrName>ppt_h</p:attrName>
                                        </p:attrNameLst>
                                      </p:cBhvr>
                                      <p:tavLst>
                                        <p:tav tm="0">
                                          <p:val>
                                            <p:strVal val="#ppt_h"/>
                                          </p:val>
                                        </p:tav>
                                        <p:tav tm="100000">
                                          <p:val>
                                            <p:strVal val="#ppt_h"/>
                                          </p:val>
                                        </p:tav>
                                      </p:tavLst>
                                    </p:anim>
                                    <p:anim calcmode="lin" valueType="num">
                                      <p:cBhvr>
                                        <p:cTn id="27"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28"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29"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30" dur="1000" decel="50000">
                                          <p:stCondLst>
                                            <p:cond delay="0"/>
                                          </p:stCondLst>
                                        </p:cTn>
                                        <p:tgtEl>
                                          <p:spTgt spid="7"/>
                                        </p:tgtEl>
                                      </p:cBhvr>
                                    </p:animEffect>
                                  </p:childTnLst>
                                </p:cTn>
                              </p:par>
                            </p:childTnLst>
                          </p:cTn>
                        </p:par>
                        <p:par>
                          <p:cTn id="31" fill="hold">
                            <p:stCondLst>
                              <p:cond delay="1000"/>
                            </p:stCondLst>
                            <p:childTnLst>
                              <p:par>
                                <p:cTn id="32" presetID="22" presetClass="entr" presetSubtype="8" fill="hold" grpId="0" nodeType="afterEffect">
                                  <p:stCondLst>
                                    <p:cond delay="0"/>
                                  </p:stCondLst>
                                  <p:childTnLst>
                                    <p:set>
                                      <p:cBhvr>
                                        <p:cTn id="33" dur="1" fill="hold">
                                          <p:stCondLst>
                                            <p:cond delay="0"/>
                                          </p:stCondLst>
                                        </p:cTn>
                                        <p:tgtEl>
                                          <p:spTgt spid="4"/>
                                        </p:tgtEl>
                                        <p:attrNameLst>
                                          <p:attrName>style.visibility</p:attrName>
                                        </p:attrNameLst>
                                      </p:cBhvr>
                                      <p:to>
                                        <p:strVal val="visible"/>
                                      </p:to>
                                    </p:set>
                                    <p:animEffect transition="in" filter="wipe(left)">
                                      <p:cBhvr>
                                        <p:cTn id="3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62484BF3-764F-F1C5-7E84-3EBB74AA63BC}"/>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82095BDC-85A7-7A74-F495-D523F7B5CA5E}"/>
              </a:ext>
            </a:extLst>
          </p:cNvPr>
          <p:cNvSpPr txBox="1"/>
          <p:nvPr/>
        </p:nvSpPr>
        <p:spPr>
          <a:xfrm>
            <a:off x="190500" y="50737"/>
            <a:ext cx="5860947" cy="1938992"/>
          </a:xfrm>
          <a:prstGeom prst="rect">
            <a:avLst/>
          </a:prstGeom>
          <a:noFill/>
        </p:spPr>
        <p:txBody>
          <a:bodyPr wrap="square">
            <a:spAutoFit/>
          </a:bodyPr>
          <a:lstStyle/>
          <a:p>
            <a:r>
              <a:rPr lang="rw-RW" sz="2000" b="1" noProof="0" dirty="0"/>
              <a:t>Hashize umwanya imbaraga zanjye zaragarutse maze ndabyuka. Yesu yari akimpanze amaso ye yuje urukundo, maze kumwenyura kwe byuzuza umutima wanjye ibyishimo byinshi. Kuba imbere ye byanyuzuje kwiyoroshya no kubaha bitavugwa ndetse binyuzuza n’urukundo rutarondoreka</a:t>
            </a:r>
            <a:r>
              <a:rPr lang="rw-RW" sz="2000" b="1" noProof="0" dirty="0">
                <a:effectLst/>
              </a:rPr>
              <a:t>. </a:t>
            </a:r>
            <a:endParaRPr lang="rw-RW" sz="2000" b="1" noProof="0" dirty="0"/>
          </a:p>
        </p:txBody>
      </p:sp>
      <p:pic>
        <p:nvPicPr>
          <p:cNvPr id="2" name="Imagen 1">
            <a:extLst>
              <a:ext uri="{FF2B5EF4-FFF2-40B4-BE49-F238E27FC236}">
                <a16:creationId xmlns:a16="http://schemas.microsoft.com/office/drawing/2014/main" id="{BF6BEF85-F086-622F-5B47-CEABFA251CEE}"/>
              </a:ext>
            </a:extLst>
          </p:cNvPr>
          <p:cNvPicPr>
            <a:picLocks noChangeAspect="1"/>
          </p:cNvPicPr>
          <p:nvPr/>
        </p:nvPicPr>
        <p:blipFill>
          <a:blip r:embed="rId3">
            <a:extLst>
              <a:ext uri="{28A0092B-C50C-407E-A947-70E740481C1C}">
                <a14:useLocalDpi xmlns:a14="http://schemas.microsoft.com/office/drawing/2010/main" val="0"/>
              </a:ext>
            </a:extLst>
          </a:blip>
          <a:srcRect t="7821"/>
          <a:stretch>
            <a:fillRect/>
          </a:stretch>
        </p:blipFill>
        <p:spPr>
          <a:xfrm>
            <a:off x="6166213" y="133350"/>
            <a:ext cx="5860947" cy="3092022"/>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5" name="CuadroTexto 4">
            <a:extLst>
              <a:ext uri="{FF2B5EF4-FFF2-40B4-BE49-F238E27FC236}">
                <a16:creationId xmlns:a16="http://schemas.microsoft.com/office/drawing/2014/main" id="{54699A6E-A319-4201-B7DA-4F54E1DE12AF}"/>
              </a:ext>
            </a:extLst>
          </p:cNvPr>
          <p:cNvSpPr txBox="1"/>
          <p:nvPr/>
        </p:nvSpPr>
        <p:spPr>
          <a:xfrm>
            <a:off x="190500" y="1966565"/>
            <a:ext cx="6034081" cy="707886"/>
          </a:xfrm>
          <a:prstGeom prst="rect">
            <a:avLst/>
          </a:prstGeom>
          <a:noFill/>
        </p:spPr>
        <p:txBody>
          <a:bodyPr wrap="square">
            <a:spAutoFit/>
          </a:bodyPr>
          <a:lstStyle/>
          <a:p>
            <a:r>
              <a:rPr lang="rw-RW" sz="2000" b="1" noProof="0" dirty="0"/>
              <a:t>Uwari unyoboye yakinguye urugi, maze twese turasohok. </a:t>
            </a:r>
          </a:p>
        </p:txBody>
      </p:sp>
      <p:pic>
        <p:nvPicPr>
          <p:cNvPr id="7" name="Imagen 6">
            <a:extLst>
              <a:ext uri="{FF2B5EF4-FFF2-40B4-BE49-F238E27FC236}">
                <a16:creationId xmlns:a16="http://schemas.microsoft.com/office/drawing/2014/main" id="{9220740C-53A5-0490-4513-6035FF6516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0464" y="3360746"/>
            <a:ext cx="5860947"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pic>
        <p:nvPicPr>
          <p:cNvPr id="9" name="Imagen 8">
            <a:extLst>
              <a:ext uri="{FF2B5EF4-FFF2-40B4-BE49-F238E27FC236}">
                <a16:creationId xmlns:a16="http://schemas.microsoft.com/office/drawing/2014/main" id="{8937C049-1951-72C1-80EA-56DF6BC351F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166213" y="3360746"/>
            <a:ext cx="5860948" cy="3354379"/>
          </a:xfrm>
          <a:prstGeom prst="rect">
            <a:avLst/>
          </a:prstGeom>
          <a:ln w="19050" cap="sq">
            <a:solidFill>
              <a:srgbClr val="8F952B"/>
            </a:solidFill>
            <a:prstDash val="solid"/>
            <a:miter lim="800000"/>
          </a:ln>
          <a:effectLst>
            <a:outerShdw blurRad="50800" dist="38100" dir="2700000" algn="tl" rotWithShape="0">
              <a:srgbClr val="000000">
                <a:alpha val="43000"/>
              </a:srgbClr>
            </a:outerShdw>
          </a:effectLst>
        </p:spPr>
      </p:pic>
      <p:sp>
        <p:nvSpPr>
          <p:cNvPr id="6" name="CuadroTexto 5">
            <a:extLst>
              <a:ext uri="{FF2B5EF4-FFF2-40B4-BE49-F238E27FC236}">
                <a16:creationId xmlns:a16="http://schemas.microsoft.com/office/drawing/2014/main" id="{9E3A5BD7-9125-3FAF-2529-F549154B03BD}"/>
              </a:ext>
            </a:extLst>
          </p:cNvPr>
          <p:cNvSpPr txBox="1"/>
          <p:nvPr/>
        </p:nvSpPr>
        <p:spPr>
          <a:xfrm>
            <a:off x="190500" y="2613966"/>
            <a:ext cx="5594480" cy="707886"/>
          </a:xfrm>
          <a:prstGeom prst="rect">
            <a:avLst/>
          </a:prstGeom>
          <a:noFill/>
        </p:spPr>
        <p:txBody>
          <a:bodyPr wrap="square">
            <a:spAutoFit/>
          </a:bodyPr>
          <a:lstStyle/>
          <a:p>
            <a:r>
              <a:rPr lang="rw-RW" sz="2000" b="1" noProof="0" dirty="0">
                <a:solidFill>
                  <a:prstClr val="black"/>
                </a:solidFill>
              </a:rPr>
              <a:t>Yansabye kongera gufata bya bintu nari nasize hanze</a:t>
            </a:r>
            <a:r>
              <a:rPr kumimoji="0" lang="rw-RW" sz="20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rw-RW" noProof="0" dirty="0"/>
          </a:p>
        </p:txBody>
      </p:sp>
    </p:spTree>
    <p:extLst>
      <p:ext uri="{BB962C8B-B14F-4D97-AF65-F5344CB8AC3E}">
        <p14:creationId xmlns:p14="http://schemas.microsoft.com/office/powerpoint/2010/main" val="1135306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upRight)">
                                      <p:cBhvr>
                                        <p:cTn id="7" dur="500"/>
                                        <p:tgtEl>
                                          <p:spTgt spid="2"/>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8" presetClass="entr" presetSubtype="12"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strips(downLeft)">
                                      <p:cBhvr>
                                        <p:cTn id="16" dur="500"/>
                                        <p:tgtEl>
                                          <p:spTgt spid="7"/>
                                        </p:tgtEl>
                                      </p:cBhvr>
                                    </p:animEffect>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8" presetClass="entr" presetSubtype="6" fill="hold"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strips(downRight)">
                                      <p:cBhvr>
                                        <p:cTn id="25" dur="500"/>
                                        <p:tgtEl>
                                          <p:spTgt spid="9"/>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EDA93A87-F74C-A8A0-4A64-F5C105E2B4DE}"/>
              </a:ext>
            </a:extLst>
          </p:cNvPr>
          <p:cNvSpPr txBox="1"/>
          <p:nvPr/>
        </p:nvSpPr>
        <p:spPr>
          <a:xfrm>
            <a:off x="263193" y="139641"/>
            <a:ext cx="11665613" cy="1938992"/>
          </a:xfrm>
          <a:prstGeom prst="rect">
            <a:avLst/>
          </a:prstGeom>
          <a:noFill/>
        </p:spPr>
        <p:txBody>
          <a:bodyPr wrap="square">
            <a:spAutoFit/>
          </a:bodyPr>
          <a:lstStyle/>
          <a:p>
            <a:pPr algn="ctr"/>
            <a:r>
              <a:rPr lang="rw-RW" sz="2400" b="1" noProof="0" dirty="0">
                <a:solidFill>
                  <a:prstClr val="black"/>
                </a:solidFill>
              </a:rPr>
              <a:t>Maze kubifata, yampaye umugozi w’ibara ry’icyatsi uzingazinze. Yansabye gushyira uwo mugozi hafi y’umutima wanjye, kandi ambwira ko igihe nshaka kureba Yesu najya nkura uwo mugozi mu gituza maze nkawurambura wose. Yantegetse ko ntagomba na rimwe kuzawureka ngo ukomeze kwizinga kuko wari kuzamo amapfundo bityo kuwurambura bikankomerera</a:t>
            </a:r>
            <a:r>
              <a:rPr kumimoji="0" lang="rw-RW"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rw-RW" sz="2400" b="1" noProof="0" dirty="0"/>
          </a:p>
        </p:txBody>
      </p:sp>
      <p:pic>
        <p:nvPicPr>
          <p:cNvPr id="7" name="Imagen 6">
            <a:extLst>
              <a:ext uri="{FF2B5EF4-FFF2-40B4-BE49-F238E27FC236}">
                <a16:creationId xmlns:a16="http://schemas.microsoft.com/office/drawing/2014/main" id="{57094E61-354E-46F1-F02B-23581341E3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6244" y="2269248"/>
            <a:ext cx="7769561" cy="4343233"/>
          </a:xfrm>
          <a:prstGeom prst="rect">
            <a:avLst/>
          </a:prstGeom>
          <a:ln w="127000" cap="rnd">
            <a:solidFill>
              <a:srgbClr val="1A7F1C"/>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12683023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100000">
                                          <p:val>
                                            <p:strVal val="#ppt_x"/>
                                          </p:val>
                                        </p:tav>
                                      </p:tavLst>
                                    </p:anim>
                                    <p:anim calcmode="lin" valueType="num">
                                      <p:cBhvr>
                                        <p:cTn id="8" dur="500" fill="hold"/>
                                        <p:tgtEl>
                                          <p:spTgt spid="7"/>
                                        </p:tgtEl>
                                        <p:attrNameLst>
                                          <p:attrName>ppt_y</p:attrName>
                                        </p:attrNameLst>
                                      </p:cBhvr>
                                      <p:tavLst>
                                        <p:tav tm="0">
                                          <p:val>
                                            <p:strVal val="#ppt_y+#ppt_h/2"/>
                                          </p:val>
                                        </p:tav>
                                        <p:tav tm="100000">
                                          <p:val>
                                            <p:strVal val="#ppt_y"/>
                                          </p:val>
                                        </p:tav>
                                      </p:tavLst>
                                    </p:anim>
                                    <p:anim calcmode="lin" valueType="num">
                                      <p:cBhvr>
                                        <p:cTn id="9" dur="500" fill="hold"/>
                                        <p:tgtEl>
                                          <p:spTgt spid="7"/>
                                        </p:tgtEl>
                                        <p:attrNameLst>
                                          <p:attrName>ppt_w</p:attrName>
                                        </p:attrNameLst>
                                      </p:cBhvr>
                                      <p:tavLst>
                                        <p:tav tm="0">
                                          <p:val>
                                            <p:strVal val="#ppt_w"/>
                                          </p:val>
                                        </p:tav>
                                        <p:tav tm="100000">
                                          <p:val>
                                            <p:strVal val="#ppt_w"/>
                                          </p:val>
                                        </p:tav>
                                      </p:tavLst>
                                    </p:anim>
                                    <p:anim calcmode="lin" valueType="num">
                                      <p:cBhvr>
                                        <p:cTn id="10" dur="500" fill="hold"/>
                                        <p:tgtEl>
                                          <p:spTgt spid="7"/>
                                        </p:tgtEl>
                                        <p:attrNameLst>
                                          <p:attrName>ppt_h</p:attrName>
                                        </p:attrNameLst>
                                      </p:cBhvr>
                                      <p:tavLst>
                                        <p:tav tm="0">
                                          <p:val>
                                            <p:fltVal val="0"/>
                                          </p:val>
                                        </p:tav>
                                        <p:tav tm="100000">
                                          <p:val>
                                            <p:strVal val="#ppt_h"/>
                                          </p:val>
                                        </p:tav>
                                      </p:tavLst>
                                    </p:anim>
                                  </p:childTnLst>
                                </p:cTn>
                              </p:par>
                            </p:childTnLst>
                          </p:cTn>
                        </p:par>
                        <p:par>
                          <p:cTn id="11" fill="hold">
                            <p:stCondLst>
                              <p:cond delay="500"/>
                            </p:stCondLst>
                            <p:childTnLst>
                              <p:par>
                                <p:cTn id="12" presetID="53" presetClass="entr" presetSubtype="16" fill="hold" grpId="0" nodeType="afterEffect">
                                  <p:stCondLst>
                                    <p:cond delay="0"/>
                                  </p:stCondLst>
                                  <p:childTnLst>
                                    <p:set>
                                      <p:cBhvr>
                                        <p:cTn id="13" dur="1" fill="hold">
                                          <p:stCondLst>
                                            <p:cond delay="0"/>
                                          </p:stCondLst>
                                        </p:cTn>
                                        <p:tgtEl>
                                          <p:spTgt spid="3"/>
                                        </p:tgtEl>
                                        <p:attrNameLst>
                                          <p:attrName>style.visibility</p:attrName>
                                        </p:attrNameLst>
                                      </p:cBhvr>
                                      <p:to>
                                        <p:strVal val="visible"/>
                                      </p:to>
                                    </p:set>
                                    <p:anim calcmode="lin" valueType="num">
                                      <p:cBhvr>
                                        <p:cTn id="14" dur="500" fill="hold"/>
                                        <p:tgtEl>
                                          <p:spTgt spid="3"/>
                                        </p:tgtEl>
                                        <p:attrNameLst>
                                          <p:attrName>ppt_w</p:attrName>
                                        </p:attrNameLst>
                                      </p:cBhvr>
                                      <p:tavLst>
                                        <p:tav tm="0">
                                          <p:val>
                                            <p:fltVal val="0"/>
                                          </p:val>
                                        </p:tav>
                                        <p:tav tm="100000">
                                          <p:val>
                                            <p:strVal val="#ppt_w"/>
                                          </p:val>
                                        </p:tav>
                                      </p:tavLst>
                                    </p:anim>
                                    <p:anim calcmode="lin" valueType="num">
                                      <p:cBhvr>
                                        <p:cTn id="15" dur="500" fill="hold"/>
                                        <p:tgtEl>
                                          <p:spTgt spid="3"/>
                                        </p:tgtEl>
                                        <p:attrNameLst>
                                          <p:attrName>ppt_h</p:attrName>
                                        </p:attrNameLst>
                                      </p:cBhvr>
                                      <p:tavLst>
                                        <p:tav tm="0">
                                          <p:val>
                                            <p:fltVal val="0"/>
                                          </p:val>
                                        </p:tav>
                                        <p:tav tm="100000">
                                          <p:val>
                                            <p:strVal val="#ppt_h"/>
                                          </p:val>
                                        </p:tav>
                                      </p:tavLst>
                                    </p:anim>
                                    <p:animEffect transition="in" filter="fade">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A2F77D3-5C19-4E96-FC2A-0E01747E9C7D}"/>
            </a:ext>
          </a:extLst>
        </p:cNvPr>
        <p:cNvGrpSpPr/>
        <p:nvPr/>
      </p:nvGrpSpPr>
      <p:grpSpPr>
        <a:xfrm>
          <a:off x="0" y="0"/>
          <a:ext cx="0" cy="0"/>
          <a:chOff x="0" y="0"/>
          <a:chExt cx="0" cy="0"/>
        </a:xfrm>
      </p:grpSpPr>
      <p:pic>
        <p:nvPicPr>
          <p:cNvPr id="13" name="Imagen 12">
            <a:extLst>
              <a:ext uri="{FF2B5EF4-FFF2-40B4-BE49-F238E27FC236}">
                <a16:creationId xmlns:a16="http://schemas.microsoft.com/office/drawing/2014/main" id="{6181309D-15B0-76F7-E635-06BF3699C7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7310" y="120200"/>
            <a:ext cx="6054416" cy="3452909"/>
          </a:xfrm>
          <a:prstGeom prst="roundRect">
            <a:avLst>
              <a:gd name="adj" fmla="val 4709"/>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14" name="CuadroTexto 13">
            <a:extLst>
              <a:ext uri="{FF2B5EF4-FFF2-40B4-BE49-F238E27FC236}">
                <a16:creationId xmlns:a16="http://schemas.microsoft.com/office/drawing/2014/main" id="{4606875D-B544-E52B-4A20-62C755BDC58F}"/>
              </a:ext>
            </a:extLst>
          </p:cNvPr>
          <p:cNvSpPr txBox="1"/>
          <p:nvPr/>
        </p:nvSpPr>
        <p:spPr>
          <a:xfrm>
            <a:off x="111982" y="4109098"/>
            <a:ext cx="6085071" cy="1938992"/>
          </a:xfrm>
          <a:prstGeom prst="rect">
            <a:avLst/>
          </a:prstGeom>
          <a:noFill/>
        </p:spPr>
        <p:txBody>
          <a:bodyPr wrap="square">
            <a:spAutoFit/>
          </a:bodyPr>
          <a:lstStyle/>
          <a:p>
            <a:r>
              <a:rPr lang="rw-RW" sz="2400" b="1" noProof="0" dirty="0">
                <a:solidFill>
                  <a:prstClr val="black"/>
                </a:solidFill>
              </a:rPr>
              <a:t>Izi nzozi zampaye ibyiringiro. Mu ntekerezo zanjye uriya mugozi w’icyatsi ushushanya ibyiringiro, kandi ubwiza no kwiyoroshya biva mu kwiringira Imana byatangiye gusaba umutima wanjye wari mu mwijima</a:t>
            </a:r>
            <a:r>
              <a:rPr kumimoji="0" lang="rw-RW"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rw-RW" sz="2400" b="1" noProof="0" dirty="0"/>
          </a:p>
        </p:txBody>
      </p:sp>
      <p:pic>
        <p:nvPicPr>
          <p:cNvPr id="16" name="Imagen 15">
            <a:extLst>
              <a:ext uri="{FF2B5EF4-FFF2-40B4-BE49-F238E27FC236}">
                <a16:creationId xmlns:a16="http://schemas.microsoft.com/office/drawing/2014/main" id="{23EA3050-6A0B-C6FB-1948-EC33A5694B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7449" y="3418638"/>
            <a:ext cx="5800725" cy="3319912"/>
          </a:xfrm>
          <a:prstGeom prst="roundRect">
            <a:avLst>
              <a:gd name="adj" fmla="val 411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9" name="CuadroTexto 8">
            <a:extLst>
              <a:ext uri="{FF2B5EF4-FFF2-40B4-BE49-F238E27FC236}">
                <a16:creationId xmlns:a16="http://schemas.microsoft.com/office/drawing/2014/main" id="{865C0B81-719F-702E-FD5C-00AA6D3716B0}"/>
              </a:ext>
            </a:extLst>
          </p:cNvPr>
          <p:cNvSpPr txBox="1"/>
          <p:nvPr/>
        </p:nvSpPr>
        <p:spPr>
          <a:xfrm>
            <a:off x="6776153" y="584234"/>
            <a:ext cx="4917206" cy="2308324"/>
          </a:xfrm>
          <a:prstGeom prst="rect">
            <a:avLst/>
          </a:prstGeom>
          <a:noFill/>
        </p:spPr>
        <p:txBody>
          <a:bodyPr wrap="square">
            <a:spAutoFit/>
          </a:bodyPr>
          <a:lstStyle/>
          <a:p>
            <a:r>
              <a:rPr lang="rw-RW" sz="2400" b="1" noProof="0" dirty="0">
                <a:solidFill>
                  <a:prstClr val="black"/>
                </a:solidFill>
              </a:rPr>
              <a:t> Nashyize wa mugozi hafi y’umutima wanjye maze manuka za ngazi zifunganye nishimye, nsingiza Uwiteka kandi mbwirana ibyishimo abo twahuraga bose aho bashobora kubonera Yesu</a:t>
            </a:r>
            <a:r>
              <a:rPr kumimoji="0" lang="rw-RW" sz="2400" b="1" i="0" u="none" strike="noStrike" kern="1200" cap="none" spc="0" normalizeH="0" baseline="0" noProof="0" dirty="0">
                <a:ln>
                  <a:noFill/>
                </a:ln>
                <a:solidFill>
                  <a:prstClr val="black"/>
                </a:solidFill>
                <a:effectLst/>
                <a:uLnTx/>
                <a:uFillTx/>
                <a:latin typeface="Aptos" panose="02110004020202020204"/>
                <a:ea typeface="+mn-ea"/>
                <a:cs typeface="+mn-cs"/>
              </a:rPr>
              <a:t>. </a:t>
            </a:r>
            <a:endParaRPr lang="rw-RW" sz="2400" b="1" noProof="0" dirty="0"/>
          </a:p>
        </p:txBody>
      </p:sp>
    </p:spTree>
    <p:extLst>
      <p:ext uri="{BB962C8B-B14F-4D97-AF65-F5344CB8AC3E}">
        <p14:creationId xmlns:p14="http://schemas.microsoft.com/office/powerpoint/2010/main" val="30086968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 calcmode="lin" valueType="num">
                                      <p:cBhvr>
                                        <p:cTn id="9" dur="500" fill="hold"/>
                                        <p:tgtEl>
                                          <p:spTgt spid="13"/>
                                        </p:tgtEl>
                                        <p:attrNameLst>
                                          <p:attrName>style.rotation</p:attrName>
                                        </p:attrNameLst>
                                      </p:cBhvr>
                                      <p:tavLst>
                                        <p:tav tm="0">
                                          <p:val>
                                            <p:fltVal val="360"/>
                                          </p:val>
                                        </p:tav>
                                        <p:tav tm="100000">
                                          <p:val>
                                            <p:fltVal val="0"/>
                                          </p:val>
                                        </p:tav>
                                      </p:tavLst>
                                    </p:anim>
                                    <p:animEffect transition="in" filter="fade">
                                      <p:cBhvr>
                                        <p:cTn id="10" dur="500"/>
                                        <p:tgtEl>
                                          <p:spTgt spid="13"/>
                                        </p:tgtEl>
                                      </p:cBhvr>
                                    </p:animEffect>
                                  </p:childTnLst>
                                </p:cTn>
                              </p:par>
                            </p:childTnLst>
                          </p:cTn>
                        </p:par>
                        <p:par>
                          <p:cTn id="11" fill="hold">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500"/>
                                        <p:tgtEl>
                                          <p:spTgt spid="9"/>
                                        </p:tgtEl>
                                      </p:cBhvr>
                                    </p:animEffect>
                                  </p:childTnLst>
                                </p:cTn>
                              </p:par>
                            </p:childTnLst>
                          </p:cTn>
                        </p:par>
                      </p:childTnLst>
                    </p:cTn>
                  </p:par>
                  <p:par>
                    <p:cTn id="15" fill="hold">
                      <p:stCondLst>
                        <p:cond delay="indefinite"/>
                      </p:stCondLst>
                      <p:childTnLst>
                        <p:par>
                          <p:cTn id="16" fill="hold">
                            <p:stCondLst>
                              <p:cond delay="0"/>
                            </p:stCondLst>
                            <p:childTnLst>
                              <p:par>
                                <p:cTn id="17" presetID="49" presetClass="entr" presetSubtype="0" decel="10000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 calcmode="lin" valueType="num">
                                      <p:cBhvr>
                                        <p:cTn id="21" dur="500" fill="hold"/>
                                        <p:tgtEl>
                                          <p:spTgt spid="16"/>
                                        </p:tgtEl>
                                        <p:attrNameLst>
                                          <p:attrName>style.rotation</p:attrName>
                                        </p:attrNameLst>
                                      </p:cBhvr>
                                      <p:tavLst>
                                        <p:tav tm="0">
                                          <p:val>
                                            <p:fltVal val="360"/>
                                          </p:val>
                                        </p:tav>
                                        <p:tav tm="100000">
                                          <p:val>
                                            <p:fltVal val="0"/>
                                          </p:val>
                                        </p:tav>
                                      </p:tavLst>
                                    </p:anim>
                                    <p:animEffect transition="in" filter="fade">
                                      <p:cBhvr>
                                        <p:cTn id="22" dur="500"/>
                                        <p:tgtEl>
                                          <p:spTgt spid="16"/>
                                        </p:tgtEl>
                                      </p:cBhvr>
                                    </p:animEffect>
                                  </p:childTnLst>
                                </p:cTn>
                              </p:par>
                            </p:childTnLst>
                          </p:cTn>
                        </p:par>
                        <p:par>
                          <p:cTn id="23" fill="hold">
                            <p:stCondLst>
                              <p:cond delay="500"/>
                            </p:stCondLst>
                            <p:childTnLst>
                              <p:par>
                                <p:cTn id="24" presetID="22" presetClass="entr" presetSubtype="8" fill="hold" grpId="0" nodeType="after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wipe(left)">
                                      <p:cBhvr>
                                        <p:cTn id="2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9" grpId="0"/>
    </p:bldLst>
  </p:timing>
</p:sld>
</file>

<file path=ppt/theme/theme1.xml><?xml version="1.0" encoding="utf-8"?>
<a:theme xmlns:a="http://schemas.openxmlformats.org/drawingml/2006/main" name="Tema de Office">
  <a:themeElements>
    <a:clrScheme name="Personalizado 1">
      <a:dk1>
        <a:sysClr val="windowText" lastClr="000000"/>
      </a:dk1>
      <a:lt1>
        <a:sysClr val="window" lastClr="FFFFFF"/>
      </a:lt1>
      <a:dk2>
        <a:srgbClr val="44546A"/>
      </a:dk2>
      <a:lt2>
        <a:srgbClr val="33CCCC"/>
      </a:lt2>
      <a:accent1>
        <a:srgbClr val="339966"/>
      </a:accent1>
      <a:accent2>
        <a:srgbClr val="9900CC"/>
      </a:accent2>
      <a:accent3>
        <a:srgbClr val="FF3300"/>
      </a:accent3>
      <a:accent4>
        <a:srgbClr val="FFC000"/>
      </a:accent4>
      <a:accent5>
        <a:srgbClr val="0033CC"/>
      </a:accent5>
      <a:accent6>
        <a:srgbClr val="F5F010"/>
      </a:accent6>
      <a:hlink>
        <a:srgbClr val="0563C1"/>
      </a:hlink>
      <a:folHlink>
        <a:srgbClr val="954F72"/>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331</TotalTime>
  <Words>512</Words>
  <Application>Microsoft Office PowerPoint</Application>
  <PresentationFormat>Panorámica</PresentationFormat>
  <Paragraphs>23</Paragraphs>
  <Slides>9</Slides>
  <Notes>0</Notes>
  <HiddenSlides>0</HiddenSlides>
  <MMClips>0</MMClips>
  <ScaleCrop>false</ScaleCrop>
  <HeadingPairs>
    <vt:vector size="6" baseType="variant">
      <vt:variant>
        <vt:lpstr>Fuentes usadas</vt:lpstr>
      </vt:variant>
      <vt:variant>
        <vt:i4>3</vt:i4>
      </vt:variant>
      <vt:variant>
        <vt:lpstr>Tema</vt:lpstr>
      </vt:variant>
      <vt:variant>
        <vt:i4>1</vt:i4>
      </vt:variant>
      <vt:variant>
        <vt:lpstr>Títulos de diapositiva</vt:lpstr>
      </vt:variant>
      <vt:variant>
        <vt:i4>9</vt:i4>
      </vt:variant>
    </vt:vector>
  </HeadingPairs>
  <TitlesOfParts>
    <vt:vector size="13" baseType="lpstr">
      <vt:lpstr>Aptos</vt:lpstr>
      <vt:lpstr>Aptos Display</vt:lpstr>
      <vt:lpstr>Arial</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Isabel Laveda</dc:creator>
  <cp:lastModifiedBy>Sergio</cp:lastModifiedBy>
  <cp:revision>54</cp:revision>
  <dcterms:created xsi:type="dcterms:W3CDTF">2026-04-25T14:27:34Z</dcterms:created>
  <dcterms:modified xsi:type="dcterms:W3CDTF">2026-06-08T15:03:46Z</dcterms:modified>
</cp:coreProperties>
</file>