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84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gauaʻi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avā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latou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tane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 3:18; Efe 5:22-24)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2000" b="1" noProof="0" dirty="0">
              <a:solidFill>
                <a:schemeClr val="tx1"/>
              </a:solidFill>
            </a:rPr>
            <a:t>O lenei gaua’i o se maliliega fai fa’atasi (Efeso 5:21), ma e tatau ona fai “e tusa ma le Ali’i.”</a:t>
          </a:r>
          <a:endParaRPr lang="en" sz="20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tane e tatau ona alolofa ia latou ava (Kol. 3:19; Efe. 5:28)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800" b="1" noProof="0" dirty="0">
              <a:solidFill>
                <a:schemeClr val="tx1"/>
              </a:solidFill>
            </a:rPr>
            <a:t>E </a:t>
          </a:r>
          <a:r>
            <a:rPr lang="en-US" sz="1800" b="1" noProof="0" dirty="0" err="1">
              <a:solidFill>
                <a:schemeClr val="tx1"/>
              </a:solidFill>
            </a:rPr>
            <a:t>nafa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i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latou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mo</a:t>
          </a:r>
          <a:r>
            <a:rPr lang="en-US" sz="1800" b="1" noProof="0" dirty="0">
              <a:solidFill>
                <a:schemeClr val="tx1"/>
              </a:solidFill>
            </a:rPr>
            <a:t> lo </a:t>
          </a:r>
          <a:r>
            <a:rPr lang="en-US" sz="1800" b="1" noProof="0" dirty="0" err="1">
              <a:solidFill>
                <a:schemeClr val="tx1"/>
              </a:solidFill>
            </a:rPr>
            <a:t>latou</a:t>
          </a:r>
          <a:r>
            <a:rPr lang="en-US" sz="1800" b="1" noProof="0" dirty="0">
              <a:solidFill>
                <a:schemeClr val="tx1"/>
              </a:solidFill>
            </a:rPr>
            <a:t> lava </a:t>
          </a:r>
          <a:r>
            <a:rPr lang="en-US" sz="1800" b="1" noProof="0" dirty="0" err="1">
              <a:solidFill>
                <a:schemeClr val="tx1"/>
              </a:solidFill>
            </a:rPr>
            <a:t>soifua</a:t>
          </a:r>
          <a:r>
            <a:rPr lang="en-US" sz="1800" b="1" noProof="0" dirty="0">
              <a:solidFill>
                <a:schemeClr val="tx1"/>
              </a:solidFill>
            </a:rPr>
            <a:t> </a:t>
          </a:r>
          <a:r>
            <a:rPr lang="en-US" sz="1800" b="1" noProof="0" dirty="0" err="1">
              <a:solidFill>
                <a:schemeClr val="tx1"/>
              </a:solidFill>
            </a:rPr>
            <a:t>manuia</a:t>
          </a:r>
          <a:r>
            <a:rPr lang="en-US" sz="1800" b="1" noProof="0" dirty="0">
              <a:solidFill>
                <a:schemeClr val="tx1"/>
              </a:solidFill>
            </a:rPr>
            <a:t> (</a:t>
          </a:r>
          <a:r>
            <a:rPr lang="en-US" sz="1800" b="1" noProof="0" dirty="0" err="1">
              <a:solidFill>
                <a:schemeClr val="tx1"/>
              </a:solidFill>
            </a:rPr>
            <a:t>Efeso</a:t>
          </a:r>
          <a:r>
            <a:rPr lang="en-US" sz="1800" b="1" noProof="0" dirty="0">
              <a:solidFill>
                <a:schemeClr val="tx1"/>
              </a:solidFill>
            </a:rPr>
            <a:t> 5:29)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sz="2000" b="1" noProof="0" dirty="0">
              <a:solidFill>
                <a:schemeClr val="tx1"/>
              </a:solidFill>
            </a:rPr>
            <a:t>Aua le "saua" (aua le fa'aita atu, aua le amio saua pe fa'asauā, aua le pule ma le sauā)</a:t>
          </a:r>
          <a:endParaRPr lang="en" sz="20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Alolofa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atu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iā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latou</a:t>
          </a:r>
          <a:r>
            <a:rPr lang="en-US" sz="2000" b="1" noProof="0" dirty="0">
              <a:solidFill>
                <a:schemeClr val="tx1"/>
              </a:solidFill>
            </a:rPr>
            <a:t> e </a:t>
          </a:r>
          <a:r>
            <a:rPr lang="en-US" sz="2000" b="1" noProof="0" dirty="0" err="1">
              <a:solidFill>
                <a:schemeClr val="tx1"/>
              </a:solidFill>
            </a:rPr>
            <a:t>pei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ona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alofa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mai</a:t>
          </a:r>
          <a:r>
            <a:rPr lang="en-US" sz="2000" b="1" noProof="0" dirty="0">
              <a:solidFill>
                <a:schemeClr val="tx1"/>
              </a:solidFill>
            </a:rPr>
            <a:t> o </a:t>
          </a:r>
          <a:r>
            <a:rPr lang="en-US" sz="2000" b="1" noProof="0" dirty="0" err="1">
              <a:solidFill>
                <a:schemeClr val="tx1"/>
              </a:solidFill>
            </a:rPr>
            <a:t>Keriso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iā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</a:t>
          </a:r>
          <a:r>
            <a:rPr lang="en-US" sz="2000" b="1" noProof="0" dirty="0">
              <a:solidFill>
                <a:schemeClr val="tx1"/>
              </a:solidFill>
            </a:rPr>
            <a:t> tatou (</a:t>
          </a:r>
          <a:r>
            <a:rPr lang="en-US" sz="2000" b="1" noProof="0" dirty="0" err="1">
              <a:solidFill>
                <a:schemeClr val="tx1"/>
              </a:solidFill>
            </a:rPr>
            <a:t>Efeso</a:t>
          </a:r>
          <a:r>
            <a:rPr lang="en-US" sz="2000" b="1" noProof="0" dirty="0">
              <a:solidFill>
                <a:schemeClr val="tx1"/>
              </a:solidFill>
            </a:rPr>
            <a:t> 5:25)</a:t>
          </a:r>
          <a:endParaRPr lang="en" sz="2000" noProof="0" dirty="0">
            <a:solidFill>
              <a:schemeClr val="tx1"/>
            </a:solidFill>
          </a:endParaRPr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Tiutetauave o atalii ma afafine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3:20; Efe.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O le usitai o fanau e le faimanatu i ai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O lenei usitai e faavae i le tulafono e lima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noProof="0" dirty="0"/>
            <a:t>I</a:t>
          </a:r>
          <a:r>
            <a:rPr lang="en" sz="2000" b="1" noProof="0" dirty="0"/>
            <a:t> le ma lea, o le usitai e sau lava ma lona taui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Tiutetauave o Matua 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3:21; Efe.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Aoao le fanau e aunoa ma le faaonoono pe faaita ina nei faavaivai i latou.</a:t>
          </a:r>
          <a:endParaRPr lang="en" sz="20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Aua le faaita ia i latou e ala i le le onosai ma le itaita gofie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/>
            <a:t>Aoao i latou </a:t>
          </a:r>
          <a:r>
            <a:rPr lang="en-US" sz="2000" b="1" noProof="0" dirty="0"/>
            <a:t>I</a:t>
          </a:r>
          <a:r>
            <a:rPr lang="en" sz="2000" b="1" noProof="0" dirty="0"/>
            <a:t> ala o le Atua </a:t>
          </a:r>
          <a:br>
            <a:rPr lang="en" sz="2000" b="1" noProof="0" dirty="0"/>
          </a:br>
          <a:r>
            <a:rPr lang="en" sz="2000" b="1" noProof="0" dirty="0"/>
            <a:t>(Teut. 6:6-7; Faataoto.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Amio a tagata faigaluega                                          (Kol. 3:22-25; Efe. 6:5-8)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Faia le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sili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taimi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tusa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lava pe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leai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loo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vaavaai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pt-BR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Finafinau ia atoatoa galuega fai e pei o loo fai i le Atua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Talia le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aoaiga</a:t>
          </a:r>
          <a:r>
            <a:rPr lang="en-US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 a </a:t>
          </a:r>
          <a:r>
            <a:rPr lang="en-US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talafeagai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pt-BR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galuega eleli e tauia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le avea le pule leaga ma mafuaaga e aveesea ai lo tatou tulaga faaaloalo (1P 2:18)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Amio a pule </a:t>
          </a:r>
          <a:b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4:1; Efe.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it-IT" sz="2000" b="1" noProof="0" dirty="0">
              <a:solidFill>
                <a:schemeClr val="tx1"/>
              </a:solidFill>
            </a:rPr>
            <a:t>Ia taʻitaʻi i le faʻamasinotonu ma le amiotonu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Aua le </a:t>
          </a:r>
          <a:r>
            <a:rPr lang="en-US" sz="2000" b="1" noProof="0" dirty="0" err="1">
              <a:solidFill>
                <a:schemeClr val="tx1"/>
              </a:solidFill>
            </a:rPr>
            <a:t>fa'aaogaina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ni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taufa'amata'u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po'o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ni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faatonuga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lemafaufau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O pule </a:t>
          </a:r>
          <a:r>
            <a:rPr lang="en-US" sz="2000" b="1" noProof="0" dirty="0" err="1">
              <a:solidFill>
                <a:schemeClr val="tx1"/>
              </a:solidFill>
            </a:rPr>
            <a:t>uma</a:t>
          </a:r>
          <a:r>
            <a:rPr lang="en-US" sz="2000" b="1" noProof="0" dirty="0">
              <a:solidFill>
                <a:schemeClr val="tx1"/>
              </a:solidFill>
            </a:rPr>
            <a:t> lava e </a:t>
          </a:r>
          <a:r>
            <a:rPr lang="en-US" sz="2000" b="1" noProof="0" dirty="0" err="1">
              <a:solidFill>
                <a:schemeClr val="tx1"/>
              </a:solidFill>
            </a:rPr>
            <a:t>iai</a:t>
          </a:r>
          <a:r>
            <a:rPr lang="en-US" sz="2000" b="1" noProof="0" dirty="0">
              <a:solidFill>
                <a:schemeClr val="tx1"/>
              </a:solidFill>
            </a:rPr>
            <a:t> se pule e pule </a:t>
          </a:r>
          <a:r>
            <a:rPr lang="en-US" sz="2000" b="1" noProof="0" dirty="0" err="1">
              <a:solidFill>
                <a:schemeClr val="tx1"/>
              </a:solidFill>
            </a:rPr>
            <a:t>iā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te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ia</a:t>
          </a:r>
          <a:r>
            <a:rPr lang="en-US" sz="2000" b="1" noProof="0" dirty="0">
              <a:solidFill>
                <a:schemeClr val="tx1"/>
              </a:solidFill>
            </a:rPr>
            <a:t>, o </a:t>
          </a:r>
          <a:r>
            <a:rPr lang="en-US" sz="2000" b="1" noProof="0" dirty="0" err="1">
              <a:solidFill>
                <a:schemeClr val="tx1"/>
              </a:solidFill>
            </a:rPr>
            <a:t>lē</a:t>
          </a:r>
          <a:r>
            <a:rPr lang="en-US" sz="2000" b="1" noProof="0" dirty="0">
              <a:solidFill>
                <a:schemeClr val="tx1"/>
              </a:solidFill>
            </a:rPr>
            <a:t> e </a:t>
          </a:r>
          <a:r>
            <a:rPr lang="en-US" sz="2000" b="1" noProof="0" dirty="0" err="1">
              <a:solidFill>
                <a:schemeClr val="tx1"/>
              </a:solidFill>
            </a:rPr>
            <a:t>tatau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ona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tali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atu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</a:t>
          </a:r>
          <a:r>
            <a:rPr lang="en-US" sz="2000" b="1" noProof="0" dirty="0">
              <a:solidFill>
                <a:schemeClr val="tx1"/>
              </a:solidFill>
            </a:rPr>
            <a:t> ai</a:t>
          </a:r>
          <a:endParaRPr lang="en" sz="20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Fa’atasi ma le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poto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it-IT" sz="2000" b="1" noProof="0" dirty="0"/>
            <a:t>Tatou te mana’omia le “poto mai le lagi” (Iakopo 3:17) i la tatou mafutaga ma i latou e le’i iloa Iesu.</a:t>
          </a:r>
          <a:endParaRPr lang="en" sz="20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upu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agalelei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noProof="0" dirty="0"/>
            <a:t>E </a:t>
          </a:r>
          <a:r>
            <a:rPr lang="en-US" sz="2000" b="1" noProof="0" dirty="0" err="1"/>
            <a:t>tatau</a:t>
          </a:r>
          <a:r>
            <a:rPr lang="en-US" sz="2000" b="1" noProof="0" dirty="0"/>
            <a:t> </a:t>
          </a:r>
          <a:r>
            <a:rPr lang="en-US" sz="2000" b="1" noProof="0" dirty="0" err="1"/>
            <a:t>ona</a:t>
          </a:r>
          <a:r>
            <a:rPr lang="en-US" sz="2000" b="1" noProof="0" dirty="0"/>
            <a:t> </a:t>
          </a:r>
          <a:r>
            <a:rPr lang="en-US" sz="2000" b="1" noProof="0" dirty="0" err="1"/>
            <a:t>faaaloalo</a:t>
          </a:r>
          <a:r>
            <a:rPr lang="en-US" sz="2000" b="1" noProof="0" dirty="0"/>
            <a:t> a tatou </a:t>
          </a:r>
          <a:r>
            <a:rPr lang="en-US" sz="2000" b="1" noProof="0" dirty="0" err="1"/>
            <a:t>upu</a:t>
          </a:r>
          <a:r>
            <a:rPr lang="en-US" sz="2000" b="1" noProof="0" dirty="0"/>
            <a:t> </a:t>
          </a:r>
          <a:r>
            <a:rPr lang="en-US" sz="2000" b="1" noProof="0" dirty="0" err="1"/>
            <a:t>ina</a:t>
          </a:r>
          <a:r>
            <a:rPr lang="en-US" sz="2000" b="1" noProof="0" dirty="0"/>
            <a:t> </a:t>
          </a:r>
          <a:r>
            <a:rPr lang="en-US" sz="2000" b="1" noProof="0" dirty="0" err="1"/>
            <a:t>ia</a:t>
          </a:r>
          <a:r>
            <a:rPr lang="en-US" sz="2000" b="1" noProof="0" dirty="0"/>
            <a:t> </a:t>
          </a:r>
          <a:r>
            <a:rPr lang="en-US" sz="2000" b="1" noProof="0" dirty="0" err="1"/>
            <a:t>latou</a:t>
          </a:r>
          <a:r>
            <a:rPr lang="en-US" sz="2000" b="1" noProof="0" dirty="0"/>
            <a:t> </a:t>
          </a:r>
          <a:r>
            <a:rPr lang="en-US" sz="2000" b="1" noProof="0" dirty="0" err="1"/>
            <a:t>faalogologo</a:t>
          </a:r>
          <a:r>
            <a:rPr lang="en-US" sz="2000" b="1" noProof="0" dirty="0"/>
            <a:t> </a:t>
          </a:r>
          <a:r>
            <a:rPr lang="en-US" sz="2000" b="1" noProof="0" dirty="0" err="1"/>
            <a:t>mai</a:t>
          </a:r>
          <a:r>
            <a:rPr lang="en-US" sz="2000" b="1" noProof="0" dirty="0"/>
            <a:t> </a:t>
          </a:r>
          <a:r>
            <a:rPr lang="en-US" sz="2000" b="1" noProof="0" dirty="0" err="1"/>
            <a:t>ia</a:t>
          </a:r>
          <a:r>
            <a:rPr lang="en-US" sz="2000" b="1" noProof="0" dirty="0"/>
            <a:t> </a:t>
          </a:r>
          <a:r>
            <a:rPr lang="en-US" sz="2000" b="1" noProof="0" dirty="0" err="1"/>
            <a:t>i</a:t>
          </a:r>
          <a:r>
            <a:rPr lang="en-US" sz="2000" b="1" noProof="0" dirty="0"/>
            <a:t> tatou ma le </a:t>
          </a:r>
          <a:r>
            <a:rPr lang="en-US" sz="2000" b="1" noProof="0" dirty="0" err="1"/>
            <a:t>fiafia</a:t>
          </a:r>
          <a:r>
            <a:rPr lang="en-US" sz="2000" b="1" noProof="0" dirty="0"/>
            <a:t>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Fa'atasi ai ma upu "fa'amanogi i le masima".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it-IT" sz="2000" b="1" noProof="0" dirty="0"/>
            <a:t>E tatau ona talafeagai le talanoaga ma fetu'una'i i le tagata ma le si'osi'omaga o siomia ai i latou.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 atu i tagata taʻitoʻatasi e tatau ai.</a:t>
          </a:r>
          <a:endParaRPr lang="en-U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it-IT" sz="2000" b="1" noProof="0" dirty="0"/>
            <a:t>Talu ai e eseese tagata taʻitoʻatasi, o le a taʻitaʻia i tatou e le Agaga Paʻia i le auala e tali atu ai i tulaga taʻitasi.</a:t>
          </a:r>
          <a:endParaRPr lang="en" sz="20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gauaʻi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avā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latou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tane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 3:18; Efe 5:22-24)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tx1"/>
              </a:solidFill>
            </a:rPr>
            <a:t>O lenei gaua’i o se maliliega fai fa’atasi (Efeso 5:21), ma e tatau ona fai “e tusa ma le Ali’i.”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tane e tatau ona alolofa ia latou ava (Kol. 3:19; Efe. 5:28)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Alolofa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atu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iā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latou</a:t>
          </a:r>
          <a:r>
            <a:rPr lang="en-US" sz="2000" b="1" kern="1200" noProof="0" dirty="0">
              <a:solidFill>
                <a:schemeClr val="tx1"/>
              </a:solidFill>
            </a:rPr>
            <a:t> e </a:t>
          </a:r>
          <a:r>
            <a:rPr lang="en-US" sz="2000" b="1" kern="1200" noProof="0" dirty="0" err="1">
              <a:solidFill>
                <a:schemeClr val="tx1"/>
              </a:solidFill>
            </a:rPr>
            <a:t>pei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ona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alofa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mai</a:t>
          </a:r>
          <a:r>
            <a:rPr lang="en-US" sz="2000" b="1" kern="1200" noProof="0" dirty="0">
              <a:solidFill>
                <a:schemeClr val="tx1"/>
              </a:solidFill>
            </a:rPr>
            <a:t> o </a:t>
          </a:r>
          <a:r>
            <a:rPr lang="en-US" sz="2000" b="1" kern="1200" noProof="0" dirty="0" err="1">
              <a:solidFill>
                <a:schemeClr val="tx1"/>
              </a:solidFill>
            </a:rPr>
            <a:t>Keriso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iā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</a:t>
          </a:r>
          <a:r>
            <a:rPr lang="en-US" sz="2000" b="1" kern="1200" noProof="0" dirty="0">
              <a:solidFill>
                <a:schemeClr val="tx1"/>
              </a:solidFill>
            </a:rPr>
            <a:t> tatou (</a:t>
          </a:r>
          <a:r>
            <a:rPr lang="en-US" sz="2000" b="1" kern="1200" noProof="0" dirty="0" err="1">
              <a:solidFill>
                <a:schemeClr val="tx1"/>
              </a:solidFill>
            </a:rPr>
            <a:t>Efeso</a:t>
          </a:r>
          <a:r>
            <a:rPr lang="en-US" sz="2000" b="1" kern="1200" noProof="0" dirty="0">
              <a:solidFill>
                <a:schemeClr val="tx1"/>
              </a:solidFill>
            </a:rPr>
            <a:t> 5:25)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solidFill>
                <a:schemeClr val="tx1"/>
              </a:solidFill>
            </a:rPr>
            <a:t>E </a:t>
          </a:r>
          <a:r>
            <a:rPr lang="en-US" sz="1800" b="1" kern="1200" noProof="0" dirty="0" err="1">
              <a:solidFill>
                <a:schemeClr val="tx1"/>
              </a:solidFill>
            </a:rPr>
            <a:t>nafa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i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latou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mo</a:t>
          </a:r>
          <a:r>
            <a:rPr lang="en-US" sz="1800" b="1" kern="1200" noProof="0" dirty="0">
              <a:solidFill>
                <a:schemeClr val="tx1"/>
              </a:solidFill>
            </a:rPr>
            <a:t> lo </a:t>
          </a:r>
          <a:r>
            <a:rPr lang="en-US" sz="1800" b="1" kern="1200" noProof="0" dirty="0" err="1">
              <a:solidFill>
                <a:schemeClr val="tx1"/>
              </a:solidFill>
            </a:rPr>
            <a:t>latou</a:t>
          </a:r>
          <a:r>
            <a:rPr lang="en-US" sz="1800" b="1" kern="1200" noProof="0" dirty="0">
              <a:solidFill>
                <a:schemeClr val="tx1"/>
              </a:solidFill>
            </a:rPr>
            <a:t> lava </a:t>
          </a:r>
          <a:r>
            <a:rPr lang="en-US" sz="1800" b="1" kern="1200" noProof="0" dirty="0" err="1">
              <a:solidFill>
                <a:schemeClr val="tx1"/>
              </a:solidFill>
            </a:rPr>
            <a:t>soifua</a:t>
          </a:r>
          <a:r>
            <a:rPr lang="en-US" sz="1800" b="1" kern="1200" noProof="0" dirty="0">
              <a:solidFill>
                <a:schemeClr val="tx1"/>
              </a:solidFill>
            </a:rPr>
            <a:t> </a:t>
          </a:r>
          <a:r>
            <a:rPr lang="en-US" sz="1800" b="1" kern="1200" noProof="0" dirty="0" err="1">
              <a:solidFill>
                <a:schemeClr val="tx1"/>
              </a:solidFill>
            </a:rPr>
            <a:t>manuia</a:t>
          </a:r>
          <a:r>
            <a:rPr lang="en-US" sz="1800" b="1" kern="1200" noProof="0" dirty="0">
              <a:solidFill>
                <a:schemeClr val="tx1"/>
              </a:solidFill>
            </a:rPr>
            <a:t> (</a:t>
          </a:r>
          <a:r>
            <a:rPr lang="en-US" sz="1800" b="1" kern="1200" noProof="0" dirty="0" err="1">
              <a:solidFill>
                <a:schemeClr val="tx1"/>
              </a:solidFill>
            </a:rPr>
            <a:t>Efeso</a:t>
          </a:r>
          <a:r>
            <a:rPr lang="en-US" sz="1800" b="1" kern="1200" noProof="0" dirty="0">
              <a:solidFill>
                <a:schemeClr val="tx1"/>
              </a:solidFill>
            </a:rPr>
            <a:t> 5:29)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tx1"/>
              </a:solidFill>
            </a:rPr>
            <a:t>Aua le "saua" (aua le fa'aita atu, aua le amio saua pe fa'asauā, aua le pule ma le sauā)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Tiutetauave o atalii ma afafine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3:20; Efe.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O le usitai o fanau e le faimanatu i ai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O lenei usitai e faavae i le tulafono e lima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I</a:t>
          </a:r>
          <a:r>
            <a:rPr lang="en" sz="2000" b="1" kern="1200" noProof="0" dirty="0"/>
            <a:t> le ma lea, o le usitai e sau lava ma lona taui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Tiutetauave o Matua 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3:21; Efe.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Aoao le fanau e aunoa ma le faaonoono pe faaita ina nei faavaivai i latou.</a:t>
          </a:r>
          <a:endParaRPr lang="en" sz="20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Aua le faaita ia i latou e ala i le le onosai ma le itaita gofie</a:t>
          </a:r>
          <a:endParaRPr lang="en" sz="20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Aoao i latou </a:t>
          </a:r>
          <a:r>
            <a:rPr lang="en-US" sz="2000" b="1" kern="1200" noProof="0" dirty="0"/>
            <a:t>I</a:t>
          </a:r>
          <a:r>
            <a:rPr lang="en" sz="2000" b="1" kern="1200" noProof="0" dirty="0"/>
            <a:t> ala o le Atua </a:t>
          </a:r>
          <a:br>
            <a:rPr lang="en" sz="2000" b="1" kern="1200" noProof="0" dirty="0"/>
          </a:br>
          <a:r>
            <a:rPr lang="en" sz="2000" b="1" kern="1200" noProof="0" dirty="0"/>
            <a:t>(Teut. 6:6-7; Faataoto. 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Amio a tagata faigaluega                                          (Kol. 3:22-25; Efe. 6:5-8)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Faia le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sili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taimi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tusa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lava pe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leai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loo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vaavaai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Finafinau ia atoatoa galuega fai e pei o loo fai i le Atua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Talia le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aoaiga</a:t>
          </a:r>
          <a:r>
            <a:rPr lang="en-US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 a </a:t>
          </a:r>
          <a:r>
            <a:rPr lang="en-US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talafeagai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galuega eleli e tauia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le avea le pule leaga ma mafuaaga e aveesea ai lo tatou tulaga faaaloalo (1P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Amio a pule </a:t>
          </a:r>
          <a:b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4:1; Efe.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tx1"/>
              </a:solidFill>
            </a:rPr>
            <a:t>Ia taʻitaʻi i le faʻamasinotonu ma le amiotonu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Aua le </a:t>
          </a:r>
          <a:r>
            <a:rPr lang="en-US" sz="2000" b="1" kern="1200" noProof="0" dirty="0" err="1">
              <a:solidFill>
                <a:schemeClr val="tx1"/>
              </a:solidFill>
            </a:rPr>
            <a:t>fa'aaogaina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ni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taufa'amata'u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po'o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ni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faatonuga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lemafaufau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O pule </a:t>
          </a:r>
          <a:r>
            <a:rPr lang="en-US" sz="2000" b="1" kern="1200" noProof="0" dirty="0" err="1">
              <a:solidFill>
                <a:schemeClr val="tx1"/>
              </a:solidFill>
            </a:rPr>
            <a:t>uma</a:t>
          </a:r>
          <a:r>
            <a:rPr lang="en-US" sz="2000" b="1" kern="1200" noProof="0" dirty="0">
              <a:solidFill>
                <a:schemeClr val="tx1"/>
              </a:solidFill>
            </a:rPr>
            <a:t> lava e </a:t>
          </a:r>
          <a:r>
            <a:rPr lang="en-US" sz="2000" b="1" kern="1200" noProof="0" dirty="0" err="1">
              <a:solidFill>
                <a:schemeClr val="tx1"/>
              </a:solidFill>
            </a:rPr>
            <a:t>iai</a:t>
          </a:r>
          <a:r>
            <a:rPr lang="en-US" sz="2000" b="1" kern="1200" noProof="0" dirty="0">
              <a:solidFill>
                <a:schemeClr val="tx1"/>
              </a:solidFill>
            </a:rPr>
            <a:t> se pule e pule </a:t>
          </a:r>
          <a:r>
            <a:rPr lang="en-US" sz="2000" b="1" kern="1200" noProof="0" dirty="0" err="1">
              <a:solidFill>
                <a:schemeClr val="tx1"/>
              </a:solidFill>
            </a:rPr>
            <a:t>iā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te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ia</a:t>
          </a:r>
          <a:r>
            <a:rPr lang="en-US" sz="2000" b="1" kern="1200" noProof="0" dirty="0">
              <a:solidFill>
                <a:schemeClr val="tx1"/>
              </a:solidFill>
            </a:rPr>
            <a:t>, o </a:t>
          </a:r>
          <a:r>
            <a:rPr lang="en-US" sz="2000" b="1" kern="1200" noProof="0" dirty="0" err="1">
              <a:solidFill>
                <a:schemeClr val="tx1"/>
              </a:solidFill>
            </a:rPr>
            <a:t>lē</a:t>
          </a:r>
          <a:r>
            <a:rPr lang="en-US" sz="2000" b="1" kern="1200" noProof="0" dirty="0">
              <a:solidFill>
                <a:schemeClr val="tx1"/>
              </a:solidFill>
            </a:rPr>
            <a:t> e </a:t>
          </a:r>
          <a:r>
            <a:rPr lang="en-US" sz="2000" b="1" kern="1200" noProof="0" dirty="0" err="1">
              <a:solidFill>
                <a:schemeClr val="tx1"/>
              </a:solidFill>
            </a:rPr>
            <a:t>tatau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ona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tali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atu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</a:t>
          </a:r>
          <a:r>
            <a:rPr lang="en-US" sz="2000" b="1" kern="1200" noProof="0" dirty="0">
              <a:solidFill>
                <a:schemeClr val="tx1"/>
              </a:solidFill>
            </a:rPr>
            <a:t> ai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b="1" kern="1200" noProof="0" dirty="0"/>
            <a:t>Tatou te mana’omia le “poto mai le lagi” (Iakopo 3:17) i la tatou mafutaga ma i latou e le’i iloa Iesu.</a:t>
          </a:r>
          <a:endParaRPr lang="en" sz="20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Fa’atasi ma le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poto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/>
            <a:t>E </a:t>
          </a:r>
          <a:r>
            <a:rPr lang="en-US" sz="2000" b="1" kern="1200" noProof="0" dirty="0" err="1"/>
            <a:t>tatau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ona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faaaloalo</a:t>
          </a:r>
          <a:r>
            <a:rPr lang="en-US" sz="2000" b="1" kern="1200" noProof="0" dirty="0"/>
            <a:t> a tatou </a:t>
          </a:r>
          <a:r>
            <a:rPr lang="en-US" sz="2000" b="1" kern="1200" noProof="0" dirty="0" err="1"/>
            <a:t>upu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ina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latou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faalogologo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mai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</a:t>
          </a:r>
          <a:r>
            <a:rPr lang="en-US" sz="2000" b="1" kern="1200" noProof="0" dirty="0"/>
            <a:t> tatou ma le </a:t>
          </a:r>
          <a:r>
            <a:rPr lang="en-US" sz="2000" b="1" kern="1200" noProof="0" dirty="0" err="1"/>
            <a:t>fiafia</a:t>
          </a:r>
          <a:r>
            <a:rPr lang="en-US" sz="2000" b="1" kern="1200" noProof="0" dirty="0"/>
            <a:t>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upu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agalelei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b="1" kern="1200" noProof="0" dirty="0"/>
            <a:t>E tatau ona talafeagai le talanoaga ma fetu'una'i i le tagata ma le si'osi'omaga o siomia ai i latou.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Fa'atasi ai ma upu "fa'amanogi i le masima".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b="1" kern="1200" noProof="0" dirty="0"/>
            <a:t>Talu ai e eseese tagata taʻitoʻatasi, o le a taʻitaʻia i tatou e le Agaga Paʻia i le auala e tali atu ai i tulaga taʻitasi.</a:t>
          </a:r>
          <a:endParaRPr lang="en" sz="20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 atu i tagata taʻitoʻatasi e tatau ai.</a:t>
          </a:r>
          <a:endParaRPr lang="en-U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3" y="1413409"/>
            <a:ext cx="3954518" cy="3711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 FAATASI MA ISI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271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12 </a:t>
            </a:r>
            <a:r>
              <a:rPr lang="en" sz="1600" b="1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Mati 21,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MAFUTAGA I TOTONU O LE EKALESIA</a:t>
            </a:r>
            <a:endParaRPr lang="en" sz="44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693241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“Ia outou finafinau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tatalo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mataala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le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faafetai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333750" y="1143441"/>
            <a:ext cx="6038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Ua uunaia i tatou e “tatalo le tasi mo le isi” auā “o le tatalo a le tagata amiotonu e matuā aogā tele ia” (Iakopo 5:16).</a:t>
            </a:r>
            <a:endParaRPr lang="en" sz="2000" b="1" noProof="0" dirty="0"/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333746" y="2156103"/>
            <a:ext cx="60388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le gata i tatalo i le taeao ma le afiafi, ua fautua mai Paulo ia tatou tatalo i soo se taimi (Kol 4:2; Efe 6:18; 1 Tesa. 5:17). E pei ona tatalo le leoa Neemia i luma o le tupu (Nee 2:4), ua ia i tatou foi le avanoa e tatalo ai i soo se nofoaga po o se tulaga.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333747" y="4539953"/>
            <a:ext cx="60388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e Paulo se </a:t>
            </a:r>
            <a:r>
              <a:rPr lang="en-US" sz="2000" b="1" dirty="0" err="1"/>
              <a:t>talosaga</a:t>
            </a:r>
            <a:r>
              <a:rPr lang="en-US" sz="2000" b="1" dirty="0"/>
              <a:t> </a:t>
            </a:r>
            <a:r>
              <a:rPr lang="en-US" sz="2000" b="1" dirty="0" err="1"/>
              <a:t>faapitoa</a:t>
            </a:r>
            <a:r>
              <a:rPr lang="en-US" sz="2000" b="1" dirty="0"/>
              <a:t> e </a:t>
            </a:r>
            <a:r>
              <a:rPr lang="en-US" sz="2000" b="1" dirty="0" err="1"/>
              <a:t>tatalo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o loo </a:t>
            </a:r>
            <a:r>
              <a:rPr lang="en-US" sz="2000" b="1" dirty="0" err="1"/>
              <a:t>folafola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le </a:t>
            </a:r>
            <a:r>
              <a:rPr lang="en-US" sz="2000" b="1" dirty="0" err="1"/>
              <a:t>talalelei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4:3-4; </a:t>
            </a:r>
            <a:r>
              <a:rPr lang="en-US" sz="2000" b="1" dirty="0" err="1"/>
              <a:t>Efeso</a:t>
            </a:r>
            <a:r>
              <a:rPr lang="en-US" sz="2000" b="1" dirty="0"/>
              <a:t> 6:19). E le </a:t>
            </a:r>
            <a:r>
              <a:rPr lang="en-US" sz="2000" b="1" dirty="0" err="1"/>
              <a:t>afaina</a:t>
            </a:r>
            <a:r>
              <a:rPr lang="en-US" sz="2000" b="1" dirty="0"/>
              <a:t> pe </a:t>
            </a:r>
            <a:r>
              <a:rPr lang="en-US" sz="2000" b="1" dirty="0" err="1"/>
              <a:t>itiiti</a:t>
            </a:r>
            <a:r>
              <a:rPr lang="en-US" sz="2000" b="1" dirty="0"/>
              <a:t> pe tele le </a:t>
            </a:r>
            <a:r>
              <a:rPr lang="en-US" sz="2000" b="1" dirty="0" err="1"/>
              <a:t>poto</a:t>
            </a:r>
            <a:r>
              <a:rPr lang="en-US" sz="2000" b="1" dirty="0"/>
              <a:t> </a:t>
            </a:r>
            <a:r>
              <a:rPr lang="en-US" sz="2000" b="1" dirty="0" err="1"/>
              <a:t>masani</a:t>
            </a:r>
            <a:r>
              <a:rPr lang="en-US" sz="2000" b="1" dirty="0"/>
              <a:t> o le </a:t>
            </a:r>
            <a:r>
              <a:rPr lang="en-US" sz="2000" b="1" dirty="0" err="1"/>
              <a:t>faifeau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galuega</a:t>
            </a:r>
            <a:r>
              <a:rPr lang="en-US" sz="2000" b="1" dirty="0"/>
              <a:t> o le </a:t>
            </a:r>
            <a:r>
              <a:rPr lang="en-US" sz="2000" b="1" dirty="0" err="1"/>
              <a:t>talalelei</a:t>
            </a:r>
            <a:r>
              <a:rPr lang="en-US" sz="2000" b="1" dirty="0"/>
              <a:t>; e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tasi</a:t>
            </a:r>
            <a:r>
              <a:rPr lang="en-US" sz="2000" b="1" dirty="0"/>
              <a:t> e lava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galuega</a:t>
            </a:r>
            <a:r>
              <a:rPr lang="en-US" sz="2000" b="1" dirty="0"/>
              <a:t>. E le gata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tatalo</a:t>
            </a:r>
            <a:r>
              <a:rPr lang="en-US" sz="2000" b="1" dirty="0"/>
              <a:t> Paulo lava </a:t>
            </a:r>
            <a:r>
              <a:rPr lang="en-US" sz="2000" b="1" dirty="0" err="1"/>
              <a:t>ia</a:t>
            </a:r>
            <a:r>
              <a:rPr lang="en-US" sz="2000" b="1" dirty="0"/>
              <a:t>, ae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talosaga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au </a:t>
            </a:r>
            <a:r>
              <a:rPr lang="en-US" sz="2000" b="1" dirty="0" err="1"/>
              <a:t>uso</a:t>
            </a:r>
            <a:r>
              <a:rPr lang="en-US" sz="2000" b="1" dirty="0"/>
              <a:t> e </a:t>
            </a:r>
            <a:r>
              <a:rPr lang="en-US" sz="2000" b="1" dirty="0" err="1"/>
              <a:t>tatalo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sa’o</a:t>
            </a:r>
            <a:r>
              <a:rPr lang="en-US" sz="2000" b="1" dirty="0"/>
              <a:t> ana </a:t>
            </a:r>
            <a:r>
              <a:rPr lang="en-US" sz="2000" b="1" dirty="0" err="1"/>
              <a:t>upu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333747" y="3779683"/>
            <a:ext cx="6038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le gata i lea, ua ia i tatou le mautinoa o le a liua e le Agaga Paia a tatou tatalo ina ia aoga (Roma 8:26).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290632"/>
            <a:ext cx="76009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“I </a:t>
            </a:r>
            <a:r>
              <a:rPr lang="en-US" sz="2800" b="1" dirty="0" err="1">
                <a:latin typeface="Constantia" panose="02030602050306030303" pitchFamily="18" charset="0"/>
              </a:rPr>
              <a:t>taumafaiga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nofoaga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faʻalauiloa</a:t>
            </a:r>
            <a:r>
              <a:rPr lang="en-US" sz="2800" b="1" dirty="0">
                <a:latin typeface="Constantia" panose="02030602050306030303" pitchFamily="18" charset="0"/>
              </a:rPr>
              <a:t> ai le </a:t>
            </a:r>
            <a:r>
              <a:rPr lang="en-US" sz="2800" b="1" dirty="0" err="1">
                <a:latin typeface="Constantia" panose="02030602050306030303" pitchFamily="18" charset="0"/>
              </a:rPr>
              <a:t>upu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moni</a:t>
            </a:r>
            <a:r>
              <a:rPr lang="en-US" sz="2800" b="1" dirty="0">
                <a:latin typeface="Constantia" panose="02030602050306030303" pitchFamily="18" charset="0"/>
              </a:rPr>
              <a:t>, e </a:t>
            </a:r>
            <a:r>
              <a:rPr lang="en-US" sz="2800" b="1" dirty="0" err="1">
                <a:latin typeface="Constantia" panose="02030602050306030303" pitchFamily="18" charset="0"/>
              </a:rPr>
              <a:t>manaʻomia</a:t>
            </a:r>
            <a:r>
              <a:rPr lang="en-US" sz="2800" b="1" dirty="0">
                <a:latin typeface="Constantia" panose="02030602050306030303" pitchFamily="18" charset="0"/>
              </a:rPr>
              <a:t> ai </a:t>
            </a:r>
            <a:r>
              <a:rPr lang="en-US" sz="2800" b="1" dirty="0" err="1">
                <a:latin typeface="Constantia" panose="02030602050306030303" pitchFamily="18" charset="0"/>
              </a:rPr>
              <a:t>mafaufauga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eseese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meaalofa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eseese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fuafuaga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eseese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auala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galuega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autasi</a:t>
            </a:r>
            <a:r>
              <a:rPr lang="en-US" sz="2800" b="1" dirty="0">
                <a:latin typeface="Constantia" panose="02030602050306030303" pitchFamily="18" charset="0"/>
              </a:rPr>
              <a:t>. E </a:t>
            </a:r>
            <a:r>
              <a:rPr lang="en-US" sz="2800" b="1" dirty="0" err="1">
                <a:latin typeface="Constantia" panose="02030602050306030303" pitchFamily="18" charset="0"/>
              </a:rPr>
              <a:t>tatau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tagata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faia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en-US" sz="2800" b="1" dirty="0" err="1">
                <a:latin typeface="Constantia" panose="02030602050306030303" pitchFamily="18" charset="0"/>
              </a:rPr>
              <a:t>taumafaiga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fefautuaʻi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faʻatasi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tatalo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faʻatasi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fetalai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Keriso</a:t>
            </a:r>
            <a:r>
              <a:rPr lang="en-US" sz="2800" b="1" dirty="0">
                <a:latin typeface="Constantia" panose="02030602050306030303" pitchFamily="18" charset="0"/>
              </a:rPr>
              <a:t>, “</a:t>
            </a:r>
            <a:r>
              <a:rPr lang="en-US" sz="2800" b="1" dirty="0" err="1">
                <a:latin typeface="Constantia" panose="02030602050306030303" pitchFamily="18" charset="0"/>
              </a:rPr>
              <a:t>Afai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loto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gatasi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en-US" sz="2800" b="1" dirty="0" err="1">
                <a:latin typeface="Constantia" panose="02030602050306030303" pitchFamily="18" charset="0"/>
              </a:rPr>
              <a:t>toʻalua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outou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lalolagi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en-US" sz="2800" b="1" dirty="0" err="1">
                <a:latin typeface="Constantia" panose="02030602050306030303" pitchFamily="18" charset="0"/>
              </a:rPr>
              <a:t>mea</a:t>
            </a:r>
            <a:r>
              <a:rPr lang="en-US" sz="2800" b="1" dirty="0">
                <a:latin typeface="Constantia" panose="02030602050306030303" pitchFamily="18" charset="0"/>
              </a:rPr>
              <a:t> la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ole </a:t>
            </a:r>
            <a:r>
              <a:rPr lang="en-US" sz="2800" b="1" dirty="0" err="1">
                <a:latin typeface="Constantia" panose="02030602050306030303" pitchFamily="18" charset="0"/>
              </a:rPr>
              <a:t>atu</a:t>
            </a:r>
            <a:r>
              <a:rPr lang="en-US" sz="2800" b="1" dirty="0">
                <a:latin typeface="Constantia" panose="02030602050306030303" pitchFamily="18" charset="0"/>
              </a:rPr>
              <a:t> ai, e </a:t>
            </a:r>
            <a:r>
              <a:rPr lang="en-US" sz="2800" b="1" dirty="0" err="1">
                <a:latin typeface="Constantia" panose="02030602050306030303" pitchFamily="18" charset="0"/>
              </a:rPr>
              <a:t>faia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laʻua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loʻu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Tamā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lagi</a:t>
            </a:r>
            <a:r>
              <a:rPr lang="en-US" sz="2800" b="1" dirty="0">
                <a:latin typeface="Constantia" panose="02030602050306030303" pitchFamily="18" charset="0"/>
              </a:rPr>
              <a:t>.” (Mataio 18:19)”</a:t>
            </a:r>
            <a:endParaRPr lang="en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5273678" y="5707704"/>
            <a:ext cx="3060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(Feau Filifilia, vol. 3, p.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MAFUTAGA MA E LE TALITONU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“Ia savavali ma le poto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faaaogaina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lenei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olaga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 </a:t>
            </a:r>
            <a:r>
              <a:rPr lang="en" sz="11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SOV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225272"/>
            <a:ext cx="669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tele a tatou </a:t>
            </a:r>
            <a:r>
              <a:rPr lang="en-US" sz="2000" b="1" dirty="0" err="1"/>
              <a:t>faʻamanuiaga</a:t>
            </a:r>
            <a:r>
              <a:rPr lang="en-US" sz="2000" b="1" dirty="0"/>
              <a:t>: </a:t>
            </a: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aʻoaʻoina</a:t>
            </a:r>
            <a:r>
              <a:rPr lang="en-US" sz="2000" b="1" dirty="0"/>
              <a:t> le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e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taou</a:t>
            </a:r>
            <a:r>
              <a:rPr lang="en-US" sz="2000" b="1" dirty="0"/>
              <a:t>; </a:t>
            </a: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taliaina</a:t>
            </a:r>
            <a:r>
              <a:rPr lang="en-US" sz="2000" b="1" dirty="0"/>
              <a:t>; ma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le </a:t>
            </a:r>
            <a:r>
              <a:rPr lang="en-US" sz="2000" b="1" dirty="0" err="1"/>
              <a:t>mautinoaga</a:t>
            </a:r>
            <a:r>
              <a:rPr lang="en-US" sz="2000" b="1" dirty="0"/>
              <a:t> o le </a:t>
            </a:r>
            <a:r>
              <a:rPr lang="en-US" sz="2000" b="1" dirty="0" err="1"/>
              <a:t>faaolataga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969419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240935"/>
            <a:ext cx="6696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tatou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auā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ta’u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se </a:t>
            </a:r>
            <a:r>
              <a:rPr lang="en-US" sz="2000" b="1" dirty="0" err="1"/>
              <a:t>tasi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tatou. E </a:t>
            </a:r>
            <a:r>
              <a:rPr lang="en-US" sz="2000" b="1" dirty="0" err="1"/>
              <a:t>faapena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,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faasoa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isi</a:t>
            </a:r>
            <a:r>
              <a:rPr lang="en-US" sz="2000" b="1" dirty="0"/>
              <a:t>. E </a:t>
            </a:r>
            <a:r>
              <a:rPr lang="en-US" sz="2000" b="1" dirty="0" err="1"/>
              <a:t>faapefea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fesootai</a:t>
            </a:r>
            <a:r>
              <a:rPr lang="en-US" sz="2000" b="1" dirty="0"/>
              <a:t> ma “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fafo</a:t>
            </a:r>
            <a:r>
              <a:rPr lang="en-US" sz="2000" b="1" dirty="0"/>
              <a:t>,” 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e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(</a:t>
            </a:r>
            <a:r>
              <a:rPr lang="en-US" sz="2000" b="1" dirty="0" err="1"/>
              <a:t>Kolose</a:t>
            </a:r>
            <a:r>
              <a:rPr lang="en-US" sz="2000" b="1" dirty="0"/>
              <a:t> 4:5-6)?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45865" y="2120753"/>
            <a:ext cx="917324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“O le </a:t>
            </a:r>
            <a:r>
              <a:rPr lang="en-US" sz="2400" b="1" dirty="0" err="1">
                <a:latin typeface="Constantia" panose="02030602050306030303" pitchFamily="18" charset="0"/>
              </a:rPr>
              <a:t>faaaloalo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tuufaatasia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upumoni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faamasinotonu</a:t>
            </a:r>
            <a:r>
              <a:rPr lang="en-US" sz="2400" b="1" dirty="0">
                <a:latin typeface="Constantia" panose="02030602050306030303" pitchFamily="18" charset="0"/>
              </a:rPr>
              <a:t> e le gata </a:t>
            </a:r>
            <a:r>
              <a:rPr lang="en-US" sz="2400" b="1" dirty="0" err="1">
                <a:latin typeface="Constantia" panose="02030602050306030303" pitchFamily="18" charset="0"/>
              </a:rPr>
              <a:t>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aoga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olaga</a:t>
            </a:r>
            <a:r>
              <a:rPr lang="en-US" sz="2400" b="1" dirty="0">
                <a:latin typeface="Constantia" panose="02030602050306030303" pitchFamily="18" charset="0"/>
              </a:rPr>
              <a:t> ae </a:t>
            </a:r>
            <a:r>
              <a:rPr lang="en-US" sz="2400" b="1" dirty="0" err="1">
                <a:latin typeface="Constantia" panose="02030602050306030303" pitchFamily="18" charset="0"/>
              </a:rPr>
              <a:t>matagofie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manogi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foi</a:t>
            </a:r>
            <a:r>
              <a:rPr lang="en-US" sz="2400" b="1" dirty="0">
                <a:latin typeface="Constantia" panose="02030602050306030303" pitchFamily="18" charset="0"/>
              </a:rPr>
              <a:t>. O </a:t>
            </a:r>
            <a:r>
              <a:rPr lang="en-US" sz="2400" b="1" dirty="0" err="1">
                <a:latin typeface="Constantia" panose="02030602050306030303" pitchFamily="18" charset="0"/>
              </a:rPr>
              <a:t>upu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agalelei</a:t>
            </a:r>
            <a:r>
              <a:rPr lang="en-US" sz="2400" b="1" dirty="0">
                <a:latin typeface="Constantia" panose="02030602050306030303" pitchFamily="18" charset="0"/>
              </a:rPr>
              <a:t>, o le </a:t>
            </a:r>
            <a:r>
              <a:rPr lang="en-US" sz="2400" b="1" dirty="0" err="1">
                <a:latin typeface="Constantia" panose="02030602050306030303" pitchFamily="18" charset="0"/>
              </a:rPr>
              <a:t>mataataata</a:t>
            </a:r>
            <a:r>
              <a:rPr lang="en-US" sz="2400" b="1" dirty="0">
                <a:latin typeface="Constantia" panose="02030602050306030303" pitchFamily="18" charset="0"/>
              </a:rPr>
              <a:t>, o </a:t>
            </a:r>
            <a:r>
              <a:rPr lang="en-US" sz="2400" b="1" dirty="0" err="1">
                <a:latin typeface="Constantia" panose="02030602050306030303" pitchFamily="18" charset="0"/>
              </a:rPr>
              <a:t>foliga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fiafia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lafo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ai se </a:t>
            </a:r>
            <a:r>
              <a:rPr lang="en-US" sz="2400" b="1" dirty="0" err="1">
                <a:latin typeface="Constantia" panose="02030602050306030303" pitchFamily="18" charset="0"/>
              </a:rPr>
              <a:t>uiga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faatosina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Kerisiano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toetoe</a:t>
            </a:r>
            <a:r>
              <a:rPr lang="en-US" sz="2400" b="1" dirty="0">
                <a:latin typeface="Constantia" panose="02030602050306030303" pitchFamily="18" charset="0"/>
              </a:rPr>
              <a:t> lava a le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faatosinaga</a:t>
            </a:r>
            <a:r>
              <a:rPr lang="en-US" sz="2400" b="1" dirty="0">
                <a:latin typeface="Constantia" panose="02030602050306030303" pitchFamily="18" charset="0"/>
              </a:rPr>
              <a:t>. I le </a:t>
            </a:r>
            <a:r>
              <a:rPr lang="en-US" sz="2400" b="1" dirty="0" err="1">
                <a:latin typeface="Constantia" panose="02030602050306030303" pitchFamily="18" charset="0"/>
              </a:rPr>
              <a:t>faagalo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lava,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malamalama ma le </a:t>
            </a:r>
            <a:r>
              <a:rPr lang="en-US" sz="2400" b="1" dirty="0" err="1">
                <a:latin typeface="Constantia" panose="02030602050306030303" pitchFamily="18" charset="0"/>
              </a:rPr>
              <a:t>filemu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fiafia</a:t>
            </a:r>
            <a:r>
              <a:rPr lang="en-US" sz="2400" b="1" dirty="0">
                <a:latin typeface="Constantia" panose="02030602050306030303" pitchFamily="18" charset="0"/>
              </a:rPr>
              <a:t> o loo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foaiina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maua</a:t>
            </a:r>
            <a:r>
              <a:rPr lang="en-US" sz="2400" b="1" dirty="0">
                <a:latin typeface="Constantia" panose="02030602050306030303" pitchFamily="18" charset="0"/>
              </a:rPr>
              <a:t> ai e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olioli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moni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endParaRPr lang="en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endParaRPr lang="en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Ia tatou </a:t>
            </a:r>
            <a:r>
              <a:rPr lang="en-US" sz="2400" b="1" dirty="0" err="1">
                <a:latin typeface="Constantia" panose="02030602050306030303" pitchFamily="18" charset="0"/>
              </a:rPr>
              <a:t>faagaloina</a:t>
            </a:r>
            <a:r>
              <a:rPr lang="en-US" sz="2400" b="1" dirty="0">
                <a:latin typeface="Constantia" panose="02030602050306030303" pitchFamily="18" charset="0"/>
              </a:rPr>
              <a:t> le au,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mataala</a:t>
            </a:r>
            <a:r>
              <a:rPr lang="en-US" sz="2400" b="1" dirty="0">
                <a:latin typeface="Constantia" panose="02030602050306030303" pitchFamily="18" charset="0"/>
              </a:rPr>
              <a:t> pea e </a:t>
            </a:r>
            <a:r>
              <a:rPr lang="en-US" sz="2400" b="1" dirty="0" err="1">
                <a:latin typeface="Constantia" panose="02030602050306030303" pitchFamily="18" charset="0"/>
              </a:rPr>
              <a:t>faafiafia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faamama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latou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avega</a:t>
            </a:r>
            <a:r>
              <a:rPr lang="en-US" sz="2400" b="1" dirty="0">
                <a:latin typeface="Constantia" panose="02030602050306030303" pitchFamily="18" charset="0"/>
              </a:rPr>
              <a:t> e ala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galuega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galuega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 ma e </a:t>
            </a:r>
            <a:r>
              <a:rPr lang="en-US" sz="2400" b="1" dirty="0" err="1">
                <a:latin typeface="Constantia" panose="02030602050306030303" pitchFamily="18" charset="0"/>
              </a:rPr>
              <a:t>lē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faapito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8363972" y="6441447"/>
            <a:ext cx="327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(In Heavenly Places, Iuni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5" y="3727400"/>
            <a:ext cx="5707781" cy="29854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aunoa a outou upu ma le alofa, ia faamai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masima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iloa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outou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faatatau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tali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tagata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taitoatasi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uma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Kolose 4:6, </a:t>
            </a:r>
            <a:r>
              <a:rPr kumimoji="0" lang="en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endParaRPr kumimoji="0" lang="en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886325" y="4267200"/>
            <a:ext cx="7334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noProof="0" dirty="0">
                <a:solidFill>
                  <a:srgbClr val="994B00"/>
                </a:solidFill>
              </a:rPr>
              <a:t>Mafutaga </a:t>
            </a:r>
            <a:r>
              <a:rPr lang="en-US" sz="2000" b="1" dirty="0" err="1">
                <a:solidFill>
                  <a:srgbClr val="994B00"/>
                </a:solidFill>
              </a:rPr>
              <a:t>i</a:t>
            </a:r>
            <a:r>
              <a:rPr lang="en-US" sz="2000" b="1" dirty="0">
                <a:solidFill>
                  <a:srgbClr val="994B00"/>
                </a:solidFill>
              </a:rPr>
              <a:t> le </a:t>
            </a:r>
            <a:r>
              <a:rPr lang="en-US" sz="2000" b="1" dirty="0" err="1">
                <a:solidFill>
                  <a:srgbClr val="994B00"/>
                </a:solidFill>
              </a:rPr>
              <a:t>va</a:t>
            </a:r>
            <a:r>
              <a:rPr lang="en-US" sz="2000" b="1" dirty="0">
                <a:solidFill>
                  <a:srgbClr val="994B00"/>
                </a:solidFill>
              </a:rPr>
              <a:t> o </a:t>
            </a:r>
            <a:r>
              <a:rPr lang="en-US" sz="2000" b="1" dirty="0" err="1">
                <a:solidFill>
                  <a:srgbClr val="994B00"/>
                </a:solidFill>
              </a:rPr>
              <a:t>ulugalii</a:t>
            </a:r>
            <a:r>
              <a:rPr lang="en" sz="2000" b="1" noProof="0" dirty="0">
                <a:solidFill>
                  <a:srgbClr val="994B00"/>
                </a:solidFill>
              </a:rPr>
              <a:t> (Kol. 3:18-19)</a:t>
            </a:r>
          </a:p>
          <a:p>
            <a:pPr>
              <a:spcBef>
                <a:spcPts val="1200"/>
              </a:spcBef>
            </a:pPr>
            <a:r>
              <a:rPr lang="en" sz="2000" b="1" noProof="0" dirty="0">
                <a:solidFill>
                  <a:srgbClr val="399600"/>
                </a:solidFill>
              </a:rPr>
              <a:t>Mafutaga </a:t>
            </a:r>
            <a:r>
              <a:rPr lang="en-US" sz="2000" b="1" dirty="0" err="1">
                <a:solidFill>
                  <a:srgbClr val="399600"/>
                </a:solidFill>
              </a:rPr>
              <a:t>i</a:t>
            </a:r>
            <a:r>
              <a:rPr lang="en-US" sz="2000" b="1" dirty="0">
                <a:solidFill>
                  <a:srgbClr val="399600"/>
                </a:solidFill>
              </a:rPr>
              <a:t> le </a:t>
            </a:r>
            <a:r>
              <a:rPr lang="en-US" sz="2000" b="1" dirty="0" err="1">
                <a:solidFill>
                  <a:srgbClr val="399600"/>
                </a:solidFill>
              </a:rPr>
              <a:t>va</a:t>
            </a:r>
            <a:r>
              <a:rPr lang="en-US" sz="2000" b="1" dirty="0">
                <a:solidFill>
                  <a:srgbClr val="399600"/>
                </a:solidFill>
              </a:rPr>
              <a:t> o </a:t>
            </a:r>
            <a:r>
              <a:rPr lang="en-US" sz="2000" b="1" dirty="0" err="1">
                <a:solidFill>
                  <a:srgbClr val="399600"/>
                </a:solidFill>
              </a:rPr>
              <a:t>matua</a:t>
            </a:r>
            <a:r>
              <a:rPr lang="en-US" sz="2000" b="1" dirty="0">
                <a:solidFill>
                  <a:srgbClr val="399600"/>
                </a:solidFill>
              </a:rPr>
              <a:t> ma </a:t>
            </a:r>
            <a:r>
              <a:rPr lang="en-US" sz="2000" b="1" dirty="0" err="1">
                <a:solidFill>
                  <a:srgbClr val="399600"/>
                </a:solidFill>
              </a:rPr>
              <a:t>fanau</a:t>
            </a:r>
            <a:r>
              <a:rPr lang="en" sz="2000" b="1" noProof="0" dirty="0">
                <a:solidFill>
                  <a:srgbClr val="399600"/>
                </a:solidFill>
              </a:rPr>
              <a:t> (Kol. 3:20-21)</a:t>
            </a:r>
          </a:p>
          <a:p>
            <a:pPr>
              <a:spcBef>
                <a:spcPts val="1200"/>
              </a:spcBef>
            </a:pPr>
            <a:r>
              <a:rPr lang="en" sz="2000" b="1" noProof="0" dirty="0">
                <a:solidFill>
                  <a:srgbClr val="00A47B"/>
                </a:solidFill>
              </a:rPr>
              <a:t>Mafutaga </a:t>
            </a:r>
            <a:r>
              <a:rPr lang="en-US" sz="2000" b="1" dirty="0" err="1">
                <a:solidFill>
                  <a:srgbClr val="00A47B"/>
                </a:solidFill>
              </a:rPr>
              <a:t>i</a:t>
            </a:r>
            <a:r>
              <a:rPr lang="en-US" sz="2000" b="1" dirty="0">
                <a:solidFill>
                  <a:srgbClr val="00A47B"/>
                </a:solidFill>
              </a:rPr>
              <a:t> le </a:t>
            </a:r>
            <a:r>
              <a:rPr lang="en-US" sz="2000" b="1" dirty="0" err="1">
                <a:solidFill>
                  <a:srgbClr val="00A47B"/>
                </a:solidFill>
              </a:rPr>
              <a:t>va</a:t>
            </a:r>
            <a:r>
              <a:rPr lang="en-US" sz="2000" b="1" dirty="0">
                <a:solidFill>
                  <a:srgbClr val="00A47B"/>
                </a:solidFill>
              </a:rPr>
              <a:t> o pule ma </a:t>
            </a:r>
            <a:r>
              <a:rPr lang="en-US" sz="2000" b="1" dirty="0" err="1">
                <a:solidFill>
                  <a:srgbClr val="00A47B"/>
                </a:solidFill>
              </a:rPr>
              <a:t>tagata</a:t>
            </a:r>
            <a:r>
              <a:rPr lang="en-US" sz="2000" b="1" dirty="0">
                <a:solidFill>
                  <a:srgbClr val="00A47B"/>
                </a:solidFill>
              </a:rPr>
              <a:t> </a:t>
            </a:r>
            <a:r>
              <a:rPr lang="en-US" sz="2000" b="1" dirty="0" err="1">
                <a:solidFill>
                  <a:srgbClr val="00A47B"/>
                </a:solidFill>
              </a:rPr>
              <a:t>faigaluega</a:t>
            </a:r>
            <a:r>
              <a:rPr lang="en" sz="2000" b="1" noProof="0" dirty="0">
                <a:solidFill>
                  <a:srgbClr val="00A47B"/>
                </a:solidFill>
              </a:rPr>
              <a:t> (Kol. 3:22-25; 4:1)</a:t>
            </a:r>
          </a:p>
          <a:p>
            <a:pPr>
              <a:spcBef>
                <a:spcPts val="1200"/>
              </a:spcBef>
            </a:pPr>
            <a:r>
              <a:rPr lang="en" sz="2000" b="1" noProof="0" dirty="0">
                <a:solidFill>
                  <a:srgbClr val="8D009D"/>
                </a:solidFill>
              </a:rPr>
              <a:t>Mafutaga </a:t>
            </a:r>
            <a:r>
              <a:rPr lang="en-US" sz="2000" b="1" dirty="0" err="1">
                <a:solidFill>
                  <a:srgbClr val="8D009D"/>
                </a:solidFill>
              </a:rPr>
              <a:t>i</a:t>
            </a:r>
            <a:r>
              <a:rPr lang="en-US" sz="2000" b="1" dirty="0">
                <a:solidFill>
                  <a:srgbClr val="8D009D"/>
                </a:solidFill>
              </a:rPr>
              <a:t> </a:t>
            </a:r>
            <a:r>
              <a:rPr lang="en-US" sz="2000" b="1" dirty="0" err="1">
                <a:solidFill>
                  <a:srgbClr val="8D009D"/>
                </a:solidFill>
              </a:rPr>
              <a:t>totonu</a:t>
            </a:r>
            <a:r>
              <a:rPr lang="en-US" sz="2000" b="1" dirty="0">
                <a:solidFill>
                  <a:srgbClr val="8D009D"/>
                </a:solidFill>
              </a:rPr>
              <a:t> o le </a:t>
            </a:r>
            <a:r>
              <a:rPr lang="en-US" sz="2000" b="1" dirty="0" err="1">
                <a:solidFill>
                  <a:srgbClr val="8D009D"/>
                </a:solidFill>
              </a:rPr>
              <a:t>Ekalesia</a:t>
            </a:r>
            <a:r>
              <a:rPr lang="en" sz="2000" b="1" noProof="0" dirty="0">
                <a:solidFill>
                  <a:srgbClr val="8D009D"/>
                </a:solidFill>
              </a:rPr>
              <a:t> (Kol. 4:2-4)</a:t>
            </a:r>
          </a:p>
          <a:p>
            <a:pPr>
              <a:spcBef>
                <a:spcPts val="1200"/>
              </a:spcBef>
            </a:pPr>
            <a:r>
              <a:rPr lang="en" sz="2000" b="1" noProof="0" dirty="0">
                <a:solidFill>
                  <a:srgbClr val="B70066"/>
                </a:solidFill>
              </a:rPr>
              <a:t>Mafutaga ma e le talitonu (Kol.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81826"/>
            <a:ext cx="629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vaega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faatino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o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tusi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loʻo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talanoaina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ai e Paulo le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mataupu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mafutaga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faʻaletagata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liʻo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eseese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fesootaiga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1" y="2168732"/>
            <a:ext cx="62960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Ua tuuina mai e Paulo ia i tatou ni mataupu faavae aoga mo le faaleleia atili o sootaga i le va o ulugalii, va o matua ma fanau, va o matai ma pologa, va o uso ma tuafafine o le ekalesia, ma le va o tagata talitonu ma e le talitonu.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984769"/>
            <a:ext cx="62960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O mafutaga e mafua ai feeseeseaʻiga ma finauga. O le mea lea, e manaʻomia le lotogatasi, o se maliliega lautele i tulaga faatauaina, sini, ma mea e faamoemoe i ai.</a:t>
            </a:r>
            <a:endParaRPr lang="en" sz="2000" b="1" noProof="0" dirty="0">
              <a:solidFill>
                <a:schemeClr val="bg1"/>
              </a:solidFill>
              <a:effectLst>
                <a:glow rad="127000">
                  <a:srgbClr val="221700"/>
                </a:glow>
              </a:effectLst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6466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1883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89496" y="-66750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61050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MAFUTAGA I LE VA O ULUGALII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outou fafine, ia outou usiusitai atu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lava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tane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pei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tatau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Alii. O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tane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allofa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ava, aua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faaonoono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latou</a:t>
            </a:r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(Kolose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Na tusia i le taimi e tasi, o le tusi o Kolose ma le tusi o Efeso o loʻo i ai fautuaga talitutusa (galulue faatasi) e uiga i taʻitoʻalua (Kolose 3:18-19; Efeso 5:21-33).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393682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5156956"/>
            <a:ext cx="543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ulugalii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galulue</a:t>
            </a:r>
            <a:r>
              <a:rPr lang="en-US" sz="2000" b="1" dirty="0"/>
              <a:t> </a:t>
            </a:r>
            <a:r>
              <a:rPr lang="en-US" sz="2000" b="1" dirty="0" err="1"/>
              <a:t>faatasi</a:t>
            </a:r>
            <a:r>
              <a:rPr lang="en-US" sz="2000" b="1" dirty="0"/>
              <a:t> e </a:t>
            </a:r>
            <a:r>
              <a:rPr lang="en-US" sz="2000" b="1" dirty="0" err="1"/>
              <a:t>pei</a:t>
            </a:r>
            <a:r>
              <a:rPr lang="en-US" sz="2000" b="1" dirty="0"/>
              <a:t> o se 'au, </a:t>
            </a:r>
            <a:r>
              <a:rPr lang="en-US" sz="2000" b="1" dirty="0" err="1"/>
              <a:t>fefautua'i</a:t>
            </a:r>
            <a:r>
              <a:rPr lang="en-US" sz="2000" b="1" dirty="0"/>
              <a:t>, ma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faaiuga</a:t>
            </a:r>
            <a:r>
              <a:rPr lang="en-US" sz="2000" b="1" dirty="0"/>
              <a:t> ma le </a:t>
            </a:r>
            <a:r>
              <a:rPr lang="en-US" sz="2000" b="1" dirty="0" err="1"/>
              <a:t>autasi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avea</a:t>
            </a:r>
            <a:r>
              <a:rPr lang="en-US" sz="2000" b="1" dirty="0"/>
              <a:t> le </a:t>
            </a:r>
            <a:r>
              <a:rPr lang="en-US" sz="2000" b="1" dirty="0" err="1"/>
              <a:t>tane</a:t>
            </a:r>
            <a:r>
              <a:rPr lang="en-US" sz="2000" b="1" dirty="0"/>
              <a:t> ma </a:t>
            </a:r>
            <a:r>
              <a:rPr lang="en-US" sz="2000" b="1" dirty="0" err="1"/>
              <a:t>taitai</a:t>
            </a:r>
            <a:r>
              <a:rPr lang="en-US" sz="2000" b="1" dirty="0"/>
              <a:t>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o le aiga.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saili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le </a:t>
            </a:r>
            <a:r>
              <a:rPr lang="en-US" sz="2000" b="1" dirty="0" err="1"/>
              <a:t>manuia</a:t>
            </a:r>
            <a:r>
              <a:rPr lang="en-US" sz="2000" b="1" dirty="0"/>
              <a:t> o le </a:t>
            </a:r>
            <a:r>
              <a:rPr lang="en-US" sz="2000" b="1" dirty="0" err="1"/>
              <a:t>isi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828799" y="588006"/>
            <a:ext cx="8268511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“Ia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ae aua ma le </a:t>
            </a:r>
            <a:r>
              <a:rPr lang="en-US" sz="2400" b="1" dirty="0" err="1">
                <a:latin typeface="Constantia" panose="02030602050306030303" pitchFamily="18" charset="0"/>
              </a:rPr>
              <a:t>fosi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Atinae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totonu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outou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vave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faailoa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isi</a:t>
            </a:r>
            <a:r>
              <a:rPr lang="en-US" sz="2400" b="1" dirty="0">
                <a:latin typeface="Constantia" panose="02030602050306030303" pitchFamily="18" charset="0"/>
              </a:rPr>
              <a:t>. O le </a:t>
            </a:r>
            <a:r>
              <a:rPr lang="en-US" sz="2400" b="1" dirty="0" err="1">
                <a:latin typeface="Constantia" panose="02030602050306030303" pitchFamily="18" charset="0"/>
              </a:rPr>
              <a:t>amanaiaina</a:t>
            </a:r>
            <a:r>
              <a:rPr lang="en-US" sz="2400" b="1" dirty="0">
                <a:latin typeface="Constantia" panose="02030602050306030303" pitchFamily="18" charset="0"/>
              </a:rPr>
              <a:t> o se </a:t>
            </a:r>
            <a:r>
              <a:rPr lang="en-US" sz="2400" b="1" dirty="0" err="1">
                <a:latin typeface="Constantia" panose="02030602050306030303" pitchFamily="18" charset="0"/>
              </a:rPr>
              <a:t>faʻamalosiau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matagofie</a:t>
            </a:r>
            <a:r>
              <a:rPr lang="en-US" sz="2400" b="1" dirty="0">
                <a:latin typeface="Constantia" panose="02030602050306030303" pitchFamily="18" charset="0"/>
              </a:rPr>
              <a:t> lea ma le </a:t>
            </a:r>
            <a:r>
              <a:rPr lang="en-US" sz="2400" b="1" dirty="0" err="1">
                <a:latin typeface="Constantia" panose="02030602050306030303" pitchFamily="18" charset="0"/>
              </a:rPr>
              <a:t>faʻamalieina</a:t>
            </a:r>
            <a:r>
              <a:rPr lang="en-US" sz="2400" b="1" dirty="0">
                <a:latin typeface="Constantia" panose="02030602050306030303" pitchFamily="18" charset="0"/>
              </a:rPr>
              <a:t>. O le </a:t>
            </a:r>
            <a:r>
              <a:rPr lang="en-US" sz="2400" b="1" dirty="0" err="1">
                <a:latin typeface="Constantia" panose="02030602050306030303" pitchFamily="18" charset="0"/>
              </a:rPr>
              <a:t>agaalofa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faaaloalo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faʻamalosia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taumafai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atoatoa</a:t>
            </a:r>
            <a:r>
              <a:rPr lang="en-US" sz="2400" b="1" dirty="0">
                <a:latin typeface="Constantia" panose="02030602050306030303" pitchFamily="18" charset="0"/>
              </a:rPr>
              <a:t>, ma o le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faʻateleina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faʻaosofia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sini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mamalu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endParaRPr lang="en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avā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āva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tane</a:t>
            </a:r>
            <a:r>
              <a:rPr lang="en-US" sz="2400" b="1" dirty="0"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tane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faapelepele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avā</a:t>
            </a:r>
            <a:r>
              <a:rPr lang="en-US" sz="2400" b="1" dirty="0">
                <a:latin typeface="Constantia" panose="02030602050306030303" pitchFamily="18" charset="0"/>
              </a:rPr>
              <a:t>; ma e </a:t>
            </a:r>
            <a:r>
              <a:rPr lang="en-US" sz="2400" b="1" dirty="0" err="1">
                <a:latin typeface="Constantia" panose="02030602050306030303" pitchFamily="18" charset="0"/>
              </a:rPr>
              <a:t>pei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tuufaatasia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la’ua</a:t>
            </a:r>
            <a:r>
              <a:rPr lang="en-US" sz="2400" b="1" dirty="0">
                <a:latin typeface="Constantia" panose="02030602050306030303" pitchFamily="18" charset="0"/>
              </a:rPr>
              <a:t> e la </a:t>
            </a:r>
            <a:r>
              <a:rPr lang="en-US" sz="2400" b="1" dirty="0" err="1">
                <a:latin typeface="Constantia" panose="02030602050306030303" pitchFamily="18" charset="0"/>
              </a:rPr>
              <a:t>la’ua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tautoga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faaipoipoga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faapena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lo </a:t>
            </a:r>
            <a:r>
              <a:rPr lang="en-US" sz="2400" b="1" dirty="0" err="1">
                <a:latin typeface="Constantia" panose="02030602050306030303" pitchFamily="18" charset="0"/>
              </a:rPr>
              <a:t>la’ua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talitonuga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tuufaatasia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la’ua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Ia. O le a se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fiafia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ai le Atua </a:t>
            </a:r>
            <a:r>
              <a:rPr lang="en-US" sz="2400" b="1" dirty="0" err="1">
                <a:latin typeface="Constantia" panose="02030602050306030303" pitchFamily="18" charset="0"/>
              </a:rPr>
              <a:t>nai</a:t>
            </a:r>
            <a:r>
              <a:rPr lang="en-US" sz="2400" b="1" dirty="0">
                <a:latin typeface="Constantia" panose="02030602050306030303" pitchFamily="18" charset="0"/>
              </a:rPr>
              <a:t> lo le </a:t>
            </a:r>
            <a:r>
              <a:rPr lang="en-US" sz="2400" b="1" dirty="0" err="1">
                <a:latin typeface="Constantia" panose="02030602050306030303" pitchFamily="18" charset="0"/>
              </a:rPr>
              <a:t>vaai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ulu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mafutaga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faaipoipoga</a:t>
            </a:r>
            <a:r>
              <a:rPr lang="en-US" sz="2400" b="1" dirty="0">
                <a:latin typeface="Constantia" panose="02030602050306030303" pitchFamily="18" charset="0"/>
              </a:rPr>
              <a:t> o loo </a:t>
            </a:r>
            <a:r>
              <a:rPr lang="en-US" sz="2400" b="1" dirty="0" err="1">
                <a:latin typeface="Constantia" panose="02030602050306030303" pitchFamily="18" charset="0"/>
              </a:rPr>
              <a:t>saili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faatasi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aoao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uiga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Iesu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faateleina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faatumuina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Lona </a:t>
            </a:r>
            <a:r>
              <a:rPr lang="en-US" sz="2400" b="1" dirty="0" err="1">
                <a:latin typeface="Constantia" panose="02030602050306030303" pitchFamily="18" charset="0"/>
              </a:rPr>
              <a:t>Agaga</a:t>
            </a:r>
            <a:r>
              <a:rPr lang="en-US" sz="2400" b="1" dirty="0">
                <a:latin typeface="Constantia" panose="02030602050306030303" pitchFamily="18" charset="0"/>
              </a:rPr>
              <a:t>?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642077" y="6018989"/>
            <a:ext cx="3831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(O le Aiga Kerisiano, pp.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1136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MAFUTAGA I LE VA O MATUA MA FANAU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728661" y="629876"/>
            <a:ext cx="10734677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 outou le fanau ia outou faalogo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matua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aua o le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malie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lea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le Alii. 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tama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aua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faaita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fanau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faapalapala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(Kolose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328036"/>
            <a:ext cx="7377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le </a:t>
            </a:r>
            <a:r>
              <a:rPr lang="en-US" sz="2000" b="1" dirty="0" err="1"/>
              <a:t>soifuaga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aso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, o le </a:t>
            </a:r>
            <a:r>
              <a:rPr lang="en-US" sz="2000" b="1" dirty="0" err="1"/>
              <a:t>upu</a:t>
            </a:r>
            <a:r>
              <a:rPr lang="en-US" sz="2000" b="1" dirty="0"/>
              <a:t> "</a:t>
            </a:r>
            <a:r>
              <a:rPr lang="en-US" sz="2000" b="1" dirty="0" err="1"/>
              <a:t>mātua</a:t>
            </a:r>
            <a:r>
              <a:rPr lang="en-US" sz="2000" b="1" dirty="0"/>
              <a:t>"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faʻaaogaina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ulugalii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faavaeina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faaipoipoga</a:t>
            </a:r>
            <a:r>
              <a:rPr lang="en-US" sz="2000" b="1" dirty="0"/>
              <a:t> ma aiga e </a:t>
            </a:r>
            <a:r>
              <a:rPr lang="en-US" sz="2000" b="1" dirty="0" err="1"/>
              <a:t>naʻo</a:t>
            </a:r>
            <a:r>
              <a:rPr lang="en-US" sz="2000" b="1" dirty="0"/>
              <a:t> le </a:t>
            </a:r>
            <a:r>
              <a:rPr lang="en-US" sz="2000" b="1" dirty="0" err="1"/>
              <a:t>tasi</a:t>
            </a:r>
            <a:r>
              <a:rPr lang="en-US" sz="2000" b="1" dirty="0"/>
              <a:t> le </a:t>
            </a:r>
            <a:r>
              <a:rPr lang="en-US" sz="2000" b="1" dirty="0" err="1"/>
              <a:t>matua</a:t>
            </a:r>
            <a:r>
              <a:rPr lang="en-US" sz="2000" b="1" dirty="0"/>
              <a:t>. E </a:t>
            </a:r>
            <a:r>
              <a:rPr lang="en-US" sz="2000" b="1" dirty="0" err="1"/>
              <a:t>tusa</a:t>
            </a:r>
            <a:r>
              <a:rPr lang="en-US" sz="2000" b="1" dirty="0"/>
              <a:t> ai ma le </a:t>
            </a:r>
            <a:r>
              <a:rPr lang="en-US" sz="2000" b="1" dirty="0" err="1"/>
              <a:t>saunoaga</a:t>
            </a:r>
            <a:r>
              <a:rPr lang="en-US" sz="2000" b="1" dirty="0"/>
              <a:t> a Paulo, o se </a:t>
            </a:r>
            <a:r>
              <a:rPr lang="en-US" sz="2000" b="1" dirty="0" err="1"/>
              <a:t>mafutaga</a:t>
            </a:r>
            <a:r>
              <a:rPr lang="en-US" sz="2000" b="1" dirty="0"/>
              <a:t> </a:t>
            </a:r>
            <a:r>
              <a:rPr lang="en-US" sz="2000" b="1" dirty="0" err="1"/>
              <a:t>maloloina</a:t>
            </a:r>
            <a:r>
              <a:rPr lang="en-US" sz="2000" b="1" dirty="0"/>
              <a:t> e le gata o le </a:t>
            </a:r>
            <a:r>
              <a:rPr lang="en-US" sz="2000" b="1" dirty="0" err="1"/>
              <a:t>tiutetauave</a:t>
            </a:r>
            <a:r>
              <a:rPr lang="en-US" sz="2000" b="1" dirty="0"/>
              <a:t> a </a:t>
            </a:r>
            <a:r>
              <a:rPr lang="en-US" sz="2000" b="1" dirty="0" err="1"/>
              <a:t>mātua</a:t>
            </a:r>
            <a:r>
              <a:rPr lang="en-US" sz="2000" b="1" dirty="0"/>
              <a:t>, ae </a:t>
            </a:r>
            <a:r>
              <a:rPr lang="en-US" sz="2000" b="1" dirty="0" err="1"/>
              <a:t>faʻapea</a:t>
            </a:r>
            <a:r>
              <a:rPr lang="en-US" sz="2000" b="1" dirty="0"/>
              <a:t> </a:t>
            </a:r>
            <a:r>
              <a:rPr lang="en-US" sz="2000" b="1" dirty="0" err="1"/>
              <a:t>foʻi</a:t>
            </a:r>
            <a:r>
              <a:rPr lang="en-US" sz="2000" b="1" dirty="0"/>
              <a:t> ma </a:t>
            </a:r>
            <a:r>
              <a:rPr lang="en-US" sz="2000" b="1" dirty="0" err="1"/>
              <a:t>fanau</a:t>
            </a:r>
            <a:r>
              <a:rPr lang="en-US" sz="2000" b="1" dirty="0"/>
              <a:t> lava </a:t>
            </a:r>
            <a:r>
              <a:rPr lang="en-US" sz="2000" b="1" dirty="0" err="1"/>
              <a:t>latou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382120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792325"/>
            <a:ext cx="8669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taua</a:t>
            </a:r>
            <a:r>
              <a:rPr lang="en-US" sz="2000" b="1" dirty="0"/>
              <a:t> </a:t>
            </a:r>
            <a:r>
              <a:rPr lang="en-US" sz="2000" b="1" dirty="0" err="1"/>
              <a:t>tapuaʻiga</a:t>
            </a:r>
            <a:r>
              <a:rPr lang="en-US" sz="2000" b="1" dirty="0"/>
              <a:t> </a:t>
            </a:r>
            <a:r>
              <a:rPr lang="en-US" sz="2000" b="1" dirty="0" err="1"/>
              <a:t>faaleaiga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taeao</a:t>
            </a:r>
            <a:r>
              <a:rPr lang="en-US" sz="2000" b="1" dirty="0"/>
              <a:t> ma/</a:t>
            </a:r>
            <a:r>
              <a:rPr lang="en-US" sz="2000" b="1" dirty="0" err="1"/>
              <a:t>poʻo</a:t>
            </a:r>
            <a:r>
              <a:rPr lang="en-US" sz="2000" b="1" dirty="0"/>
              <a:t> le </a:t>
            </a:r>
            <a:r>
              <a:rPr lang="en-US" sz="2000" b="1" dirty="0" err="1"/>
              <a:t>afiafi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a tatou </a:t>
            </a:r>
            <a:r>
              <a:rPr lang="en-US" sz="2000" b="1" dirty="0" err="1"/>
              <a:t>fanau</a:t>
            </a:r>
            <a:r>
              <a:rPr lang="en-US" sz="2000" b="1" dirty="0"/>
              <a:t> e </a:t>
            </a:r>
            <a:r>
              <a:rPr lang="en-US" sz="2000" b="1" dirty="0" err="1"/>
              <a:t>aʻoaʻo</a:t>
            </a:r>
            <a:r>
              <a:rPr lang="en-US" sz="2000" b="1" dirty="0"/>
              <a:t> ai le Atua ma </a:t>
            </a:r>
            <a:r>
              <a:rPr lang="en-US" sz="2000" b="1" dirty="0" err="1"/>
              <a:t>faia</a:t>
            </a:r>
            <a:r>
              <a:rPr lang="en-US" sz="2000" b="1" dirty="0"/>
              <a:t> ai a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faaiuga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le ola e </a:t>
            </a:r>
            <a:r>
              <a:rPr lang="en-US" sz="2000" b="1" dirty="0" err="1"/>
              <a:t>faʻavavau</a:t>
            </a:r>
            <a:r>
              <a:rPr lang="en-US" sz="2000" b="1" dirty="0"/>
              <a:t>. Ma aua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galo</a:t>
            </a:r>
            <a:r>
              <a:rPr lang="en-US" sz="2000" b="1" dirty="0"/>
              <a:t>, o la tatou </a:t>
            </a:r>
            <a:r>
              <a:rPr lang="en-US" sz="2000" b="1" dirty="0" err="1"/>
              <a:t>faataitaiga</a:t>
            </a:r>
            <a:r>
              <a:rPr lang="en-US" sz="2000" b="1" dirty="0"/>
              <a:t> o le </a:t>
            </a:r>
            <a:r>
              <a:rPr lang="en-US" sz="2000" b="1" dirty="0" err="1"/>
              <a:t>faiaʻoga</a:t>
            </a:r>
            <a:r>
              <a:rPr lang="en-US" sz="2000" b="1" dirty="0"/>
              <a:t> </a:t>
            </a:r>
            <a:r>
              <a:rPr lang="en-US" sz="2000" b="1" dirty="0" err="1"/>
              <a:t>sili</a:t>
            </a:r>
            <a:r>
              <a:rPr lang="en-US" sz="2000" b="1" dirty="0"/>
              <a:t> lea </a:t>
            </a:r>
            <a:r>
              <a:rPr lang="en-US" sz="2000" b="1" dirty="0" err="1"/>
              <a:t>mo</a:t>
            </a:r>
            <a:r>
              <a:rPr lang="en-US" sz="2000" b="1" dirty="0"/>
              <a:t> a tatou </a:t>
            </a:r>
            <a:r>
              <a:rPr lang="en-US" sz="2000" b="1" dirty="0" err="1"/>
              <a:t>fanau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526037"/>
            <a:ext cx="95819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“Matua,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iloa</a:t>
            </a:r>
            <a:r>
              <a:rPr lang="en-US" sz="2600" b="1" dirty="0">
                <a:latin typeface="Constantia" panose="02030602050306030303" pitchFamily="18" charset="0"/>
              </a:rPr>
              <a:t> e a </a:t>
            </a:r>
            <a:r>
              <a:rPr lang="en-US" sz="2600" b="1" dirty="0" err="1">
                <a:latin typeface="Constantia" panose="02030602050306030303" pitchFamily="18" charset="0"/>
              </a:rPr>
              <a:t>outou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fanau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alolofa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latou</a:t>
            </a:r>
            <a:r>
              <a:rPr lang="en-US" sz="2600" b="1" dirty="0">
                <a:latin typeface="Constantia" panose="02030602050306030303" pitchFamily="18" charset="0"/>
              </a:rPr>
              <a:t> ma o le a </a:t>
            </a:r>
            <a:r>
              <a:rPr lang="en-US" sz="2600" b="1" dirty="0" err="1">
                <a:latin typeface="Constantia" panose="02030602050306030303" pitchFamily="18" charset="0"/>
              </a:rPr>
              <a:t>outou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lo </a:t>
            </a:r>
            <a:r>
              <a:rPr lang="en-US" sz="2600" b="1" dirty="0" err="1">
                <a:latin typeface="Constantia" panose="02030602050306030303" pitchFamily="18" charset="0"/>
              </a:rPr>
              <a:t>outou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malosi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faafiafia</a:t>
            </a:r>
            <a:r>
              <a:rPr lang="en-US" sz="2600" b="1" dirty="0">
                <a:latin typeface="Constantia" panose="02030602050306030303" pitchFamily="18" charset="0"/>
              </a:rPr>
              <a:t> ai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latou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Afai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faapea</a:t>
            </a:r>
            <a:r>
              <a:rPr lang="en-US" sz="2600" b="1" dirty="0">
                <a:latin typeface="Constantia" panose="02030602050306030303" pitchFamily="18" charset="0"/>
              </a:rPr>
              <a:t>, o le a </a:t>
            </a:r>
            <a:r>
              <a:rPr lang="en-US" sz="2600" b="1" dirty="0" err="1">
                <a:latin typeface="Constantia" panose="02030602050306030303" pitchFamily="18" charset="0"/>
              </a:rPr>
              <a:t>sili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mamafa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outou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tapulaa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latou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mafaufau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laiti</a:t>
            </a:r>
            <a:r>
              <a:rPr lang="en-US" sz="2600" b="1" dirty="0">
                <a:latin typeface="Constantia" panose="02030602050306030303" pitchFamily="18" charset="0"/>
              </a:rPr>
              <a:t>. Ia </a:t>
            </a:r>
            <a:r>
              <a:rPr lang="en-US" sz="2600" b="1" dirty="0" err="1">
                <a:latin typeface="Constantia" panose="02030602050306030303" pitchFamily="18" charset="0"/>
              </a:rPr>
              <a:t>pulea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outou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fanau</a:t>
            </a:r>
            <a:r>
              <a:rPr lang="en-US" sz="2600" b="1" dirty="0">
                <a:latin typeface="Constantia" panose="02030602050306030303" pitchFamily="18" charset="0"/>
              </a:rPr>
              <a:t> ma le </a:t>
            </a:r>
            <a:r>
              <a:rPr lang="en-US" sz="2600" b="1" dirty="0" err="1">
                <a:latin typeface="Constantia" panose="02030602050306030303" pitchFamily="18" charset="0"/>
              </a:rPr>
              <a:t>agamalu</a:t>
            </a:r>
            <a:r>
              <a:rPr lang="en-US" sz="2600" b="1" dirty="0">
                <a:latin typeface="Constantia" panose="02030602050306030303" pitchFamily="18" charset="0"/>
              </a:rPr>
              <a:t> ma le </a:t>
            </a:r>
            <a:r>
              <a:rPr lang="en-US" sz="2600" b="1" dirty="0" err="1">
                <a:latin typeface="Constantia" panose="02030602050306030303" pitchFamily="18" charset="0"/>
              </a:rPr>
              <a:t>agaalofa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manatua</a:t>
            </a:r>
            <a:r>
              <a:rPr lang="en-US" sz="2600" b="1" dirty="0">
                <a:latin typeface="Constantia" panose="02030602050306030303" pitchFamily="18" charset="0"/>
              </a:rPr>
              <a:t> “o a </a:t>
            </a:r>
            <a:r>
              <a:rPr lang="en-US" sz="2600" b="1" dirty="0" err="1">
                <a:latin typeface="Constantia" panose="02030602050306030303" pitchFamily="18" charset="0"/>
              </a:rPr>
              <a:t>latou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agelu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vaai</a:t>
            </a:r>
            <a:r>
              <a:rPr lang="en-US" sz="2600" b="1" dirty="0">
                <a:latin typeface="Constantia" panose="02030602050306030303" pitchFamily="18" charset="0"/>
              </a:rPr>
              <a:t> pea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fofoga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lo’u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Tamā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lagi</a:t>
            </a:r>
            <a:r>
              <a:rPr lang="en-US" sz="2600" b="1" dirty="0">
                <a:latin typeface="Constantia" panose="02030602050306030303" pitchFamily="18" charset="0"/>
              </a:rPr>
              <a:t>.” </a:t>
            </a:r>
            <a:r>
              <a:rPr lang="en-US" sz="2600" b="1" dirty="0" err="1">
                <a:latin typeface="Constantia" panose="02030602050306030303" pitchFamily="18" charset="0"/>
              </a:rPr>
              <a:t>Afai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manana’o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faia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agelu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a </a:t>
            </a:r>
            <a:r>
              <a:rPr lang="en-US" sz="2600" b="1" dirty="0" err="1">
                <a:latin typeface="Constantia" panose="02030602050306030303" pitchFamily="18" charset="0"/>
              </a:rPr>
              <a:t>outou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fanau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galuega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tuuina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atu</a:t>
            </a:r>
            <a:r>
              <a:rPr lang="en-US" sz="2600" b="1" dirty="0">
                <a:latin typeface="Constantia" panose="02030602050306030303" pitchFamily="18" charset="0"/>
              </a:rPr>
              <a:t> e le Atua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latou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galulue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faatasi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latou</a:t>
            </a:r>
            <a:r>
              <a:rPr lang="en-US" sz="2600" b="1" dirty="0">
                <a:latin typeface="Constantia" panose="02030602050306030303" pitchFamily="18" charset="0"/>
              </a:rPr>
              <a:t> e ala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faia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lau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vaega</a:t>
            </a:r>
            <a:r>
              <a:rPr lang="en-US" sz="2600" b="1" dirty="0">
                <a:latin typeface="Constantia" panose="02030602050306030303" pitchFamily="18" charset="0"/>
              </a:rPr>
              <a:t>.”</a:t>
            </a:r>
            <a:endParaRPr lang="en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7999304" y="5523170"/>
            <a:ext cx="3282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(O le Aiga Kerisiano, p.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MAFUTAGA I LE VA O PULE MA TAGATA FAIGALUEGA</a:t>
            </a:r>
            <a:endParaRPr lang="en" sz="40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721816"/>
            <a:ext cx="11239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outou pologa, ia outou faalogo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matai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le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tino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aua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faataga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auauna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faapei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e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faafiafia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tagata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faia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le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faamaoni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loo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matatau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Atua.</a:t>
            </a:r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2" y="1466207"/>
            <a:ext cx="740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mafutaga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faalepologa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vaitaimi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Paulo e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talitutusa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ituaiga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loo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pea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la,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tatou malamalama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lenei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fautuaga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totonu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sootaga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se pule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tagata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loo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pulea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728603"/>
              </p:ext>
            </p:extLst>
          </p:nvPr>
        </p:nvGraphicFramePr>
        <p:xfrm>
          <a:off x="333375" y="295519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38693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b="1" dirty="0"/>
              <a:t>O tatou uma lava, po o pule po o ē o loo i lalo ifo, o auauna (pologa) a Keriso, auā o loo tatou auauna atu ia te Ia.</a:t>
            </a:r>
            <a:endParaRPr lang="en" b="1" noProof="0" dirty="0"/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3091151" y="773710"/>
            <a:ext cx="7422204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“E le o le </a:t>
            </a:r>
            <a:r>
              <a:rPr lang="en-US" sz="2400" b="1" dirty="0" err="1">
                <a:latin typeface="Constantia" panose="02030602050306030303" pitchFamily="18" charset="0"/>
              </a:rPr>
              <a:t>galuega</a:t>
            </a:r>
            <a:r>
              <a:rPr lang="en-US" sz="2400" b="1" dirty="0">
                <a:latin typeface="Constantia" panose="02030602050306030303" pitchFamily="18" charset="0"/>
              </a:rPr>
              <a:t> a le </a:t>
            </a:r>
            <a:r>
              <a:rPr lang="en-US" sz="2400" b="1" dirty="0" err="1">
                <a:latin typeface="Constantia" panose="02030602050306030303" pitchFamily="18" charset="0"/>
              </a:rPr>
              <a:t>aposetolo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fa’aleagaina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fa’afuase’i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fa’atulagaga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fa’avaeina</a:t>
            </a:r>
            <a:r>
              <a:rPr lang="en-US" sz="2400" b="1" dirty="0">
                <a:latin typeface="Constantia" panose="02030602050306030303" pitchFamily="18" charset="0"/>
              </a:rPr>
              <a:t> o se </a:t>
            </a:r>
            <a:r>
              <a:rPr lang="en-US" sz="2400" b="1" dirty="0" err="1">
                <a:latin typeface="Constantia" panose="02030602050306030303" pitchFamily="18" charset="0"/>
              </a:rPr>
              <a:t>sosaiete</a:t>
            </a:r>
            <a:r>
              <a:rPr lang="en-US" sz="2400" b="1" dirty="0">
                <a:latin typeface="Constantia" panose="02030602050306030303" pitchFamily="18" charset="0"/>
              </a:rPr>
              <a:t>. O le </a:t>
            </a:r>
            <a:r>
              <a:rPr lang="en-US" sz="2400" b="1" dirty="0" err="1">
                <a:latin typeface="Constantia" panose="02030602050306030303" pitchFamily="18" charset="0"/>
              </a:rPr>
              <a:t>taumafai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lenei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o le a </a:t>
            </a:r>
            <a:r>
              <a:rPr lang="en-US" sz="2400" b="1" dirty="0" err="1">
                <a:latin typeface="Constantia" panose="02030602050306030303" pitchFamily="18" charset="0"/>
              </a:rPr>
              <a:t>taofia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manuia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talalelei</a:t>
            </a:r>
            <a:r>
              <a:rPr lang="en-US" sz="2400" b="1" dirty="0">
                <a:latin typeface="Constantia" panose="02030602050306030303" pitchFamily="18" charset="0"/>
              </a:rPr>
              <a:t>. Ae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a’oa’oina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mataupu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fa’avae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tonu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nofo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pologa</a:t>
            </a:r>
            <a:r>
              <a:rPr lang="en-US" sz="2400" b="1" dirty="0">
                <a:latin typeface="Constantia" panose="02030602050306030303" pitchFamily="18" charset="0"/>
              </a:rPr>
              <a:t> ma, </a:t>
            </a:r>
            <a:r>
              <a:rPr lang="en-US" sz="2400" b="1" dirty="0" err="1">
                <a:latin typeface="Constantia" panose="02030602050306030303" pitchFamily="18" charset="0"/>
              </a:rPr>
              <a:t>afai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fa’atinoina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mautinoa</a:t>
            </a:r>
            <a:r>
              <a:rPr lang="en-US" sz="2400" b="1" dirty="0">
                <a:latin typeface="Constantia" panose="02030602050306030303" pitchFamily="18" charset="0"/>
              </a:rPr>
              <a:t> lava o le a </a:t>
            </a:r>
            <a:r>
              <a:rPr lang="en-US" sz="2400" b="1" dirty="0" err="1">
                <a:latin typeface="Constantia" panose="02030602050306030303" pitchFamily="18" charset="0"/>
              </a:rPr>
              <a:t>fa’avaivaia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faiga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atoa</a:t>
            </a:r>
            <a:r>
              <a:rPr lang="en-US" sz="2400" b="1" dirty="0">
                <a:latin typeface="Constantia" panose="02030602050306030303" pitchFamily="18" charset="0"/>
              </a:rPr>
              <a:t>. […]</a:t>
            </a:r>
            <a:endParaRPr lang="en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it-IT" sz="2400" b="1" dirty="0">
                <a:latin typeface="Constantia" panose="02030602050306030303" pitchFamily="18" charset="0"/>
              </a:rPr>
              <a:t>E faia e le faa-Kerisiano se fusi malosi o le mafutaga i le va o le matai ma le pologa, le tupu ma le tagata o loo pulea, le faifeau o le talalelei ma le tagata agasala ua faatauvaa o lē ua maua ia Keriso le faamamaina mai le agasala. </a:t>
            </a:r>
            <a:r>
              <a:rPr lang="it-IT" sz="2400" b="1">
                <a:latin typeface="Constantia" panose="02030602050306030303" pitchFamily="18" charset="0"/>
              </a:rPr>
              <a:t>Ua mulumuluina i latou i le toto e tasi, ua faaolaina e le Agaga e tasi; ma ua tasi i latou ia Keriso Iesu.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Acts of the Apostles, p.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2265</Words>
  <Application>Microsoft Office PowerPoint</Application>
  <PresentationFormat>Panorámica</PresentationFormat>
  <Paragraphs>80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Aptos Display</vt:lpstr>
      <vt:lpstr>Aptos</vt:lpstr>
      <vt:lpstr>Constantia</vt:lpstr>
      <vt:lpstr>Calibri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124</cp:revision>
  <dcterms:created xsi:type="dcterms:W3CDTF">2026-02-06T07:46:31Z</dcterms:created>
  <dcterms:modified xsi:type="dcterms:W3CDTF">2026-03-15T06:37:18Z</dcterms:modified>
</cp:coreProperties>
</file>