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30" d="100"/>
          <a:sy n="30" d="100"/>
        </p:scale>
        <p:origin x="102" y="12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it-IT" sz="2000" dirty="0">
              <a:effectLst/>
            </a:rPr>
            <a:t>Na faapefea ona fesootai muamua le Atua ma tagata?</a:t>
          </a:r>
          <a:endParaRPr lang="en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it-IT" sz="2000" dirty="0">
              <a:effectLst/>
            </a:rPr>
            <a:t>Na faapefea ona taofia e tagata le fesootai ma le Atua?</a:t>
          </a:r>
          <a:endParaRPr lang="en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it-IT" sz="2000" dirty="0">
              <a:effectLst/>
            </a:rPr>
            <a:t>Na faapefea ona taumafai le Atua e toe fa‘alelei le fesoota‘iga?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it-IT" sz="2000" dirty="0">
              <a:effectLst/>
            </a:rPr>
            <a:t>Aiseā e lē mafai ai ona tatou fesootaʻi tuusaʻo ma le Atua i le taimi nei?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it-IT" sz="2000" dirty="0">
              <a:effectLst/>
            </a:rPr>
            <a:t>E faapefea ona tatou fesootai ma le Atua i aso nei?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Tiga i taimi e fanau ma failele ai</a:t>
          </a:r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it-IT" sz="1800" b="1" dirty="0"/>
            <a:t>Leiloa le tulaga tutusa ma Atamu</a:t>
          </a:r>
          <a:endParaRPr lang="en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Atamu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Galue ma le faigata</a:t>
          </a:r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Toto mea e ai</a:t>
          </a:r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200" b="1" dirty="0">
              <a:effectLst>
                <a:outerShdw blurRad="38100" dist="38100" dir="2700000" algn="tl">
                  <a:srgbClr val="000000"/>
                </a:outerShdw>
              </a:effectLst>
            </a:rPr>
            <a:t>Laua uma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Oti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 err="1"/>
            <a:t>Vavaeeseina</a:t>
          </a:r>
          <a:r>
            <a:rPr lang="en-US" sz="1800" b="1" dirty="0"/>
            <a:t> </a:t>
          </a:r>
          <a:r>
            <a:rPr lang="en-US" sz="1800" b="1" dirty="0" err="1"/>
            <a:t>mai</a:t>
          </a:r>
          <a:r>
            <a:rPr lang="en-US" sz="1800" b="1" dirty="0"/>
            <a:t> le Atua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kern="1200" dirty="0">
              <a:effectLst/>
            </a:rPr>
            <a:t>Na faapefea ona fesootai muamua le Atua ma tagata?</a:t>
          </a:r>
          <a:endParaRPr lang="en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kern="1200" dirty="0">
              <a:effectLst/>
            </a:rPr>
            <a:t>Na faapefea ona taofia e tagata le fesootai ma le Atua?</a:t>
          </a:r>
          <a:endParaRPr lang="en" sz="2000" kern="1200" dirty="0">
            <a:effectLst/>
          </a:endParaRP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kern="1200" dirty="0">
              <a:effectLst/>
            </a:rPr>
            <a:t>Na faapefea ona taumafai le Atua e toe fa‘alelei le fesoota‘iga?</a:t>
          </a:r>
          <a:endParaRPr lang="en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kern="1200" dirty="0">
              <a:effectLst/>
            </a:rPr>
            <a:t>Aiseā e lē mafai ai ona tatou fesootaʻi tuusaʻo ma le Atua i le taimi nei?</a:t>
          </a:r>
          <a:endParaRPr lang="en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it-IT" sz="2000" kern="1200" dirty="0">
              <a:effectLst/>
            </a:rPr>
            <a:t>E faapefea ona tatou fesootai ma le Atua i aso nei?</a:t>
          </a:r>
          <a:endParaRPr lang="en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Tiga i taimi e fanau ma failele ai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it-IT" sz="1800" b="1" kern="1200" dirty="0"/>
            <a:t>Leiloa le tulaga tutusa ma Atamu</a:t>
          </a:r>
          <a:endParaRPr lang="en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Atamu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Galue ma le faigata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Toto mea e ai</a:t>
          </a:r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2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Laua uma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Oti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 err="1"/>
            <a:t>Vavaeeseina</a:t>
          </a:r>
          <a:r>
            <a:rPr lang="en-US" sz="1800" b="1" kern="1200" dirty="0"/>
            <a:t> </a:t>
          </a:r>
          <a:r>
            <a:rPr lang="en-US" sz="1800" b="1" kern="1200" dirty="0" err="1"/>
            <a:t>mai</a:t>
          </a:r>
          <a:r>
            <a:rPr lang="en-US" sz="1800" b="1" kern="1200" dirty="0"/>
            <a:t> le Atua</a:t>
          </a:r>
          <a:endParaRPr lang="en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UA FETALAI MAI LE FOAFOA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355198" y="6519446"/>
            <a:ext cx="28368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Lesona 1 for Oketopa 3,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'O le Atua, o le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fetalai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anamua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o tatou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tamā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e le au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perofeta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auaua‘i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togafiti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eseese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fetalai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o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tatou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nei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ona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aso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e gata ai 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lona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Alo, o le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tofia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fai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mea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uma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lava mona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tofi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faia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foi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mea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uma</a:t>
            </a:r>
            <a:r>
              <a:rPr lang="en-US" sz="20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;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(Eperu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7897435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talanoa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sa'o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Atua? Pe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fa'alogo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Ana </a:t>
            </a:r>
            <a:r>
              <a:rPr lang="en-US" sz="2000" b="1" dirty="0" err="1">
                <a:solidFill>
                  <a:prstClr val="black"/>
                </a:solidFill>
              </a:rPr>
              <a:t>afioga</a:t>
            </a:r>
            <a:r>
              <a:rPr lang="en-US" sz="2000" b="1" dirty="0">
                <a:solidFill>
                  <a:prstClr val="black"/>
                </a:solidFill>
              </a:rPr>
              <a:t>? O le tali, e </a:t>
            </a:r>
            <a:r>
              <a:rPr lang="en-US" sz="2000" b="1" dirty="0" err="1">
                <a:solidFill>
                  <a:prstClr val="black"/>
                </a:solidFill>
              </a:rPr>
              <a:t>manino</a:t>
            </a:r>
            <a:r>
              <a:rPr lang="en-US" sz="2000" b="1" dirty="0">
                <a:solidFill>
                  <a:prstClr val="black"/>
                </a:solidFill>
              </a:rPr>
              <a:t> lava: “</a:t>
            </a:r>
            <a:r>
              <a:rPr lang="en-US" sz="2000" b="1" dirty="0" err="1">
                <a:solidFill>
                  <a:prstClr val="black"/>
                </a:solidFill>
              </a:rPr>
              <a:t>Leai</a:t>
            </a:r>
            <a:r>
              <a:rPr lang="en-US" sz="2000" b="1" dirty="0">
                <a:solidFill>
                  <a:prstClr val="black"/>
                </a:solidFill>
              </a:rPr>
              <a:t>.”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91529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le ā le </a:t>
            </a:r>
            <a:r>
              <a:rPr lang="en-US" sz="2000" b="1" dirty="0" err="1">
                <a:solidFill>
                  <a:prstClr val="black"/>
                </a:solidFill>
              </a:rPr>
              <a:t>māfuaaga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tatou </a:t>
            </a:r>
            <a:r>
              <a:rPr lang="en-US" sz="2000" b="1" dirty="0" err="1">
                <a:solidFill>
                  <a:prstClr val="black"/>
                </a:solidFill>
              </a:rPr>
              <a:t>talanoa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tuusaʻo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Atua? Sa </a:t>
            </a:r>
            <a:r>
              <a:rPr lang="en-US" sz="2000" b="1" dirty="0" err="1">
                <a:solidFill>
                  <a:prstClr val="black"/>
                </a:solidFill>
              </a:rPr>
              <a:t>faapea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? O le a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tatou toe </a:t>
            </a:r>
            <a:r>
              <a:rPr lang="en-US" sz="2000" b="1" dirty="0" err="1">
                <a:solidFill>
                  <a:prstClr val="black"/>
                </a:solidFill>
              </a:rPr>
              <a:t>talanoa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lumanaʻi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E na'o auala lē tu'usa'o e mafai ai ona tatou talanoa i le Atua (tatalo, Tusi Paia, perofeta, …)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FAAPEFEA ONA FESOOTAI LE ATUA MA TAGATA I LE AMATAGA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64052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fetalai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Atua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tagata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o loo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faapea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faatoaga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‘ai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(Kenese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le amataga, na foafoa ai e le Atua le lalolagi ina ia nonofo ai tagata (Isaia 45:18).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Ua atoatoa nei le tagata ma ua sauni e nofoia le lalolagi fa‘ato‘ā foafoaina (Kenese 1:27).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le aso lava lea, na Ia foafoaina ai Eva mai le tasi o ivi asoaso o Atamu (Kenese 2:18, 21-22).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Ina ua saunia mea uma, sa Ia foafoaina loa Atamu mai le efuefu o le eleele (Kenese 2:4-7).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Ao fai lenei faagaoioiga, sa tele lava se fesootaiga i le va o le Atua ma Atamu: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07059"/>
            <a:ext cx="2999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Na Ia faafeiloai Atamu iā Eva, ma faatasia i laua i le faaipoipoga (Ken 2:22-24).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Na Ia fai atu ia te ia e faaigoa manu (Ken 2:19).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Sa Ia fa‘ailoa atu tapula‘a o lona tulaga (Kenese 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pt-BR" sz="2000" b="1" dirty="0">
                <a:solidFill>
                  <a:prstClr val="black"/>
                </a:solidFill>
              </a:rPr>
              <a:t>Na Ia tuuina atu ia Atamu faatonuga mo galuega e tatau ona ia faia i Etena (Ken 2:15).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FAAPEFEA ONA FESOOTAI LE ATUA MA TAGATA I LE AMATAGA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fetalai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Atua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tagata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o loo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faapea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faatoaga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‘ai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Na faatonuina e le Atua Atamu ma Eva i le auala e tatau ona la amio ai ma mea e aai ai (Kenese 1:28-29).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Mai lava i lea taimi, sa feiloa‘i ai o Ia ma i laua i aso ta‘itasi i le taimi mālū o le aso (Kenese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107666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Ona Ia foafoaina lea o le aso lona fitu ina ia mafai ai ona Ia fiafia i fesootaiga faatasi ma tagata  i le gasologa o lea aso.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345752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Na Ia foafoaina i laua o ni tagata e ola fa‘atasi ma isi, ma le tomai e feso‘ota‘i ai—e lē gata i le va o i laua lava, ae fa‘apea fo‘i ma isi foafoaga (e pei o agelu, mo se fa‘ata‘ita‘iga).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FAAPEFEA ONA FESOOTAI LE ATUA MA TAGATA I LE AMATAGA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fetalai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Ieova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Atua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tagata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o loo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faapea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laau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faatoaga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‘ai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(Kenese 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</a:t>
            </a:r>
            <a:r>
              <a:rPr kumimoji="0" lang="en-US" sz="2800" b="1" i="0" u="none" strike="noStrike" kern="0" cap="none" spc="0" normalizeH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FAAPEFEA ONA TAOFI E TAGATA LE FESOOTAI MA LE ATUA?</a:t>
            </a:r>
            <a:endParaRPr kumimoji="0" lang="en" sz="2800" b="1" i="0" u="none" strike="noStrike" kern="0" cap="none" spc="0" normalizeH="0" baseline="0" noProof="0" dirty="0">
              <a:ln/>
              <a:solidFill>
                <a:srgbClr val="FFBDBD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Na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faalogo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lou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siufofoga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faatoaga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ona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fefe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ai lea,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auā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lavalavā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ona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lafi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lea.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(Kenese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02807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foafoaina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Atamu</a:t>
            </a:r>
            <a:r>
              <a:rPr lang="en-US" sz="2000" b="1" dirty="0">
                <a:solidFill>
                  <a:prstClr val="black"/>
                </a:solidFill>
              </a:rPr>
              <a:t> ma Eva ma le </a:t>
            </a:r>
            <a:r>
              <a:rPr lang="en-US" sz="2000" b="1" dirty="0" err="1">
                <a:solidFill>
                  <a:prstClr val="black"/>
                </a:solidFill>
              </a:rPr>
              <a:t>tomai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filifili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sa'oloto</a:t>
            </a:r>
            <a:r>
              <a:rPr lang="en-US" sz="2000" b="1" dirty="0">
                <a:solidFill>
                  <a:prstClr val="black"/>
                </a:solidFill>
              </a:rPr>
              <a:t> ai. Ina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fa'aaogaina</a:t>
            </a:r>
            <a:r>
              <a:rPr lang="en-US" sz="2000" b="1" dirty="0">
                <a:solidFill>
                  <a:prstClr val="black"/>
                </a:solidFill>
              </a:rPr>
              <a:t> lea </a:t>
            </a:r>
            <a:r>
              <a:rPr lang="en-US" sz="2000" b="1" dirty="0" err="1">
                <a:solidFill>
                  <a:prstClr val="black"/>
                </a:solidFill>
              </a:rPr>
              <a:t>sa'olotoga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foa'i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e le Atua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la'ua</a:t>
            </a:r>
            <a:r>
              <a:rPr lang="en-US" sz="2000" b="1" dirty="0">
                <a:solidFill>
                  <a:prstClr val="black"/>
                </a:solidFill>
              </a:rPr>
              <a:t>, ae </a:t>
            </a:r>
            <a:r>
              <a:rPr lang="en-US" sz="2000" b="1" dirty="0" err="1">
                <a:solidFill>
                  <a:prstClr val="black"/>
                </a:solidFill>
              </a:rPr>
              <a:t>taofia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Ia lava se </a:t>
            </a:r>
            <a:r>
              <a:rPr lang="en-US" sz="2000" b="1" dirty="0" err="1">
                <a:solidFill>
                  <a:prstClr val="black"/>
                </a:solidFill>
              </a:rPr>
              <a:t>la'au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tasi</a:t>
            </a:r>
            <a:r>
              <a:rPr lang="en-US" sz="2000" b="1" dirty="0">
                <a:solidFill>
                  <a:prstClr val="black"/>
                </a:solidFill>
              </a:rPr>
              <a:t> (Kenese 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le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tali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lelei</a:t>
            </a:r>
            <a:r>
              <a:rPr lang="en-US" sz="2000" b="1" dirty="0">
                <a:solidFill>
                  <a:prstClr val="black"/>
                </a:solidFill>
              </a:rPr>
              <a:t>, o lo la </a:t>
            </a:r>
            <a:r>
              <a:rPr lang="en-US" sz="2000" b="1" dirty="0" err="1">
                <a:solidFill>
                  <a:prstClr val="black"/>
                </a:solidFill>
              </a:rPr>
              <a:t>lagona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nofosala</a:t>
            </a:r>
            <a:r>
              <a:rPr lang="en-US" sz="2000" b="1" dirty="0">
                <a:solidFill>
                  <a:prstClr val="black"/>
                </a:solidFill>
              </a:rPr>
              <a:t> tele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o lo la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usiusitaʻi</a:t>
            </a:r>
            <a:r>
              <a:rPr lang="en-US" sz="2000" b="1" dirty="0">
                <a:solidFill>
                  <a:prstClr val="black"/>
                </a:solidFill>
              </a:rPr>
              <a:t>, lea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mananaʻo</a:t>
            </a:r>
            <a:r>
              <a:rPr lang="en-US" sz="2000" b="1" dirty="0">
                <a:solidFill>
                  <a:prstClr val="black"/>
                </a:solidFill>
              </a:rPr>
              <a:t> ai e </a:t>
            </a:r>
            <a:r>
              <a:rPr lang="en-US" sz="2000" b="1" dirty="0" err="1">
                <a:solidFill>
                  <a:prstClr val="black"/>
                </a:solidFill>
              </a:rPr>
              <a:t>fesootaʻi</a:t>
            </a:r>
            <a:r>
              <a:rPr lang="en-US" sz="2000" b="1" dirty="0">
                <a:solidFill>
                  <a:prstClr val="black"/>
                </a:solidFill>
              </a:rPr>
              <a:t> ma le Atua (Kenese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54814"/>
            <a:ext cx="9525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lea taimi, na mou atu ai le ofu o le mamalu sa ufitia ai i laua; na la iloa ai lo la le lavalavā; ma sa la saʻili ai i ni auala e ufiufi ai lo la sese (Kenese 3:7).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827316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le tosina atu i le matagofie o le fua fa‘asāina, na ‘ai ai Eva ma fa‘aoso Atamu, o lē na ‘ai fo‘i i ai (Kenese 3:6).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338082"/>
            <a:ext cx="95250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 </a:t>
            </a:r>
            <a:r>
              <a:rPr lang="en-US" sz="2000" b="1" dirty="0" err="1">
                <a:solidFill>
                  <a:prstClr val="black"/>
                </a:solidFill>
              </a:rPr>
              <a:t>luga</a:t>
            </a:r>
            <a:r>
              <a:rPr lang="en-US" sz="2000" b="1" dirty="0">
                <a:solidFill>
                  <a:prstClr val="black"/>
                </a:solidFill>
              </a:rPr>
              <a:t> o lea lava </a:t>
            </a:r>
            <a:r>
              <a:rPr lang="en-US" sz="2000" b="1" dirty="0" err="1">
                <a:solidFill>
                  <a:prstClr val="black"/>
                </a:solidFill>
              </a:rPr>
              <a:t>laau</a:t>
            </a:r>
            <a:r>
              <a:rPr lang="en-US" sz="2000" b="1" dirty="0">
                <a:solidFill>
                  <a:prstClr val="black"/>
                </a:solidFill>
              </a:rPr>
              <a:t>, o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faaosooso</a:t>
            </a:r>
            <a:r>
              <a:rPr lang="en-US" sz="2000" b="1" dirty="0">
                <a:solidFill>
                  <a:prstClr val="black"/>
                </a:solidFill>
              </a:rPr>
              <a:t>—o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faafoliga</a:t>
            </a:r>
            <a:r>
              <a:rPr lang="en-US" sz="2000" b="1" dirty="0">
                <a:solidFill>
                  <a:prstClr val="black"/>
                </a:solidFill>
              </a:rPr>
              <a:t> o se gata ma o loo </a:t>
            </a:r>
            <a:r>
              <a:rPr lang="en-US" sz="2000" b="1" dirty="0" err="1">
                <a:solidFill>
                  <a:prstClr val="black"/>
                </a:solidFill>
              </a:rPr>
              <a:t>manatu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mamafa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manuia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Atamu</a:t>
            </a:r>
            <a:r>
              <a:rPr lang="en-US" sz="2000" b="1" dirty="0">
                <a:solidFill>
                  <a:prstClr val="black"/>
                </a:solidFill>
              </a:rPr>
              <a:t> ma Eva—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pepelo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faasolosolo</a:t>
            </a:r>
            <a:r>
              <a:rPr lang="en-US" sz="2000" b="1" dirty="0">
                <a:solidFill>
                  <a:prstClr val="black"/>
                </a:solidFill>
              </a:rPr>
              <a:t> (lea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faailoa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e Eva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Atamu</a:t>
            </a:r>
            <a:r>
              <a:rPr lang="en-US" sz="2000" b="1" dirty="0">
                <a:solidFill>
                  <a:prstClr val="black"/>
                </a:solidFill>
              </a:rPr>
              <a:t>): 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oulua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oti</a:t>
            </a:r>
            <a:r>
              <a:rPr lang="en-US" sz="2000" b="1" dirty="0">
                <a:solidFill>
                  <a:prstClr val="black"/>
                </a:solidFill>
              </a:rPr>
              <a:t> (“o le a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oulua</a:t>
            </a:r>
            <a:r>
              <a:rPr lang="en-US" sz="2000" b="1" dirty="0">
                <a:solidFill>
                  <a:prstClr val="black"/>
                </a:solidFill>
              </a:rPr>
              <a:t>”); o le a </a:t>
            </a:r>
            <a:r>
              <a:rPr lang="en-US" sz="2000" b="1" dirty="0" err="1">
                <a:solidFill>
                  <a:prstClr val="black"/>
                </a:solidFill>
              </a:rPr>
              <a:t>avea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oulua</a:t>
            </a:r>
            <a:r>
              <a:rPr lang="en-US" sz="2000" b="1" dirty="0">
                <a:solidFill>
                  <a:prstClr val="black"/>
                </a:solidFill>
              </a:rPr>
              <a:t> ma atua (“o le a </a:t>
            </a:r>
            <a:r>
              <a:rPr lang="en-US" sz="2000" b="1" dirty="0" err="1">
                <a:solidFill>
                  <a:prstClr val="black"/>
                </a:solidFill>
              </a:rPr>
              <a:t>pei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oulua</a:t>
            </a:r>
            <a:r>
              <a:rPr lang="en-US" sz="2000" b="1" dirty="0">
                <a:solidFill>
                  <a:prstClr val="black"/>
                </a:solidFill>
              </a:rPr>
              <a:t> o le Atua”); o loo </a:t>
            </a:r>
            <a:r>
              <a:rPr lang="en-US" sz="2000" b="1" dirty="0" err="1">
                <a:solidFill>
                  <a:prstClr val="black"/>
                </a:solidFill>
              </a:rPr>
              <a:t>natia</a:t>
            </a:r>
            <a:r>
              <a:rPr lang="en-US" sz="2000" b="1" dirty="0">
                <a:solidFill>
                  <a:prstClr val="black"/>
                </a:solidFill>
              </a:rPr>
              <a:t> e le Atua le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oulua</a:t>
            </a:r>
            <a:r>
              <a:rPr lang="en-US" sz="2000" b="1" dirty="0">
                <a:solidFill>
                  <a:prstClr val="black"/>
                </a:solidFill>
              </a:rPr>
              <a:t> (“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silafia</a:t>
            </a:r>
            <a:r>
              <a:rPr lang="en-US" sz="2000" b="1" dirty="0">
                <a:solidFill>
                  <a:prstClr val="black"/>
                </a:solidFill>
              </a:rPr>
              <a:t> e le Atua…”) (Kenese 3:1-5).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latin typeface="Aptos" panose="02110004020202020204"/>
              </a:rPr>
              <a:t>FAAPEFEA ONA TAUMAFAI LE ATUA E TOE FAALELEI FESOOTAIGA?</a:t>
            </a:r>
            <a:endParaRPr kumimoji="0" lang="en" sz="3200" b="1" i="0" u="none" strike="noStrike" kern="1200" cap="none" spc="0" normalizeH="0" baseline="0" noProof="0" dirty="0">
              <a:ln w="6600">
                <a:solidFill>
                  <a:srgbClr val="00CC00">
                    <a:lumMod val="50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00CC00">
                    <a:lumMod val="75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" y="368203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Ona valaau atu lea o Ieova le Atua ia Atamu, ua faapea atu ia te ia, O fea o iai oe? Ona tali mai lea o ia,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(Ken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 le silafia e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le Atua ua agasala Atamu ma Eva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—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e pei o Lana masani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—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na Ia agai atu e talanoa ma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laua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Ae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se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taimi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muamua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ua le agai mai ma le fiafia e fetaiai ma Ia, ae ua faatalitali sei 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vaalaau atu le Atua e latou te feiloai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(Ken. 3:8-9).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522471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seneturi mulimuli ane, na silasila atu ai le Atua i se isi tagata agasala ina ia maua ai lona salamō: o Peteru (Luka 22:61-62).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52627"/>
            <a:ext cx="81870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 </a:t>
            </a:r>
            <a:r>
              <a:rPr lang="en-US" sz="2000" b="1" dirty="0" err="1">
                <a:solidFill>
                  <a:prstClr val="black"/>
                </a:solidFill>
              </a:rPr>
              <a:t>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nei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faapena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fo‘i</a:t>
            </a:r>
            <a:r>
              <a:rPr lang="en-US" sz="2000" b="1" dirty="0">
                <a:solidFill>
                  <a:prstClr val="black"/>
                </a:solidFill>
              </a:rPr>
              <a:t> a tatou </a:t>
            </a:r>
            <a:r>
              <a:rPr lang="en-US" sz="2000" b="1" dirty="0" err="1">
                <a:solidFill>
                  <a:prstClr val="black"/>
                </a:solidFill>
              </a:rPr>
              <a:t>amioga</a:t>
            </a:r>
            <a:r>
              <a:rPr lang="en-US" sz="2000" b="1" dirty="0">
                <a:solidFill>
                  <a:prstClr val="black"/>
                </a:solidFill>
              </a:rPr>
              <a:t>. Tatou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pipii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agasala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taumafai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tauamiotonu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tatou lava. E </a:t>
            </a:r>
            <a:r>
              <a:rPr lang="en-US" sz="2000" b="1" dirty="0" err="1">
                <a:solidFill>
                  <a:prstClr val="black"/>
                </a:solidFill>
              </a:rPr>
              <a:t>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pipii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agasala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tatou, ae o loo </a:t>
            </a:r>
            <a:r>
              <a:rPr lang="en-US" sz="2000" b="1" dirty="0" err="1">
                <a:solidFill>
                  <a:prstClr val="black"/>
                </a:solidFill>
              </a:rPr>
              <a:t>finagalo</a:t>
            </a:r>
            <a:r>
              <a:rPr lang="en-US" sz="2000" b="1" dirty="0">
                <a:solidFill>
                  <a:prstClr val="black"/>
                </a:solidFill>
              </a:rPr>
              <a:t> pea le Atua e toe </a:t>
            </a:r>
            <a:r>
              <a:rPr lang="en-US" sz="2000" b="1" dirty="0" err="1">
                <a:solidFill>
                  <a:prstClr val="black"/>
                </a:solidFill>
              </a:rPr>
              <a:t>faafo‘isia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tatou, ma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Ia </a:t>
            </a:r>
            <a:r>
              <a:rPr lang="en-US" sz="2000" b="1" dirty="0" err="1">
                <a:solidFill>
                  <a:prstClr val="black"/>
                </a:solidFill>
              </a:rPr>
              <a:t>valaau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: “O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A‘u</a:t>
            </a:r>
            <a:r>
              <a:rPr lang="en-US" sz="2000" b="1" dirty="0">
                <a:solidFill>
                  <a:prstClr val="black"/>
                </a:solidFill>
              </a:rPr>
              <a:t>” (Isaia 55:3).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205717"/>
            <a:ext cx="56486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ese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la Peteru, o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ta‘utino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agasala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Atamu</a:t>
            </a:r>
            <a:r>
              <a:rPr lang="en-US" sz="2000" b="1" dirty="0">
                <a:solidFill>
                  <a:prstClr val="black"/>
                </a:solidFill>
              </a:rPr>
              <a:t> ma Eva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taumafai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tauamiotonu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la‘ua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luma o le Atua ma </a:t>
            </a:r>
            <a:r>
              <a:rPr lang="en-US" sz="2000" b="1" dirty="0" err="1">
                <a:solidFill>
                  <a:prstClr val="black"/>
                </a:solidFill>
              </a:rPr>
              <a:t>tu‘ua‘ia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 la </a:t>
            </a:r>
            <a:r>
              <a:rPr lang="en-US" sz="2000" b="1" dirty="0" err="1">
                <a:solidFill>
                  <a:prstClr val="black"/>
                </a:solidFill>
              </a:rPr>
              <a:t>solitulafono</a:t>
            </a:r>
            <a:r>
              <a:rPr lang="en-US" sz="2000" b="1" dirty="0">
                <a:solidFill>
                  <a:prstClr val="black"/>
                </a:solidFill>
              </a:rPr>
              <a:t> (Kenese 3:12-13).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16703"/>
            <a:ext cx="62902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ui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mananaʻo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fesootaʻi</a:t>
            </a:r>
            <a:r>
              <a:rPr lang="en-US" sz="2000" b="1" dirty="0">
                <a:solidFill>
                  <a:prstClr val="black"/>
                </a:solidFill>
              </a:rPr>
              <a:t> ma le Atua,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finagalo</a:t>
            </a:r>
            <a:r>
              <a:rPr lang="en-US" sz="2000" b="1" dirty="0">
                <a:solidFill>
                  <a:prstClr val="black"/>
                </a:solidFill>
              </a:rPr>
              <a:t> le Atua e </a:t>
            </a:r>
            <a:r>
              <a:rPr lang="en-US" sz="2000" b="1" dirty="0" err="1">
                <a:solidFill>
                  <a:prstClr val="black"/>
                </a:solidFill>
              </a:rPr>
              <a:t>fesootaʻi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laua</a:t>
            </a:r>
            <a:r>
              <a:rPr lang="en-US" sz="2000" b="1" dirty="0">
                <a:solidFill>
                  <a:prstClr val="black"/>
                </a:solidFill>
              </a:rPr>
              <a:t>. E lei </a:t>
            </a:r>
            <a:r>
              <a:rPr lang="en-US" sz="2000" b="1" dirty="0" err="1">
                <a:solidFill>
                  <a:prstClr val="black"/>
                </a:solidFill>
              </a:rPr>
              <a:t>alo</a:t>
            </a:r>
            <a:r>
              <a:rPr lang="en-US" sz="2000" b="1" dirty="0">
                <a:solidFill>
                  <a:prstClr val="black"/>
                </a:solidFill>
              </a:rPr>
              <a:t> ese o Ia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agasala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Ia </a:t>
            </a:r>
            <a:r>
              <a:rPr lang="en-US" sz="2000" b="1" dirty="0" err="1">
                <a:solidFill>
                  <a:prstClr val="black"/>
                </a:solidFill>
              </a:rPr>
              <a:t>faailoa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agasala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sailia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salamō</a:t>
            </a:r>
            <a:r>
              <a:rPr lang="en-US" sz="2000" b="1" dirty="0">
                <a:solidFill>
                  <a:prstClr val="black"/>
                </a:solidFill>
              </a:rPr>
              <a:t> (Kenese 3:10-11).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AISEA</a:t>
            </a:r>
            <a:r>
              <a:rPr kumimoji="0" lang="en" sz="2400" b="1" i="0" u="none" strike="noStrike" kern="1200" cap="none" spc="0" normalizeH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E LE MAFAI AI ONA TATOU FESOOTAI SAO MA LE ATUA I LE TAIMI NEI?</a:t>
            </a:r>
            <a:endParaRPr kumimoji="0" lang="en" sz="2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tuli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lava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Atamu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tofia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foi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kerupi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nonofo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sasae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le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faatoaga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Etena, ma le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pelu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afi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mumū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o loo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feliuliuai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leoleo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ai le ala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laau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le ola. (Ken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357816"/>
            <a:ext cx="4028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Na fa‘aali atu e le Atua i le ulugali‘i agasala i‘uga o la la‘ua agasala, e aofia ai ma le lē mafai ona toe talanoa tu‘usa‘o atu i le Atua ina ua tuliesea i la‘ua mai Etena (Kenese 3:16-24).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A o leʻi fa‘ailoa atu i ai i‘uga o le agasala, na fa‘aali atu e le Atua le fofo: o le a fa‘amutaina e se tasi e tupuga mai ia Eva le mana o le tiapolo ma toe fa‘afouina ai le fanau a tagata (Kenese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215423"/>
            <a:ext cx="4992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E ala i perofeta, na fa‘ailoa mai ai e le Atua le auala o le a fa‘ataunu‘uina ai le fa‘aolataga: na afio mai le Atua lava Ia i le tino, mafatia ma maliu ona o a tatou agasala, toe tu mai i le ola, ma foai mai le ola e faavavau (Isa. 9:6; 53:6, 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</a:t>
            </a:r>
            <a:r>
              <a:rPr lang="en-US" sz="2000" b="1" dirty="0" err="1">
                <a:solidFill>
                  <a:prstClr val="black"/>
                </a:solidFill>
              </a:rPr>
              <a:t>taunu'uga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1982328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le taimi lava na tupu ai le agasala, na faailoa mai ai foi le Faaola.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FAAPEFEA ONA TATOU FESOOTAI MA LE ATUA I ASO</a:t>
            </a:r>
            <a:r>
              <a:rPr kumimoji="0" lang="en" sz="3200" b="1" i="0" u="none" strike="noStrike" kern="1200" cap="none" spc="0" normalizeH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NEI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107721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O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oe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foi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le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atalii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o le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tagata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ou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tofia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oe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fai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ma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tagata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vaai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le aiga o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Isaraelu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; o le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mea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lea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faalogo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mai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ai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le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upu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a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lo‘u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gutu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ma 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apoapoai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atu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latou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upu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atu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au.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</a:p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(Esekielu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042284"/>
            <a:ext cx="747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Ina ia fesootai mai ia i tatou i aso nei, ua tusia ai e le Atua ni “tusi faasinomaga” se lua: o le foafoaga ma le Tusi Paia (Roma 1:20; 2 Timo.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E le gata i lea, e fetalai mai le Atua ia i tatou e ala i le tatalo (Salamo 5:2); agelu (Galuega 8:26); perofeta (Ioelu 2:28);  aemaise lava, e ala i le Agaga Pa‘ia (Ioane 14:26).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876678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iinā tatou te iloa ai po o ai i tatou, po o fea tatou te ō mai ai, ma po o fea tatou te agaʻi i ai. O iinā tatou te maua ai le fuafuaga a le Atua mo o tatou olaga.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4367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molimau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foafoaga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tatou e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Foafoa</a:t>
            </a:r>
            <a:r>
              <a:rPr lang="en-US" sz="2000" b="1" dirty="0">
                <a:solidFill>
                  <a:prstClr val="black"/>
                </a:solidFill>
              </a:rPr>
              <a:t>, ae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matuā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pisia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agasala</a:t>
            </a:r>
            <a:r>
              <a:rPr lang="en-US" sz="2000" b="1" dirty="0">
                <a:solidFill>
                  <a:prstClr val="black"/>
                </a:solidFill>
              </a:rPr>
              <a:t>. Ae </a:t>
            </a:r>
            <a:r>
              <a:rPr lang="en-US" sz="2000" b="1" dirty="0" err="1">
                <a:solidFill>
                  <a:prstClr val="black"/>
                </a:solidFill>
              </a:rPr>
              <a:t>peita'i</a:t>
            </a:r>
            <a:r>
              <a:rPr lang="en-US" sz="2000" b="1" dirty="0">
                <a:solidFill>
                  <a:prstClr val="black"/>
                </a:solidFill>
              </a:rPr>
              <a:t>, o loo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Tusi Paia </a:t>
            </a:r>
            <a:r>
              <a:rPr lang="en-US" sz="2000" b="1" dirty="0" err="1">
                <a:solidFill>
                  <a:prstClr val="black"/>
                </a:solidFill>
              </a:rPr>
              <a:t>ta'iala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manino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tu'usa'o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tu'uina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fe'au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Atua. I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 o le Tusi Paia, tatou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maua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fo'i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fa'aaliga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atoatoa</a:t>
            </a:r>
            <a:r>
              <a:rPr lang="en-US" sz="2000" b="1" dirty="0">
                <a:solidFill>
                  <a:prstClr val="black"/>
                </a:solidFill>
              </a:rPr>
              <a:t> o le Atua e ala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soifuaga</a:t>
            </a:r>
            <a:r>
              <a:rPr lang="en-US" sz="2000" b="1" dirty="0">
                <a:solidFill>
                  <a:prstClr val="black"/>
                </a:solidFill>
              </a:rPr>
              <a:t> ma le </a:t>
            </a:r>
            <a:r>
              <a:rPr lang="en-US" sz="2000" b="1" dirty="0" err="1">
                <a:solidFill>
                  <a:prstClr val="black"/>
                </a:solidFill>
              </a:rPr>
              <a:t>galuega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Eperu</a:t>
            </a:r>
            <a:r>
              <a:rPr lang="en-US" sz="2000" b="1" dirty="0">
                <a:solidFill>
                  <a:prstClr val="black"/>
                </a:solidFill>
              </a:rPr>
              <a:t> 1:1-2).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615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Sa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tatau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ai le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galulue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faatasi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tagata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 le Atua. Ae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peitai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lenei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fuafuaga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matuā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faaletonu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soliga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tulafono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Atamu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faaoso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Satani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agasala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ma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le toe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maua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ai le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fetalai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Alii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Ia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 o lei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ai sana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agasala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it-I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Ina ua mavae le pa’ū, na avea Keriso ma faia’oga a Atamu. Sa Ia galue e fai ma sui o le Atua i le fanau a tagata, ma fa‘asaoina ai tagata mai le oti vave. Sa Ia tauaveina le tiute o le fai ma puluvaga. Na tu‘uina atu ia Atamu ma Eva se vaitaimi o le tofotofoga ina ia mafai ai ona la toe fo‘i atu i lo la fa‘amaoni i le Atua, ma o lenei fuafuaga sa aofia ai fo‘i a la‘ua fanau uma.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</a:p>
          <a:p>
            <a:pPr lvl="0">
              <a:spcBef>
                <a:spcPts val="600"/>
              </a:spcBef>
              <a:defRPr/>
            </a:pPr>
            <a:r>
              <a:rPr lang="it-I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Ana leai le Togiola a le Alo o le Atua, semanū e leai se auala e oo atu ai fa‘amanuiaga po o le fa‘aolataga mai le Atua i le tagata. Sa matuā fa‘atauaina e le Atua le mamalu o Lana tulafono. O le solia o lea tulafono na mafua ai se vaeluaga mata‘utia i le va o le Atua ma le tagata. A o le‘i agasala Atamu, sa ia maua le avanoa e fegalegaleai tu‘usa‘o, sa‘oloto, ma le fiafia ai ma Lē na Foafoaina o ia. Ae ina ua mavae ona agasala, sa nao Keriso ma agelu na mafai ai e le Atua ona fegalegaleai ma le tagata.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b="1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FA'AOPOOPOGA</a:t>
            </a:r>
            <a:r>
              <a:rPr kumimoji="0" lang="en" sz="36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</a:rPr>
              <a:t>: </a:t>
            </a:r>
            <a:r>
              <a:rPr lang="en-US" sz="3600" b="1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TALA I LE OLAGA O ELLEN G.</a:t>
            </a:r>
            <a:r>
              <a:rPr kumimoji="0" lang="en" sz="36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</a:rPr>
              <a:t>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Ellen Gould ma Elizabeth Harmon, o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la'ua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aupito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laiti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fanau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to'avalu</a:t>
            </a:r>
            <a:r>
              <a:rPr lang="en-US" sz="2000" b="1" dirty="0">
                <a:solidFill>
                  <a:prstClr val="black"/>
                </a:solidFill>
              </a:rPr>
              <a:t> a Eunice ma Robert Harmon,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fananau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aso</a:t>
            </a:r>
            <a:r>
              <a:rPr lang="en-US" sz="2000" b="1" dirty="0">
                <a:solidFill>
                  <a:prstClr val="black"/>
                </a:solidFill>
              </a:rPr>
              <a:t> 26 o </a:t>
            </a:r>
            <a:r>
              <a:rPr lang="en-US" sz="2000" b="1" dirty="0" err="1">
                <a:solidFill>
                  <a:prstClr val="black"/>
                </a:solidFill>
              </a:rPr>
              <a:t>Novema</a:t>
            </a:r>
            <a:r>
              <a:rPr lang="en-US" sz="2000" b="1" dirty="0">
                <a:solidFill>
                  <a:prstClr val="black"/>
                </a:solidFill>
              </a:rPr>
              <a:t>, 1827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Gorham, Maine,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Iunaite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Setete</a:t>
            </a:r>
            <a:r>
              <a:rPr lang="en-US" sz="2000" b="1" dirty="0">
                <a:solidFill>
                  <a:prstClr val="black"/>
                </a:solidFill>
              </a:rPr>
              <a:t> o Amerika.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le </a:t>
            </a:r>
            <a:r>
              <a:rPr lang="en-US" sz="2000" b="1" dirty="0" err="1">
                <a:solidFill>
                  <a:prstClr val="black"/>
                </a:solidFill>
              </a:rPr>
              <a:t>iva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tausaga</a:t>
            </a:r>
            <a:r>
              <a:rPr lang="en-US" sz="2000" b="1" dirty="0">
                <a:solidFill>
                  <a:prstClr val="black"/>
                </a:solidFill>
              </a:rPr>
              <a:t> o Ellen,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togi</a:t>
            </a:r>
            <a:r>
              <a:rPr lang="en-US" sz="2000" b="1" dirty="0">
                <a:solidFill>
                  <a:prstClr val="black"/>
                </a:solidFill>
              </a:rPr>
              <a:t> ai e se </a:t>
            </a:r>
            <a:r>
              <a:rPr lang="en-US" sz="2000" b="1" dirty="0" err="1">
                <a:solidFill>
                  <a:prstClr val="black"/>
                </a:solidFill>
              </a:rPr>
              <a:t>tamaitiiti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a'oga</a:t>
            </a:r>
            <a:r>
              <a:rPr lang="en-US" sz="2000" b="1" dirty="0">
                <a:solidFill>
                  <a:prstClr val="black"/>
                </a:solidFill>
              </a:rPr>
              <a:t> se maa ma </a:t>
            </a:r>
            <a:r>
              <a:rPr lang="en-US" sz="2000" b="1" dirty="0" err="1">
                <a:solidFill>
                  <a:prstClr val="black"/>
                </a:solidFill>
              </a:rPr>
              <a:t>manu’a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foliga</a:t>
            </a:r>
            <a:r>
              <a:rPr lang="en-US" sz="2000" b="1" dirty="0">
                <a:solidFill>
                  <a:prstClr val="black"/>
                </a:solidFill>
              </a:rPr>
              <a:t>. O lea </a:t>
            </a:r>
            <a:r>
              <a:rPr lang="en-US" sz="2000" b="1" dirty="0" err="1">
                <a:solidFill>
                  <a:prstClr val="black"/>
                </a:solidFill>
              </a:rPr>
              <a:t>manu'a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tutupu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a'afiaga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tumau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iu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tu’ua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a'oga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fa'atapula'aina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foi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fesoota’i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Na talia e le aiga aʻoaʻoga a William Miller, ma sa papatisoina Ellen i le ekalesia Metotisi i le 1842.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059209"/>
            <a:ext cx="51983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Ae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lagona</a:t>
            </a:r>
            <a:r>
              <a:rPr lang="en-US" sz="2000" b="1" dirty="0">
                <a:solidFill>
                  <a:prstClr val="black"/>
                </a:solidFill>
              </a:rPr>
              <a:t> e Ellen le </a:t>
            </a:r>
            <a:r>
              <a:rPr lang="en-US" sz="2000" b="1" dirty="0" err="1">
                <a:solidFill>
                  <a:prstClr val="black"/>
                </a:solidFill>
              </a:rPr>
              <a:t>leiloa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fa‘asinomaga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manatu</a:t>
            </a:r>
            <a:r>
              <a:rPr lang="en-US" sz="2000" b="1" dirty="0">
                <a:solidFill>
                  <a:prstClr val="black"/>
                </a:solidFill>
              </a:rPr>
              <a:t> ai 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fa‘aolataga</a:t>
            </a:r>
            <a:r>
              <a:rPr lang="en-US" sz="2000" b="1" dirty="0">
                <a:solidFill>
                  <a:prstClr val="black"/>
                </a:solidFill>
              </a:rPr>
              <a:t>, ae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fesoasoani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Pastor Levi Stockman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malamalama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alofa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 o le Atua.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6455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Mai lea lava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matuā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alofa</a:t>
            </a:r>
            <a:r>
              <a:rPr lang="en-US" sz="2000" b="1" dirty="0">
                <a:solidFill>
                  <a:prstClr val="black"/>
                </a:solidFill>
              </a:rPr>
              <a:t> tele ai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auauna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Alii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totoe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olaga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umi</a:t>
            </a:r>
            <a:r>
              <a:rPr lang="en-US" sz="2000" b="1" dirty="0">
                <a:solidFill>
                  <a:prstClr val="black"/>
                </a:solidFill>
              </a:rPr>
              <a:t> ae </a:t>
            </a:r>
            <a:r>
              <a:rPr lang="en-US" sz="2000" b="1" dirty="0" err="1">
                <a:solidFill>
                  <a:prstClr val="black"/>
                </a:solidFill>
              </a:rPr>
              <a:t>siitia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le aiga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Portland, o se </a:t>
            </a:r>
            <a:r>
              <a:rPr lang="en-US" sz="2000" b="1" dirty="0" err="1">
                <a:solidFill>
                  <a:prstClr val="black"/>
                </a:solidFill>
              </a:rPr>
              <a:t>aai</a:t>
            </a:r>
            <a:r>
              <a:rPr lang="en-US" sz="2000" b="1" dirty="0">
                <a:solidFill>
                  <a:prstClr val="black"/>
                </a:solidFill>
              </a:rPr>
              <a:t> tele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Maine,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faalautele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pisinisi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pulou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7258</TotalTime>
  <Words>2511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Constantia</vt:lpstr>
      <vt:lpstr>Aptos Display</vt:lpstr>
      <vt:lpstr>Arial</vt:lpstr>
      <vt:lpstr>Aptos</vt:lpstr>
      <vt:lpstr>Calibri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Isabel Laveda</cp:lastModifiedBy>
  <cp:revision>36</cp:revision>
  <dcterms:created xsi:type="dcterms:W3CDTF">2026-09-07T12:37:12Z</dcterms:created>
  <dcterms:modified xsi:type="dcterms:W3CDTF">2026-09-27T14:58:45Z</dcterms:modified>
</cp:coreProperties>
</file>