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5"/>
  </p:notesMasterIdLst>
  <p:sldIdLst>
    <p:sldId id="430" r:id="rId6"/>
    <p:sldId id="389" r:id="rId7"/>
    <p:sldId id="437" r:id="rId8"/>
    <p:sldId id="269" r:id="rId9"/>
    <p:sldId id="257" r:id="rId10"/>
    <p:sldId id="258" r:id="rId11"/>
    <p:sldId id="259" r:id="rId12"/>
    <p:sldId id="260" r:id="rId13"/>
    <p:sldId id="270" r:id="rId14"/>
    <p:sldId id="275" r:id="rId15"/>
    <p:sldId id="262" r:id="rId16"/>
    <p:sldId id="276" r:id="rId17"/>
    <p:sldId id="264" r:id="rId18"/>
    <p:sldId id="272" r:id="rId19"/>
    <p:sldId id="445" r:id="rId20"/>
    <p:sldId id="443" r:id="rId21"/>
    <p:sldId id="444" r:id="rId22"/>
    <p:sldId id="442" r:id="rId23"/>
    <p:sldId id="436"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72" y="288"/>
      </p:cViewPr>
      <p:guideLst/>
    </p:cSldViewPr>
  </p:slideViewPr>
  <p:notesTextViewPr>
    <p:cViewPr>
      <p:scale>
        <a:sx n="3" d="2"/>
        <a:sy n="3" d="2"/>
      </p:scale>
      <p:origin x="0" y="0"/>
    </p:cViewPr>
  </p:notesTextViewPr>
  <p:sorterViewPr>
    <p:cViewPr varScale="1">
      <p:scale>
        <a:sx n="100" d="100"/>
        <a:sy n="100" d="100"/>
      </p:scale>
      <p:origin x="0" y="-3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hr" sz="2200" b="1" dirty="0">
              <a:effectLst>
                <a:outerShdw blurRad="38100" dist="38100" dir="2700000" algn="tl">
                  <a:srgbClr val="000000">
                    <a:alpha val="43137"/>
                  </a:srgbClr>
                </a:outerShdw>
              </a:effectLst>
            </a:rPr>
            <a:t>Verovali su u Isusovo poučavanje.</a:t>
          </a:r>
        </a:p>
      </dgm:t>
    </dgm:pt>
    <dgm:pt modelId="{82D34D38-13DB-4576-8486-04428C319685}" type="parTrans" cxnId="{D2B874D4-B677-45C5-A322-1A1403208C89}">
      <dgm:prSet/>
      <dgm:spPr/>
      <dgm:t>
        <a:bodyPr/>
        <a:lstStyle/>
        <a:p>
          <a:endParaRPr lang="es-ES" sz="22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200" b="1">
            <a:effectLst>
              <a:outerShdw blurRad="38100" dist="38100" dir="2700000" algn="tl">
                <a:srgbClr val="000000">
                  <a:alpha val="43137"/>
                </a:srgbClr>
              </a:outerShdw>
            </a:effectLst>
          </a:endParaRPr>
        </a:p>
      </dgm:t>
    </dgm:pt>
    <dgm:pt modelId="{088AA768-3988-4FE5-A467-5AD924F75B99}">
      <dgm:prSet custT="1"/>
      <dgm:spPr/>
      <dgm:t>
        <a:bodyPr/>
        <a:lstStyle/>
        <a:p>
          <a:r>
            <a:rPr lang="hr" sz="2200" b="1" dirty="0">
              <a:effectLst>
                <a:outerShdw blurRad="38100" dist="38100" dir="2700000" algn="tl">
                  <a:srgbClr val="000000">
                    <a:alpha val="43137"/>
                  </a:srgbClr>
                </a:outerShdw>
              </a:effectLst>
            </a:rPr>
            <a:t>Oni koji su imali dar lečili su bolesne.</a:t>
          </a:r>
        </a:p>
      </dgm:t>
    </dgm:pt>
    <dgm:pt modelId="{9253D168-7D2B-43BA-8551-4908C1FA4E55}" type="parTrans" cxnId="{7747CF89-EA84-4840-A20B-FBBAE87E49F7}">
      <dgm:prSet/>
      <dgm:spPr/>
      <dgm:t>
        <a:bodyPr/>
        <a:lstStyle/>
        <a:p>
          <a:endParaRPr lang="es-ES" sz="22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200" b="1">
            <a:effectLst>
              <a:outerShdw blurRad="38100" dist="38100" dir="2700000" algn="tl">
                <a:srgbClr val="000000">
                  <a:alpha val="43137"/>
                </a:srgbClr>
              </a:outerShdw>
            </a:effectLst>
          </a:endParaRPr>
        </a:p>
      </dgm:t>
    </dgm:pt>
    <dgm:pt modelId="{2D528160-BE34-47B7-80F9-866245272F21}">
      <dgm:prSet custT="1"/>
      <dgm:spPr/>
      <dgm:t>
        <a:bodyPr/>
        <a:lstStyle/>
        <a:p>
          <a:r>
            <a:rPr lang="hr" sz="2200" b="1" dirty="0">
              <a:effectLst>
                <a:outerShdw blurRad="38100" dist="38100" dir="2700000" algn="tl">
                  <a:srgbClr val="000000">
                    <a:alpha val="43137"/>
                  </a:srgbClr>
                </a:outerShdw>
              </a:effectLst>
            </a:rPr>
            <a:t>Sve im je bilo zajedničko.</a:t>
          </a:r>
        </a:p>
      </dgm:t>
    </dgm:pt>
    <dgm:pt modelId="{59ECCE45-B0B9-48EA-A41F-318C44FA2E8F}" type="parTrans" cxnId="{7B483920-DD1A-449F-BD31-5340E248E581}">
      <dgm:prSet/>
      <dgm:spPr/>
      <dgm:t>
        <a:bodyPr/>
        <a:lstStyle/>
        <a:p>
          <a:endParaRPr lang="es-ES" sz="22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200" b="1">
            <a:effectLst>
              <a:outerShdw blurRad="38100" dist="38100" dir="2700000" algn="tl">
                <a:srgbClr val="000000">
                  <a:alpha val="43137"/>
                </a:srgbClr>
              </a:outerShdw>
            </a:effectLst>
          </a:endParaRPr>
        </a:p>
      </dgm:t>
    </dgm:pt>
    <dgm:pt modelId="{F95CB98C-BF16-460D-969A-F34A202CA300}">
      <dgm:prSet custT="1"/>
      <dgm:spPr/>
      <dgm:t>
        <a:bodyPr/>
        <a:lstStyle/>
        <a:p>
          <a:r>
            <a:rPr lang="hr" sz="2200" b="1" dirty="0">
              <a:effectLst>
                <a:outerShdw blurRad="38100" dist="38100" dir="2700000" algn="tl">
                  <a:srgbClr val="000000">
                    <a:alpha val="43137"/>
                  </a:srgbClr>
                </a:outerShdw>
              </a:effectLst>
            </a:rPr>
            <a:t>Delili su ono što su imali s onima u potrebi.</a:t>
          </a:r>
        </a:p>
      </dgm:t>
    </dgm:pt>
    <dgm:pt modelId="{B590490C-A7EC-4EE6-A9FC-B68FDFB30BA3}" type="parTrans" cxnId="{8F021B66-F95D-48F4-AC4A-CDA93298A6A8}">
      <dgm:prSet/>
      <dgm:spPr/>
      <dgm:t>
        <a:bodyPr/>
        <a:lstStyle/>
        <a:p>
          <a:endParaRPr lang="es-ES" sz="22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200" b="1">
            <a:effectLst>
              <a:outerShdw blurRad="38100" dist="38100" dir="2700000" algn="tl">
                <a:srgbClr val="000000">
                  <a:alpha val="43137"/>
                </a:srgbClr>
              </a:outerShdw>
            </a:effectLst>
          </a:endParaRPr>
        </a:p>
      </dgm:t>
    </dgm:pt>
    <dgm:pt modelId="{65413416-36FB-4EBF-A892-AB0B194B409A}">
      <dgm:prSet custT="1"/>
      <dgm:spPr/>
      <dgm:t>
        <a:bodyPr/>
        <a:lstStyle/>
        <a:p>
          <a:r>
            <a:rPr lang="hr" sz="2200" b="1" dirty="0">
              <a:effectLst>
                <a:outerShdw blurRad="38100" dist="38100" dir="2700000" algn="tl">
                  <a:srgbClr val="000000">
                    <a:alpha val="43137"/>
                  </a:srgbClr>
                </a:outerShdw>
              </a:effectLst>
            </a:rPr>
            <a:t>Imali su javne zajedničke sastanke.</a:t>
          </a:r>
        </a:p>
      </dgm:t>
    </dgm:pt>
    <dgm:pt modelId="{408D0389-1E33-40F5-BEAD-C6440870BF5F}" type="parTrans" cxnId="{B14C8772-A738-47E5-B65E-A114432E02D8}">
      <dgm:prSet/>
      <dgm:spPr/>
      <dgm:t>
        <a:bodyPr/>
        <a:lstStyle/>
        <a:p>
          <a:endParaRPr lang="es-ES" sz="22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200" b="1">
            <a:effectLst>
              <a:outerShdw blurRad="38100" dist="38100" dir="2700000" algn="tl">
                <a:srgbClr val="000000">
                  <a:alpha val="43137"/>
                </a:srgbClr>
              </a:outerShdw>
            </a:effectLst>
          </a:endParaRPr>
        </a:p>
      </dgm:t>
    </dgm:pt>
    <dgm:pt modelId="{4993E7D9-ADC1-4828-B208-EE6ACC549708}">
      <dgm:prSet custT="1"/>
      <dgm:spPr/>
      <dgm:t>
        <a:bodyPr/>
        <a:lstStyle/>
        <a:p>
          <a:r>
            <a:rPr lang="hr" sz="2200" b="1" dirty="0">
              <a:effectLst>
                <a:outerShdw blurRad="38100" dist="38100" dir="2700000" algn="tl">
                  <a:srgbClr val="000000">
                    <a:alpha val="43137"/>
                  </a:srgbClr>
                </a:outerShdw>
              </a:effectLst>
            </a:rPr>
            <a:t>Imali su susrete po kućama, gde su slavili Večeru Gospodnju.</a:t>
          </a:r>
        </a:p>
      </dgm:t>
    </dgm:pt>
    <dgm:pt modelId="{2494712F-D82E-4388-B8A0-C17701945099}" type="parTrans" cxnId="{CDCEA70A-3A7E-4F80-AED1-901E3BA440DA}">
      <dgm:prSet/>
      <dgm:spPr/>
      <dgm:t>
        <a:bodyPr/>
        <a:lstStyle/>
        <a:p>
          <a:endParaRPr lang="es-ES" sz="22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200" b="1">
            <a:effectLst>
              <a:outerShdw blurRad="38100" dist="38100" dir="2700000" algn="tl">
                <a:srgbClr val="000000">
                  <a:alpha val="43137"/>
                </a:srgbClr>
              </a:outerShdw>
            </a:effectLst>
          </a:endParaRPr>
        </a:p>
      </dgm:t>
    </dgm:pt>
    <dgm:pt modelId="{141650AB-FF20-4BDD-969A-CFBDCEAF1BA6}">
      <dgm:prSet custT="1"/>
      <dgm:spPr/>
      <dgm:t>
        <a:bodyPr/>
        <a:lstStyle/>
        <a:p>
          <a:r>
            <a:rPr lang="hr" sz="2200" b="1" dirty="0">
              <a:effectLst>
                <a:outerShdw blurRad="38100" dist="38100" dir="2700000" algn="tl">
                  <a:srgbClr val="000000">
                    <a:alpha val="43137"/>
                  </a:srgbClr>
                </a:outerShdw>
              </a:effectLst>
            </a:rPr>
            <a:t>Živeli su u radosti i jednostavnosti srca.</a:t>
          </a:r>
        </a:p>
      </dgm:t>
    </dgm:pt>
    <dgm:pt modelId="{B276DC85-5A87-4FF0-B546-F2E43F72B709}" type="parTrans" cxnId="{E0F42A2C-FA0F-4B92-B088-DD2AAE769D58}">
      <dgm:prSet/>
      <dgm:spPr/>
      <dgm:t>
        <a:bodyPr/>
        <a:lstStyle/>
        <a:p>
          <a:endParaRPr lang="es-ES" sz="22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200" b="1">
            <a:effectLst>
              <a:outerShdw blurRad="38100" dist="38100" dir="2700000" algn="tl">
                <a:srgbClr val="000000">
                  <a:alpha val="43137"/>
                </a:srgbClr>
              </a:outerShdw>
            </a:effectLst>
          </a:endParaRPr>
        </a:p>
      </dgm:t>
    </dgm:pt>
    <dgm:pt modelId="{93A148E9-B8AA-407B-B1F2-22A51E813557}">
      <dgm:prSet custT="1"/>
      <dgm:spPr/>
      <dgm:t>
        <a:bodyPr/>
        <a:lstStyle/>
        <a:p>
          <a:r>
            <a:rPr lang="hr" sz="2200" b="1" dirty="0">
              <a:effectLst>
                <a:outerShdw blurRad="38100" dist="38100" dir="2700000" algn="tl">
                  <a:srgbClr val="000000">
                    <a:alpha val="43137"/>
                  </a:srgbClr>
                </a:outerShdw>
              </a:effectLst>
            </a:rPr>
            <a:t>Slavili su i hvalili Boga</a:t>
          </a:r>
        </a:p>
      </dgm:t>
    </dgm:pt>
    <dgm:pt modelId="{7593432B-D79D-49F0-AFB8-77FCC91097F5}" type="parTrans" cxnId="{AAB56C2B-05B7-494E-AE48-F64CDE4A990D}">
      <dgm:prSet/>
      <dgm:spPr/>
      <dgm:t>
        <a:bodyPr/>
        <a:lstStyle/>
        <a:p>
          <a:endParaRPr lang="es-ES" sz="22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2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54777" y="2418"/>
          <a:ext cx="8177899" cy="370671"/>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Verovali su u Isusovo poučavanje.</a:t>
          </a:r>
        </a:p>
      </dsp:txBody>
      <dsp:txXfrm rot="10800000">
        <a:off x="547445" y="2418"/>
        <a:ext cx="8085231" cy="370671"/>
      </dsp:txXfrm>
    </dsp:sp>
    <dsp:sp modelId="{593C632F-6E4E-4DF9-875E-7FAFF6294EA5}">
      <dsp:nvSpPr>
        <dsp:cNvPr id="0" name=""/>
        <dsp:cNvSpPr/>
      </dsp:nvSpPr>
      <dsp:spPr>
        <a:xfrm>
          <a:off x="288939" y="2418"/>
          <a:ext cx="370671" cy="370671"/>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54777" y="483738"/>
          <a:ext cx="8177899" cy="370671"/>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Oni koji su imali dar lečili su bolesne.</a:t>
          </a:r>
        </a:p>
      </dsp:txBody>
      <dsp:txXfrm rot="10800000">
        <a:off x="547445" y="483738"/>
        <a:ext cx="8085231" cy="370671"/>
      </dsp:txXfrm>
    </dsp:sp>
    <dsp:sp modelId="{B771A9FD-1A36-4F4E-B943-39A76BEC5DD4}">
      <dsp:nvSpPr>
        <dsp:cNvPr id="0" name=""/>
        <dsp:cNvSpPr/>
      </dsp:nvSpPr>
      <dsp:spPr>
        <a:xfrm>
          <a:off x="288939" y="483738"/>
          <a:ext cx="370671" cy="370671"/>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54777" y="965058"/>
          <a:ext cx="8177899" cy="370671"/>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Sve im je bilo zajedničko.</a:t>
          </a:r>
        </a:p>
      </dsp:txBody>
      <dsp:txXfrm rot="10800000">
        <a:off x="547445" y="965058"/>
        <a:ext cx="8085231" cy="370671"/>
      </dsp:txXfrm>
    </dsp:sp>
    <dsp:sp modelId="{B9DA2D1F-B724-43FA-9BD2-EB7F13A6627D}">
      <dsp:nvSpPr>
        <dsp:cNvPr id="0" name=""/>
        <dsp:cNvSpPr/>
      </dsp:nvSpPr>
      <dsp:spPr>
        <a:xfrm>
          <a:off x="288939" y="965058"/>
          <a:ext cx="370671" cy="370671"/>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54777" y="1446378"/>
          <a:ext cx="8177899" cy="370671"/>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Delili su ono što su imali s onima u potrebi.</a:t>
          </a:r>
        </a:p>
      </dsp:txBody>
      <dsp:txXfrm rot="10800000">
        <a:off x="547445" y="1446378"/>
        <a:ext cx="8085231" cy="370671"/>
      </dsp:txXfrm>
    </dsp:sp>
    <dsp:sp modelId="{36EA4B06-54A1-42F3-9F9F-6E6B3E2C1CAB}">
      <dsp:nvSpPr>
        <dsp:cNvPr id="0" name=""/>
        <dsp:cNvSpPr/>
      </dsp:nvSpPr>
      <dsp:spPr>
        <a:xfrm>
          <a:off x="288939" y="1446378"/>
          <a:ext cx="370671" cy="370671"/>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54777" y="1927699"/>
          <a:ext cx="8177899" cy="370671"/>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Imali su javne zajedničke sastanke.</a:t>
          </a:r>
        </a:p>
      </dsp:txBody>
      <dsp:txXfrm rot="10800000">
        <a:off x="547445" y="1927699"/>
        <a:ext cx="8085231" cy="370671"/>
      </dsp:txXfrm>
    </dsp:sp>
    <dsp:sp modelId="{8CC3E3EE-2716-4106-81EA-17A7E5630B27}">
      <dsp:nvSpPr>
        <dsp:cNvPr id="0" name=""/>
        <dsp:cNvSpPr/>
      </dsp:nvSpPr>
      <dsp:spPr>
        <a:xfrm>
          <a:off x="288939" y="1927699"/>
          <a:ext cx="370671" cy="370671"/>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54777" y="2409019"/>
          <a:ext cx="8177899" cy="370671"/>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Imali su susrete po kućama, gde su slavili Večeru Gospodnju.</a:t>
          </a:r>
        </a:p>
      </dsp:txBody>
      <dsp:txXfrm rot="10800000">
        <a:off x="547445" y="2409019"/>
        <a:ext cx="8085231" cy="370671"/>
      </dsp:txXfrm>
    </dsp:sp>
    <dsp:sp modelId="{8B3316BC-2B74-4B7F-B9A7-E865537FF35F}">
      <dsp:nvSpPr>
        <dsp:cNvPr id="0" name=""/>
        <dsp:cNvSpPr/>
      </dsp:nvSpPr>
      <dsp:spPr>
        <a:xfrm>
          <a:off x="288939" y="2409019"/>
          <a:ext cx="370671" cy="370671"/>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54777" y="2890339"/>
          <a:ext cx="8177899" cy="370671"/>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Živeli su u radosti i jednostavnosti srca.</a:t>
          </a:r>
        </a:p>
      </dsp:txBody>
      <dsp:txXfrm rot="10800000">
        <a:off x="547445" y="2890339"/>
        <a:ext cx="8085231" cy="370671"/>
      </dsp:txXfrm>
    </dsp:sp>
    <dsp:sp modelId="{D889E4A5-8C3E-4785-B1C9-3C540E8153A9}">
      <dsp:nvSpPr>
        <dsp:cNvPr id="0" name=""/>
        <dsp:cNvSpPr/>
      </dsp:nvSpPr>
      <dsp:spPr>
        <a:xfrm>
          <a:off x="288939" y="2890339"/>
          <a:ext cx="370671" cy="370671"/>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54777" y="3371659"/>
          <a:ext cx="8177899" cy="370671"/>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Slavili su i hvalili Boga</a:t>
          </a:r>
        </a:p>
      </dsp:txBody>
      <dsp:txXfrm rot="10800000">
        <a:off x="547445" y="3371659"/>
        <a:ext cx="8085231" cy="370671"/>
      </dsp:txXfrm>
    </dsp:sp>
    <dsp:sp modelId="{E89E5BB7-EFAE-4919-B748-BE6D906FFF66}">
      <dsp:nvSpPr>
        <dsp:cNvPr id="0" name=""/>
        <dsp:cNvSpPr/>
      </dsp:nvSpPr>
      <dsp:spPr>
        <a:xfrm>
          <a:off x="288939" y="3371659"/>
          <a:ext cx="370671" cy="370671"/>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FA42E-8905-4E6C-AFFA-11A090CE8B3C}"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4E490-58AE-472E-9F1C-7469A324E82D}" type="slidenum">
              <a:rPr lang="en-US" smtClean="0"/>
              <a:t>‹Nº›</a:t>
            </a:fld>
            <a:endParaRPr lang="en-US"/>
          </a:p>
        </p:txBody>
      </p:sp>
    </p:spTree>
    <p:extLst>
      <p:ext uri="{BB962C8B-B14F-4D97-AF65-F5344CB8AC3E}">
        <p14:creationId xmlns:p14="http://schemas.microsoft.com/office/powerpoint/2010/main" val="183477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D60068-03EE-4651-9045-8B2B15A273BF}"/>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C27BD1-6339-4FF9-8F9F-B63EBA6AA4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9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22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36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80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2F0451C-FE00-48BE-BCEB-17F6D797D7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3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E5B2AB0-CB9E-5755-1B4B-2D6C92BB46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69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5928674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075366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72502638"/>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8191699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7367519"/>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073717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203713"/>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66594656"/>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437736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64040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2547214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999241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24534491"/>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pPr>
                <a:defRPr/>
              </a:pPr>
              <a:t>‹Nº›</a:t>
            </a:fld>
            <a:endParaRPr lang="en-US" dirty="0"/>
          </a:p>
        </p:txBody>
      </p:sp>
    </p:spTree>
    <p:extLst>
      <p:ext uri="{BB962C8B-B14F-4D97-AF65-F5344CB8AC3E}">
        <p14:creationId xmlns:p14="http://schemas.microsoft.com/office/powerpoint/2010/main" val="299422421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pPr>
                <a:defRPr/>
              </a:pPr>
              <a:t>‹Nº›</a:t>
            </a:fld>
            <a:endParaRPr lang="en-US" dirty="0"/>
          </a:p>
        </p:txBody>
      </p:sp>
    </p:spTree>
    <p:extLst>
      <p:ext uri="{BB962C8B-B14F-4D97-AF65-F5344CB8AC3E}">
        <p14:creationId xmlns:p14="http://schemas.microsoft.com/office/powerpoint/2010/main" val="3252719637"/>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pPr>
                <a:defRPr/>
              </a:pPr>
              <a:t>‹Nº›</a:t>
            </a:fld>
            <a:endParaRPr lang="en-US" dirty="0"/>
          </a:p>
        </p:txBody>
      </p:sp>
    </p:spTree>
    <p:extLst>
      <p:ext uri="{BB962C8B-B14F-4D97-AF65-F5344CB8AC3E}">
        <p14:creationId xmlns:p14="http://schemas.microsoft.com/office/powerpoint/2010/main" val="178518901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pPr>
                <a:defRPr/>
              </a:pPr>
              <a:t>‹Nº›</a:t>
            </a:fld>
            <a:endParaRPr lang="en-US" dirty="0"/>
          </a:p>
        </p:txBody>
      </p:sp>
    </p:spTree>
    <p:extLst>
      <p:ext uri="{BB962C8B-B14F-4D97-AF65-F5344CB8AC3E}">
        <p14:creationId xmlns:p14="http://schemas.microsoft.com/office/powerpoint/2010/main" val="202331485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pPr>
                <a:defRPr/>
              </a:pPr>
              <a:t>‹Nº›</a:t>
            </a:fld>
            <a:endParaRPr lang="en-US" dirty="0"/>
          </a:p>
        </p:txBody>
      </p:sp>
    </p:spTree>
    <p:extLst>
      <p:ext uri="{BB962C8B-B14F-4D97-AF65-F5344CB8AC3E}">
        <p14:creationId xmlns:p14="http://schemas.microsoft.com/office/powerpoint/2010/main" val="84157352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pPr>
                <a:defRPr/>
              </a:pPr>
              <a:t>‹Nº›</a:t>
            </a:fld>
            <a:endParaRPr lang="en-US" dirty="0"/>
          </a:p>
        </p:txBody>
      </p:sp>
    </p:spTree>
    <p:extLst>
      <p:ext uri="{BB962C8B-B14F-4D97-AF65-F5344CB8AC3E}">
        <p14:creationId xmlns:p14="http://schemas.microsoft.com/office/powerpoint/2010/main" val="114292800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pPr>
                <a:defRPr/>
              </a:pPr>
              <a:t>‹Nº›</a:t>
            </a:fld>
            <a:endParaRPr lang="en-US" dirty="0"/>
          </a:p>
        </p:txBody>
      </p:sp>
    </p:spTree>
    <p:extLst>
      <p:ext uri="{BB962C8B-B14F-4D97-AF65-F5344CB8AC3E}">
        <p14:creationId xmlns:p14="http://schemas.microsoft.com/office/powerpoint/2010/main" val="1938574771"/>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pPr>
                <a:defRPr/>
              </a:pPr>
              <a:t>‹Nº›</a:t>
            </a:fld>
            <a:endParaRPr lang="en-US" dirty="0"/>
          </a:p>
        </p:txBody>
      </p:sp>
    </p:spTree>
    <p:extLst>
      <p:ext uri="{BB962C8B-B14F-4D97-AF65-F5344CB8AC3E}">
        <p14:creationId xmlns:p14="http://schemas.microsoft.com/office/powerpoint/2010/main" val="1085903656"/>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pPr>
                <a:defRPr/>
              </a:pPr>
              <a:t>‹Nº›</a:t>
            </a:fld>
            <a:endParaRPr lang="en-US" dirty="0"/>
          </a:p>
        </p:txBody>
      </p:sp>
    </p:spTree>
    <p:extLst>
      <p:ext uri="{BB962C8B-B14F-4D97-AF65-F5344CB8AC3E}">
        <p14:creationId xmlns:p14="http://schemas.microsoft.com/office/powerpoint/2010/main" val="1031297861"/>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pPr>
                <a:defRPr/>
              </a:pPr>
              <a:t>‹Nº›</a:t>
            </a:fld>
            <a:endParaRPr lang="en-US" dirty="0"/>
          </a:p>
        </p:txBody>
      </p:sp>
    </p:spTree>
    <p:extLst>
      <p:ext uri="{BB962C8B-B14F-4D97-AF65-F5344CB8AC3E}">
        <p14:creationId xmlns:p14="http://schemas.microsoft.com/office/powerpoint/2010/main" val="417332486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pPr>
                <a:defRPr/>
              </a:pPr>
              <a:t>‹Nº›</a:t>
            </a:fld>
            <a:endParaRPr lang="en-US" dirty="0"/>
          </a:p>
        </p:txBody>
      </p:sp>
    </p:spTree>
    <p:extLst>
      <p:ext uri="{BB962C8B-B14F-4D97-AF65-F5344CB8AC3E}">
        <p14:creationId xmlns:p14="http://schemas.microsoft.com/office/powerpoint/2010/main" val="2031409860"/>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pPr>
                <a:defRPr/>
              </a:pPr>
              <a:t>‹Nº›</a:t>
            </a:fld>
            <a:endParaRPr lang="en-US" dirty="0"/>
          </a:p>
        </p:txBody>
      </p:sp>
    </p:spTree>
    <p:extLst>
      <p:ext uri="{BB962C8B-B14F-4D97-AF65-F5344CB8AC3E}">
        <p14:creationId xmlns:p14="http://schemas.microsoft.com/office/powerpoint/2010/main" val="24082816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pPr>
                <a:defRPr/>
              </a:pPr>
              <a:t>‹Nº›</a:t>
            </a:fld>
            <a:endParaRPr lang="en-US" dirty="0"/>
          </a:p>
        </p:txBody>
      </p:sp>
    </p:spTree>
    <p:extLst>
      <p:ext uri="{BB962C8B-B14F-4D97-AF65-F5344CB8AC3E}">
        <p14:creationId xmlns:p14="http://schemas.microsoft.com/office/powerpoint/2010/main" val="108665362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533431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29299310"/>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0248013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28431910"/>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136673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5782247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3238569"/>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3920994"/>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0572997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732641"/>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244123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6875152"/>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408681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08/04/2024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08/04/2024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08/04/2024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59216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B4A480E-7100-4ACB-B397-32B634C39ACF}" type="slidenum">
              <a:rPr lang="en-US"/>
              <a:pPr>
                <a:defRPr/>
              </a:pPr>
              <a:t>‹Nº›</a:t>
            </a:fld>
            <a:endParaRPr lang="en-US" dirty="0"/>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a:defRPr/>
            </a:pPr>
            <a:endParaRPr lang="en-US" sz="1800" dirty="0">
              <a:cs typeface="+mn-cs"/>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a:defRPr/>
            </a:pPr>
            <a:endParaRPr lang="en-US" sz="1800" dirty="0">
              <a:cs typeface="+mn-cs"/>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endParaRPr lang="en-US" sz="1800" dirty="0"/>
          </a:p>
        </p:txBody>
      </p:sp>
    </p:spTree>
    <p:extLst>
      <p:ext uri="{BB962C8B-B14F-4D97-AF65-F5344CB8AC3E}">
        <p14:creationId xmlns:p14="http://schemas.microsoft.com/office/powerpoint/2010/main" val="27734545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8009141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jpeg"/><Relationship Id="rId4" Type="http://schemas.openxmlformats.org/officeDocument/2006/relationships/diagramLayout" Target="../diagrams/layout1.xml"/><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 y="-76200"/>
            <a:ext cx="119307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BIBLIJSKA DOKTRINA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RS" sz="7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VELIKA BORBA</a:t>
            </a:r>
            <a:endParaRPr kumimoji="0" lang="en-US" sz="3600" b="1" i="0" u="none" strike="noStrike" kern="1200" cap="none" spc="0" normalizeH="0" baseline="0" noProof="0" dirty="0">
              <a:ln>
                <a:noFill/>
              </a:ln>
              <a:solidFill>
                <a:srgbClr val="FF6600"/>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5"/>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44208" y="6366933"/>
            <a:ext cx="1178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err="1">
                <a:ln>
                  <a:noFill/>
                </a:ln>
                <a:solidFill>
                  <a:srgbClr val="DDDDDD"/>
                </a:solidFill>
                <a:effectLst/>
                <a:uLnTx/>
                <a:uFillTx/>
                <a:latin typeface="Arial Narrow" panose="020B0606020202030204" pitchFamily="34" charset="0"/>
                <a:ea typeface="+mn-ea"/>
                <a:cs typeface="Arial" charset="0"/>
              </a:rPr>
              <a:t>tromesečje</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2024</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Prezentacija biblijske pouke</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hr-HR" sz="2000" b="1" dirty="0">
                <a:solidFill>
                  <a:srgbClr val="DDDDDD"/>
                </a:solidFill>
                <a:effectLst>
                  <a:outerShdw blurRad="38100" dist="38100" dir="2700000" algn="tl">
                    <a:srgbClr val="000000">
                      <a:alpha val="43137"/>
                    </a:srgbClr>
                  </a:outerShdw>
                </a:effectLst>
              </a:rPr>
              <a:t>13</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april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202</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3" y="-76200"/>
            <a:ext cx="9143999" cy="1107996"/>
          </a:xfrm>
          <a:prstGeom prst="rect">
            <a:avLst/>
          </a:prstGeom>
          <a:noFill/>
        </p:spPr>
        <p:txBody>
          <a:bodyPr wrap="square" lIns="91440" tIns="45720" rIns="91440" bIns="4572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41E5B528-95B2-AE71-86C1-9A9FF36F07F8}"/>
              </a:ext>
            </a:extLst>
          </p:cNvPr>
          <p:cNvPicPr>
            <a:picLocks noChangeAspect="1"/>
          </p:cNvPicPr>
          <p:nvPr/>
        </p:nvPicPr>
        <p:blipFill>
          <a:blip r:embed="rId3"/>
          <a:stretch>
            <a:fillRect/>
          </a:stretch>
        </p:blipFill>
        <p:spPr>
          <a:xfrm>
            <a:off x="0" y="1031796"/>
            <a:ext cx="12310946" cy="5242803"/>
          </a:xfrm>
          <a:prstGeom prst="rect">
            <a:avLst/>
          </a:prstGeom>
        </p:spPr>
      </p:pic>
    </p:spTree>
    <p:extLst>
      <p:ext uri="{BB962C8B-B14F-4D97-AF65-F5344CB8AC3E}">
        <p14:creationId xmlns:p14="http://schemas.microsoft.com/office/powerpoint/2010/main" val="3253128630"/>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1754326"/>
          </a:xfrm>
          <a:prstGeom prst="rect">
            <a:avLst/>
          </a:prstGeom>
          <a:noFill/>
        </p:spPr>
        <p:txBody>
          <a:bodyPr wrap="square">
            <a:spAutoFit/>
          </a:bodyPr>
          <a:lstStyle/>
          <a:p>
            <a:pPr algn="ctr"/>
            <a:r>
              <a:rPr lang="hr"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POUKE PRVIH HRIŠĆANA</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1000"/>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hr"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VERNOST U PROGONSTVIMA</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707886"/>
          </a:xfrm>
          <a:prstGeom prst="rect">
            <a:avLst/>
          </a:prstGeom>
          <a:noFill/>
        </p:spPr>
        <p:txBody>
          <a:bodyPr wrap="square">
            <a:spAutoFit/>
          </a:bodyPr>
          <a:lstStyle/>
          <a:p>
            <a:pPr algn="ctr"/>
            <a:r>
              <a:rPr lang="hr"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 Savle dosađivaše crkvi, jer iđaše po kućama, i vucijaše ljude i žene te predavaše u tamnicu.“</a:t>
            </a:r>
            <a:r>
              <a:rPr lang="hr"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hr"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(Dela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69441"/>
          </a:xfrm>
          <a:prstGeom prst="rect">
            <a:avLst/>
          </a:prstGeom>
          <a:noFill/>
        </p:spPr>
        <p:txBody>
          <a:bodyPr wrap="square" rtlCol="0">
            <a:spAutoFit/>
          </a:bodyPr>
          <a:lstStyle/>
          <a:p>
            <a:pPr>
              <a:spcBef>
                <a:spcPts val="600"/>
              </a:spcBef>
            </a:pPr>
            <a:r>
              <a:rPr lang="hr" sz="2200" b="1" dirty="0"/>
              <a:t>Počeci su bili istinski puni nade: obraćenja su se broj</a:t>
            </a:r>
            <a:r>
              <a:rPr lang="en-US" sz="2200" b="1" dirty="0"/>
              <a:t>a</a:t>
            </a:r>
            <a:r>
              <a:rPr lang="hr" sz="2200" b="1" dirty="0"/>
              <a:t>la u </a:t>
            </a:r>
            <a:r>
              <a:rPr lang="en-US" sz="2200" b="1" dirty="0"/>
              <a:t>h</a:t>
            </a:r>
            <a:r>
              <a:rPr lang="sr-Latn-RS" sz="2200" b="1" dirty="0"/>
              <a:t>i</a:t>
            </a:r>
            <a:r>
              <a:rPr lang="en-US" sz="2200" b="1" dirty="0" err="1"/>
              <a:t>ljadama</a:t>
            </a:r>
            <a:r>
              <a:rPr lang="hr" sz="2200" b="1" dirty="0"/>
              <a:t> </a:t>
            </a:r>
            <a:br>
              <a:rPr lang="en" sz="2200" b="1" dirty="0"/>
            </a:br>
            <a:r>
              <a:rPr lang="hr" sz="2200" b="1" dirty="0"/>
              <a:t>(Dela 2,41; 4,4); vernici su propovedali sa silom (Dela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54790" y="4125121"/>
            <a:ext cx="2984810"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241658"/>
            <a:ext cx="8587992" cy="1446550"/>
          </a:xfrm>
          <a:prstGeom prst="rect">
            <a:avLst/>
          </a:prstGeom>
          <a:noFill/>
        </p:spPr>
        <p:txBody>
          <a:bodyPr wrap="square">
            <a:spAutoFit/>
          </a:bodyPr>
          <a:lstStyle/>
          <a:p>
            <a:pPr>
              <a:spcBef>
                <a:spcPts val="600"/>
              </a:spcBef>
            </a:pPr>
            <a:r>
              <a:rPr lang="hr" sz="2200" b="1" dirty="0"/>
              <a:t>Zbog progonstva koje je pokrenuo Savle, učenici su se raspršili (</a:t>
            </a:r>
            <a:r>
              <a:rPr lang="sr-Latn-RS" sz="2200" b="1" dirty="0"/>
              <a:t>Dela</a:t>
            </a:r>
            <a:r>
              <a:rPr lang="hr" sz="2200" b="1" dirty="0"/>
              <a:t> 8,1). Ali, daleko od toga da će svetlost da se ugasi, zahvalju- jući vernosti vernika, ono sjaji sa mnogo više sjaja u čitavom poznatom svetu (Dela 8,4; 11,19-21; Rim</a:t>
            </a:r>
            <a:r>
              <a:rPr lang="en-US" sz="2200" b="1" dirty="0"/>
              <a:t>.</a:t>
            </a:r>
            <a:r>
              <a:rPr lang="hr" sz="2200" b="1" dirty="0"/>
              <a:t> 15,19; Kol.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785447" y="1950705"/>
            <a:ext cx="3350948" cy="2123658"/>
          </a:xfrm>
          <a:prstGeom prst="rect">
            <a:avLst/>
          </a:prstGeom>
          <a:noFill/>
        </p:spPr>
        <p:txBody>
          <a:bodyPr wrap="square">
            <a:spAutoFit/>
          </a:bodyPr>
          <a:lstStyle/>
          <a:p>
            <a:pPr>
              <a:spcBef>
                <a:spcPts val="600"/>
              </a:spcBef>
            </a:pPr>
            <a:r>
              <a:rPr lang="hr" sz="2200" b="1" dirty="0"/>
              <a:t>Ali neprijatelj </a:t>
            </a:r>
            <a:r>
              <a:rPr lang="en-US" sz="2200" b="1" dirty="0" err="1"/>
              <a:t>ni</a:t>
            </a:r>
            <a:r>
              <a:rPr lang="hr" sz="2200" b="1" dirty="0"/>
              <a:t>je </a:t>
            </a:r>
            <a:r>
              <a:rPr lang="en-US" sz="2200" b="1" dirty="0" err="1"/>
              <a:t>mirovao</a:t>
            </a:r>
            <a:r>
              <a:rPr lang="hr" sz="2200" b="1" dirty="0"/>
              <a:t>. Prvo su došle pretnje (</a:t>
            </a:r>
            <a:r>
              <a:rPr lang="sr-Latn-RS" sz="2200" b="1" dirty="0"/>
              <a:t>Dela</a:t>
            </a:r>
            <a:r>
              <a:rPr lang="hr" sz="2200" b="1" dirty="0"/>
              <a:t> 4,17-18), zatim kazne (</a:t>
            </a:r>
            <a:r>
              <a:rPr lang="sr-Latn-RS" sz="2200" b="1" dirty="0"/>
              <a:t>Dela</a:t>
            </a:r>
            <a:r>
              <a:rPr lang="hr" sz="2200" b="1" dirty="0"/>
              <a:t> 5,40) a konačno i smrt (Dela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400" y="5700276"/>
            <a:ext cx="8902389" cy="1107996"/>
          </a:xfrm>
          <a:prstGeom prst="rect">
            <a:avLst/>
          </a:prstGeom>
          <a:noFill/>
        </p:spPr>
        <p:txBody>
          <a:bodyPr wrap="square">
            <a:spAutoFit/>
          </a:bodyPr>
          <a:lstStyle/>
          <a:p>
            <a:pPr>
              <a:spcBef>
                <a:spcPts val="600"/>
              </a:spcBef>
            </a:pPr>
            <a:r>
              <a:rPr lang="hr" sz="2200" b="1" dirty="0"/>
              <a:t>Isus je svojoj Crkvi dao nalog i silu da ga izvršava (Dela 1,8). Nikakva sila, fizička ili duhovna, ne može zaustaviti napredovanje Evanđelja (Matej 16,18). ”</a:t>
            </a:r>
            <a:r>
              <a:rPr lang="pl-PL" sz="2200" b="1" dirty="0"/>
              <a:t>Ako je Bog s nama, ko će na nas</a:t>
            </a:r>
            <a:r>
              <a:rPr lang="sr-Latn-RS" sz="2200" b="1" dirty="0"/>
              <a:t>?“</a:t>
            </a:r>
            <a:r>
              <a:rPr lang="hr" sz="2200" b="1" dirty="0"/>
              <a:t> (Rim</a:t>
            </a:r>
            <a:r>
              <a:rPr lang="en-US" sz="2200" b="1" dirty="0"/>
              <a:t>.</a:t>
            </a:r>
            <a:r>
              <a:rPr lang="hr" sz="2200" b="1" dirty="0"/>
              <a:t>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hr"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POMAGANJE ONIMA U POTREBI</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707886"/>
          </a:xfrm>
          <a:prstGeom prst="rect">
            <a:avLst/>
          </a:prstGeom>
          <a:noFill/>
        </p:spPr>
        <p:txBody>
          <a:bodyPr wrap="square">
            <a:spAutoFit/>
          </a:bodyPr>
          <a:lstStyle/>
          <a:p>
            <a:pPr algn="ctr"/>
            <a:r>
              <a:rPr lang="sr-Latn-RS" sz="2000" b="1" dirty="0">
                <a:solidFill>
                  <a:srgbClr val="82DAEF"/>
                </a:solidFill>
                <a:effectLst>
                  <a:outerShdw blurRad="38100" dist="38100" dir="2700000" algn="tl">
                    <a:srgbClr val="000000">
                      <a:alpha val="43137"/>
                    </a:srgbClr>
                  </a:outerShdw>
                </a:effectLst>
                <a:latin typeface="Comic Sans MS" panose="030F0702030302020204" pitchFamily="66" charset="0"/>
              </a:rPr>
              <a:t>„Imanja i dobra svoja prodavahu i razdavahu svima, kako kome trebaše.“</a:t>
            </a:r>
            <a:r>
              <a:rPr lang="hr" sz="2000"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hr" sz="1400" b="1" dirty="0">
                <a:solidFill>
                  <a:srgbClr val="82DAEF"/>
                </a:solidFill>
                <a:effectLst>
                  <a:outerShdw blurRad="38100" dist="38100" dir="2700000" algn="tl">
                    <a:srgbClr val="000000">
                      <a:alpha val="43137"/>
                    </a:srgbClr>
                  </a:outerShdw>
                </a:effectLst>
                <a:latin typeface="Comic Sans MS" panose="030F0702030302020204" pitchFamily="66" charset="0"/>
              </a:rPr>
              <a:t>(Dela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30887"/>
          </a:xfrm>
          <a:prstGeom prst="rect">
            <a:avLst/>
          </a:prstGeom>
          <a:noFill/>
        </p:spPr>
        <p:txBody>
          <a:bodyPr wrap="square" rtlCol="0">
            <a:spAutoFit/>
          </a:bodyPr>
          <a:lstStyle/>
          <a:p>
            <a:pPr>
              <a:spcBef>
                <a:spcPts val="600"/>
              </a:spcBef>
            </a:pPr>
            <a:r>
              <a:rPr lang="hr" sz="2200" b="1" dirty="0"/>
              <a:t>Kakav je učinak evanđelje imalo na prve hrišćane (Dela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214210711"/>
              </p:ext>
            </p:extLst>
          </p:nvPr>
        </p:nvGraphicFramePr>
        <p:xfrm>
          <a:off x="-144858" y="1710274"/>
          <a:ext cx="8632677"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69441"/>
          </a:xfrm>
          <a:prstGeom prst="rect">
            <a:avLst/>
          </a:prstGeom>
          <a:noFill/>
        </p:spPr>
        <p:txBody>
          <a:bodyPr wrap="square" rtlCol="0">
            <a:spAutoFit/>
          </a:bodyPr>
          <a:lstStyle/>
          <a:p>
            <a:pPr>
              <a:spcBef>
                <a:spcPts val="600"/>
              </a:spcBef>
            </a:pPr>
            <a:r>
              <a:rPr lang="hr" sz="2200" b="1" dirty="0"/>
              <a:t>Kao Hristovi poslanici, oponašali su Isusa. Brinući se za potrebe svoje okoline stekli su naklonost celog grada.</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69441"/>
          </a:xfrm>
          <a:prstGeom prst="rect">
            <a:avLst/>
          </a:prstGeom>
          <a:noFill/>
        </p:spPr>
        <p:txBody>
          <a:bodyPr wrap="square">
            <a:spAutoFit/>
          </a:bodyPr>
          <a:lstStyle/>
          <a:p>
            <a:pPr>
              <a:spcBef>
                <a:spcPts val="600"/>
              </a:spcBef>
            </a:pPr>
            <a:r>
              <a:rPr lang="hr" sz="2200" b="1" dirty="0"/>
              <a:t>Kao i tada, Crkvu mora karakterisati ljubav hrišćana jednih prema drugima i briga za njihovu zajednicu.</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024"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hr"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LJUBAV, NAŠ ZNAK IDENTITETA</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707886"/>
          </a:xfrm>
          <a:prstGeom prst="rect">
            <a:avLst/>
          </a:prstGeom>
          <a:noFill/>
        </p:spPr>
        <p:txBody>
          <a:bodyPr wrap="square">
            <a:spAutoFit/>
          </a:bodyPr>
          <a:lstStyle/>
          <a:p>
            <a:pPr algn="ctr"/>
            <a:r>
              <a:rPr lang="hr" sz="2000" b="1" dirty="0">
                <a:solidFill>
                  <a:schemeClr val="bg1"/>
                </a:solidFill>
                <a:effectLst>
                  <a:outerShdw blurRad="38100" dist="38100" dir="2700000" algn="tl">
                    <a:srgbClr val="000000">
                      <a:alpha val="43137"/>
                    </a:srgbClr>
                  </a:outerShdw>
                </a:effectLst>
                <a:latin typeface="Comic Sans MS" panose="030F0702030302020204" pitchFamily="66" charset="0"/>
              </a:rPr>
              <a:t>„Po tome će svi poznati da ste moji učenici, ako budete imali ljubavi jedni za druge” </a:t>
            </a:r>
            <a:r>
              <a:rPr lang="hr" sz="1400" b="1" dirty="0">
                <a:solidFill>
                  <a:schemeClr val="bg1"/>
                </a:solidFill>
                <a:effectLst>
                  <a:outerShdw blurRad="38100" dist="38100" dir="2700000" algn="tl">
                    <a:srgbClr val="000000">
                      <a:alpha val="43137"/>
                    </a:srgbClr>
                  </a:outerShdw>
                </a:effectLst>
                <a:latin typeface="Comic Sans MS" panose="030F0702030302020204" pitchFamily="66" charset="0"/>
              </a:rPr>
              <a:t>(Jovan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9218" y="2142678"/>
            <a:ext cx="7018019" cy="1107996"/>
          </a:xfrm>
          <a:prstGeom prst="rect">
            <a:avLst/>
          </a:prstGeom>
          <a:noFill/>
        </p:spPr>
        <p:txBody>
          <a:bodyPr wrap="square" rtlCol="0">
            <a:spAutoFit/>
          </a:bodyPr>
          <a:lstStyle/>
          <a:p>
            <a:pPr>
              <a:spcBef>
                <a:spcPts val="600"/>
              </a:spcBef>
            </a:pPr>
            <a:r>
              <a:rPr lang="hr" sz="2200" b="1" dirty="0"/>
              <a:t>Svaka od strana uključenih u kosmički sukob ima svoje karakteristike: sotona mrzi i uništava; Bog voli i obnavlja.</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39567" y="5475954"/>
            <a:ext cx="7018019" cy="1446550"/>
          </a:xfrm>
          <a:prstGeom prst="rect">
            <a:avLst/>
          </a:prstGeom>
          <a:noFill/>
        </p:spPr>
        <p:txBody>
          <a:bodyPr wrap="square">
            <a:spAutoFit/>
          </a:bodyPr>
          <a:lstStyle/>
          <a:p>
            <a:pPr>
              <a:spcBef>
                <a:spcPts val="600"/>
              </a:spcBef>
            </a:pPr>
            <a:r>
              <a:rPr lang="hr" sz="2200" b="1" dirty="0"/>
              <a:t>Dali su sebe iz ljubavi i koristili su milionima ljudi. Ali nisu time skretali pažnju na sebe, nego na Onoga za koga su bili spremni da daju svoj život, na svog Spasitelja Isusa.</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454" y="4159405"/>
            <a:ext cx="6998017" cy="1446550"/>
          </a:xfrm>
          <a:prstGeom prst="rect">
            <a:avLst/>
          </a:prstGeom>
          <a:noFill/>
        </p:spPr>
        <p:txBody>
          <a:bodyPr wrap="square">
            <a:spAutoFit/>
          </a:bodyPr>
          <a:lstStyle/>
          <a:p>
            <a:pPr>
              <a:spcBef>
                <a:spcPts val="600"/>
              </a:spcBef>
            </a:pPr>
            <a:r>
              <a:rPr lang="hr" sz="2200" b="1" dirty="0"/>
              <a:t>Hrišćani 2. i 3. veka praktikuju nesebičnu ljubav. Tokom dve velike pandemije (160. i 265. godine) posvetili su se brizi za obolele ne vodeći računa o ličnoj sigurnosti.</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44453" y="3154472"/>
            <a:ext cx="7018019" cy="1107996"/>
          </a:xfrm>
          <a:prstGeom prst="rect">
            <a:avLst/>
          </a:prstGeom>
          <a:noFill/>
        </p:spPr>
        <p:txBody>
          <a:bodyPr wrap="square">
            <a:spAutoFit/>
          </a:bodyPr>
          <a:lstStyle/>
          <a:p>
            <a:pPr>
              <a:spcBef>
                <a:spcPts val="600"/>
              </a:spcBef>
            </a:pPr>
            <a:r>
              <a:rPr lang="hr" sz="2200" b="1" dirty="0"/>
              <a:t>Sedbenici jedne ili druge strane deluju prema tim obrascima. Ako sledimo Boga, to ćemo pokazati kroz ljubav pokazanu prema drugima (1. Jn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143668" y="1166842"/>
            <a:ext cx="10055274" cy="5016758"/>
          </a:xfrm>
          <a:prstGeom prst="rect">
            <a:avLst/>
          </a:prstGeom>
          <a:noFill/>
        </p:spPr>
        <p:txBody>
          <a:bodyPr wrap="square">
            <a:spAutoFit/>
          </a:bodyPr>
          <a:lstStyle/>
          <a:p>
            <a:pPr algn="just">
              <a:spcBef>
                <a:spcPts val="600"/>
              </a:spcBef>
            </a:pPr>
            <a:r>
              <a:rPr lang="sr-Latn-RS" sz="3200" b="1" dirty="0">
                <a:latin typeface="Constantia" panose="02030602050306030303" pitchFamily="18" charset="0"/>
              </a:rPr>
              <a:t>“Povlastica je svake duše da bude živi kanal kroz kojeg Bog može da saopšti svetu blago svoje blagodati, </a:t>
            </a:r>
            <a:r>
              <a:rPr lang="sr-Latn-RS" sz="3200" b="1" dirty="0" err="1">
                <a:latin typeface="Constantia" panose="02030602050306030303" pitchFamily="18" charset="0"/>
              </a:rPr>
              <a:t>neistraživo</a:t>
            </a:r>
            <a:r>
              <a:rPr lang="sr-Latn-RS" sz="3200" b="1" dirty="0">
                <a:latin typeface="Constantia" panose="02030602050306030303" pitchFamily="18" charset="0"/>
              </a:rPr>
              <a:t> Hristovo bogatstvo. Ne postoji ništa što Hristos ne želi toliko želi kao što su oruđa koja će svetu predstavljati Njegov Duh i karakter. Ne postoji ništa što je svetu toliko potrebno kao što je ispoljavanje Spasiteljeve ljubavi kroz ljude. “Celo Nebo čeka kanale kroz koje se sveto ulje može izliti da bude radost i blagoslov ljudskim srcima .“</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7614748" y="6519446"/>
            <a:ext cx="4695709" cy="338554"/>
          </a:xfrm>
          <a:prstGeom prst="rect">
            <a:avLst/>
          </a:prstGeom>
          <a:noFill/>
        </p:spPr>
        <p:txBody>
          <a:bodyPr wrap="none" rtlCol="0">
            <a:spAutoFit/>
          </a:bodyPr>
          <a:lstStyle/>
          <a:p>
            <a:r>
              <a:rPr lang="hr" sz="1600" b="1" dirty="0"/>
              <a:t>Elen G. Vajt, </a:t>
            </a:r>
            <a:r>
              <a:rPr lang="hr" sz="1600" i="1" dirty="0"/>
              <a:t>Božija zadivljujuća blagodat</a:t>
            </a:r>
            <a:r>
              <a:rPr lang="hr" sz="1600" b="1" dirty="0"/>
              <a:t>, 28. juni</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91353" y="3860138"/>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3"/>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291353" y="3547872"/>
            <a:ext cx="11705028"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Pouka za ov</a:t>
            </a:r>
            <a:r>
              <a:rPr lang="hr-HR" sz="2400" b="1" dirty="0">
                <a:solidFill>
                  <a:srgbClr val="FFFFFF"/>
                </a:solidFill>
                <a:latin typeface="Arial"/>
                <a:cs typeface="Arial" charset="0"/>
              </a:rPr>
              <a:t>u</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sedmicu ističe </a:t>
            </a:r>
            <a:r>
              <a:rPr kumimoji="0" lang="hr-HR" sz="2400" b="1" i="0" u="none" strike="noStrike" kern="1200" cap="none" spc="0" normalizeH="0" baseline="0" noProof="0" dirty="0" err="1">
                <a:ln>
                  <a:noFill/>
                </a:ln>
                <a:solidFill>
                  <a:srgbClr val="FFFFFF"/>
                </a:solidFill>
                <a:effectLst/>
                <a:uLnTx/>
                <a:uFillTx/>
                <a:latin typeface="Arial"/>
                <a:ea typeface="+mn-ea"/>
                <a:cs typeface="Arial" charset="0"/>
              </a:rPr>
              <a:t>dve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1. Kao rezultat odbacivanja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H</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rista, Juda je službeno, kao politički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entitet, izgubio status Božjeg posebnog naroda i doživio užasno iskustvo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uništenja Jeru</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l</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ma.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2. Bog je podigao svoj narod, Izraelov ostatak, i u nj</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ega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uključio i</a:t>
            </a:r>
          </a:p>
          <a:p>
            <a:pPr marL="0" marR="0" lvl="0" indent="0" algn="ctr" defTabSz="914354" rtl="0" eaLnBrk="1" fontAlgn="base" latinLnBrk="0" hangingPunct="1">
              <a:lnSpc>
                <a:spcPct val="100000"/>
              </a:lnSpc>
              <a:spcBef>
                <a:spcPct val="0"/>
              </a:spcBef>
              <a:spcAft>
                <a:spcPct val="0"/>
              </a:spcAft>
              <a:buClrTx/>
              <a:buSzTx/>
              <a:buFontTx/>
              <a:buNone/>
              <a:tabLst/>
              <a:defRPr/>
            </a:pPr>
            <a:r>
              <a:rPr lang="en-US" sz="2400" b="1" dirty="0" err="1">
                <a:solidFill>
                  <a:srgbClr val="FFFFFF"/>
                </a:solidFill>
                <a:latin typeface="Arial"/>
                <a:cs typeface="Arial" charset="0"/>
              </a:rPr>
              <a:t>Jevreje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 i pogane, spasivši ga od katastrofe koja je snašla Jeru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s</a:t>
            </a:r>
            <a:r>
              <a:rPr kumimoji="0" lang="hr-HR" sz="2400" b="1" i="0" u="none" strike="noStrike" kern="1200" cap="none" spc="0" normalizeH="0" baseline="0" noProof="0" dirty="0" err="1">
                <a:ln>
                  <a:noFill/>
                </a:ln>
                <a:solidFill>
                  <a:srgbClr val="FFFFFF"/>
                </a:solidFill>
                <a:effectLst/>
                <a:uLnTx/>
                <a:uFillTx/>
                <a:latin typeface="Arial"/>
                <a:ea typeface="+mn-ea"/>
                <a:cs typeface="Arial" charset="0"/>
              </a:rPr>
              <a:t>al</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m 70.</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godine. Bog je vodio svoju Crkvu u njenom poslanju da objavljuje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Evanđelje Isusa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H</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rista, pozivajući sve ljude da prihvate Radosnu vest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 da se pridruže Njegovom novom narodu.</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3091120924"/>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a:t>PRIMENA</a:t>
            </a:r>
            <a:endParaRPr lang="en-US" dirty="0"/>
          </a:p>
        </p:txBody>
      </p:sp>
      <p:sp>
        <p:nvSpPr>
          <p:cNvPr id="16387" name="Rectangle 3"/>
          <p:cNvSpPr>
            <a:spLocks noGrp="1" noChangeArrowheads="1"/>
          </p:cNvSpPr>
          <p:nvPr>
            <p:ph type="body" idx="1"/>
          </p:nvPr>
        </p:nvSpPr>
        <p:spPr>
          <a:xfrm>
            <a:off x="2666997" y="1676403"/>
            <a:ext cx="9525003"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en-US" sz="2800" dirty="0" err="1">
                <a:solidFill>
                  <a:srgbClr val="FFFF99"/>
                </a:solidFill>
              </a:rPr>
              <a:t>Osnovno</a:t>
            </a:r>
            <a:r>
              <a:rPr lang="en-US" sz="2800" dirty="0">
                <a:solidFill>
                  <a:srgbClr val="FFFF99"/>
                </a:solidFill>
              </a:rPr>
              <a:t> </a:t>
            </a:r>
            <a:r>
              <a:rPr lang="en-US" sz="2800" dirty="0" err="1">
                <a:solidFill>
                  <a:srgbClr val="FFFF99"/>
                </a:solidFill>
              </a:rPr>
              <a:t>pitanje</a:t>
            </a:r>
            <a:r>
              <a:rPr lang="en-US" sz="2800" dirty="0">
                <a:solidFill>
                  <a:srgbClr val="FFFF99"/>
                </a:solidFill>
              </a:rPr>
              <a:t> </a:t>
            </a:r>
            <a:r>
              <a:rPr lang="en-US" sz="2800" dirty="0" err="1">
                <a:solidFill>
                  <a:srgbClr val="FFFF99"/>
                </a:solidFill>
              </a:rPr>
              <a:t>glasi</a:t>
            </a:r>
            <a:r>
              <a:rPr lang="en-US" sz="2800" dirty="0">
                <a:solidFill>
                  <a:srgbClr val="FFFF99"/>
                </a:solidFill>
              </a:rPr>
              <a:t>&gt; </a:t>
            </a:r>
            <a:r>
              <a:rPr lang="en-US" sz="2800" dirty="0" err="1">
                <a:solidFill>
                  <a:srgbClr val="FFFF99"/>
                </a:solidFill>
              </a:rPr>
              <a:t>Ljubav</a:t>
            </a:r>
            <a:r>
              <a:rPr lang="en-US" sz="2800" dirty="0">
                <a:solidFill>
                  <a:srgbClr val="FFFF99"/>
                </a:solidFill>
              </a:rPr>
              <a:t> </a:t>
            </a:r>
            <a:r>
              <a:rPr lang="en-US" sz="2800" dirty="0" err="1">
                <a:solidFill>
                  <a:srgbClr val="FFFF99"/>
                </a:solidFill>
              </a:rPr>
              <a:t>ili</a:t>
            </a:r>
            <a:r>
              <a:rPr lang="en-US" sz="2800" dirty="0">
                <a:solidFill>
                  <a:srgbClr val="FFFF99"/>
                </a:solidFill>
              </a:rPr>
              <a:t> </a:t>
            </a:r>
            <a:r>
              <a:rPr lang="en-US" sz="2800" dirty="0" err="1">
                <a:solidFill>
                  <a:srgbClr val="FFFF99"/>
                </a:solidFill>
              </a:rPr>
              <a:t>sebi</a:t>
            </a:r>
            <a:r>
              <a:rPr lang="sr-Latn-RS" sz="2800" dirty="0">
                <a:solidFill>
                  <a:srgbClr val="FFFF99"/>
                </a:solidFill>
              </a:rPr>
              <a:t>č</a:t>
            </a:r>
            <a:r>
              <a:rPr lang="en-US" sz="2800" dirty="0" err="1">
                <a:solidFill>
                  <a:srgbClr val="FFFF99"/>
                </a:solidFill>
              </a:rPr>
              <a:t>nost</a:t>
            </a:r>
            <a:r>
              <a:rPr lang="sr-Latn-RS" sz="2800" dirty="0">
                <a:solidFill>
                  <a:srgbClr val="FFFF99"/>
                </a:solidFill>
              </a:rPr>
              <a:t>“</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3"/>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8"/>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2" y="3886202"/>
            <a:ext cx="7533532"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prihvatim Sveto pismo kao autoritativno, nepogrešivo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čitavom Pismu a to znači da držim i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zapovesti</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Božje i imam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Hrista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2"/>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5"/>
            <a:ext cx="9075365" cy="1015663"/>
          </a:xfrm>
          <a:prstGeom prst="rect">
            <a:avLst/>
          </a:prstGeom>
        </p:spPr>
        <p:txBody>
          <a:bodyPr wrap="square">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a:ln>
                  <a:noFill/>
                </a:ln>
                <a:solidFill>
                  <a:srgbClr val="FFCC66"/>
                </a:solidFill>
                <a:effectLst/>
                <a:uLnTx/>
                <a:uFillTx/>
                <a:latin typeface="Arial"/>
                <a:ea typeface="+mn-ea"/>
                <a:cs typeface="Arial" charset="0"/>
              </a:rPr>
              <a:t>Razumevši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a:t>
            </a:r>
            <a:r>
              <a:rPr kumimoji="0" lang="hr-HR" sz="2000" b="1" i="0" u="none" strike="noStrike" kern="1200" cap="none" spc="0" normalizeH="0" baseline="0" noProof="0">
                <a:ln>
                  <a:noFill/>
                </a:ln>
                <a:solidFill>
                  <a:srgbClr val="FFCC66"/>
                </a:solidFill>
                <a:effectLst/>
                <a:uLnTx/>
                <a:uFillTx/>
                <a:latin typeface="Arial"/>
                <a:ea typeface="+mn-ea"/>
                <a:cs typeface="Arial" charset="0"/>
              </a:rPr>
              <a:t>se podsetim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naloga</a:t>
            </a:r>
            <a:r>
              <a:rPr kumimoji="0" lang="hr-HR" sz="2000" b="1" i="0" u="none" strike="noStrike" kern="1200" cap="none" spc="0" normalizeH="0" baseline="0" noProof="0">
                <a:ln>
                  <a:noFill/>
                </a:ln>
                <a:solidFill>
                  <a:srgbClr val="FFCC66"/>
                </a:solidFill>
                <a:effectLst/>
                <a:uLnTx/>
                <a:uFillTx/>
                <a:latin typeface="Arial"/>
                <a:ea typeface="+mn-ea"/>
                <a:cs typeface="Arial" charset="0"/>
              </a:rPr>
              <a:t>: ”Utolite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i znajte da sam ja Bog” (Ps.46,10), da shvatim da je Biblija </a:t>
            </a:r>
            <a:r>
              <a:rPr kumimoji="0" lang="hr-HR" sz="2000" b="1" i="0" u="none" strike="noStrike" kern="1200" cap="none" spc="0" normalizeH="0" baseline="0" noProof="0">
                <a:ln>
                  <a:noFill/>
                </a:ln>
                <a:solidFill>
                  <a:srgbClr val="FFCC66"/>
                </a:solidFill>
                <a:effectLst/>
                <a:uLnTx/>
                <a:uFillTx/>
                <a:latin typeface="Arial"/>
                <a:ea typeface="+mn-ea"/>
                <a:cs typeface="Arial" charset="0"/>
              </a:rPr>
              <a:t>još uvek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4852586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903976"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2"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55" marR="0" lvl="0" indent="-396855" algn="l" defTabSz="914354"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2"/>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56757269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96332" y="76200"/>
            <a:ext cx="6347669"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24103" y="1549065"/>
            <a:ext cx="9555663" cy="1069975"/>
          </a:xfrm>
        </p:spPr>
        <p:txBody>
          <a:bodyPr/>
          <a:lstStyle/>
          <a:p>
            <a:pPr eaLnBrk="1" hangingPunct="1">
              <a:buFontTx/>
              <a:buNone/>
            </a:pPr>
            <a:r>
              <a:rPr lang="en-US" sz="2800" b="0" dirty="0"/>
              <a:t>   </a:t>
            </a:r>
            <a:r>
              <a:rPr lang="hr-HR" sz="2800" dirty="0">
                <a:solidFill>
                  <a:srgbClr val="FFFF99"/>
                </a:solidFill>
              </a:rPr>
              <a:t>Kako pouku: ”Osnovno pitanje glasi: Ljubav ili sebičnost”, možemo da koristimo iduće sedmice?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312234" y="2409945"/>
            <a:ext cx="11879766" cy="4067767"/>
          </a:xfrm>
          <a:prstGeom prst="rect">
            <a:avLst/>
          </a:prstGeom>
          <a:noFill/>
          <a:ln>
            <a:noFill/>
          </a:ln>
        </p:spPr>
        <p:txBody>
          <a:bodyPr/>
          <a:lstStyle/>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457200" marR="0" lvl="0" indent="-457200" algn="l" defTabSz="914354" rtl="0" eaLnBrk="1" fontAlgn="base" latinLnBrk="0" hangingPunct="1">
              <a:lnSpc>
                <a:spcPct val="100000"/>
              </a:lnSpc>
              <a:spcBef>
                <a:spcPct val="20000"/>
              </a:spcBef>
              <a:spcAft>
                <a:spcPct val="0"/>
              </a:spcAft>
              <a:buClrTx/>
              <a:buSzTx/>
              <a:buFontTx/>
              <a:buAutoNum type="arabicPeriod"/>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Luka 19,41-44; Matej 23, 37.38; Jovan 5,40. </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Šta ovi stihovi govore o Isusovom stavu prema Njegovom narodu i o njihovom odgovoru na Njegov ljubazni poziv </a:t>
            </a:r>
            <a:r>
              <a:rPr lang="sr-Latn-RS" sz="1467" b="1" dirty="0">
                <a:solidFill>
                  <a:srgbClr val="FFFFFF"/>
                </a:solidFill>
                <a:latin typeface="Arial"/>
                <a:cs typeface="Arial" charset="0"/>
              </a:rPr>
              <a:t>blagodati</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I milosti? Kakvo otkrivenje Božjeg karaktera tu vidiš? </a:t>
            </a:r>
            <a:endParaRPr kumimoji="0" lang="sr-Latn-RS"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2. Pročitaj</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Matej 24,15-20.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Koje uputstvo</a:t>
            </a:r>
            <a:r>
              <a:rPr kumimoji="0" lang="hr-HR" sz="1600" b="1" i="0" u="none" strike="noStrike" kern="1200" cap="none" spc="0" normalizeH="0" noProof="0" dirty="0">
                <a:ln>
                  <a:noFill/>
                </a:ln>
                <a:solidFill>
                  <a:srgbClr val="FFFFFF"/>
                </a:solidFill>
                <a:effectLst/>
                <a:uLnTx/>
                <a:uFillTx/>
                <a:latin typeface="Arial"/>
                <a:ea typeface="+mn-ea"/>
                <a:cs typeface="Arial" charset="0"/>
              </a:rPr>
              <a:t> je</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Isus dao svom narodu da ga spasi od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predstojećeg uništenja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Jerusalima?</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3. 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Ps.46,1;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Is</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41,10. </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Šta ti </a:t>
            </a:r>
            <a:r>
              <a:rPr lang="hr-HR" sz="1600" b="1" dirty="0" err="1">
                <a:solidFill>
                  <a:srgbClr val="FFFFFF"/>
                </a:solidFill>
                <a:latin typeface="Arial"/>
                <a:cs typeface="Arial" charset="0"/>
              </a:rPr>
              <a:t>stihov</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i govore o Božjoj </a:t>
            </a:r>
            <a:r>
              <a:rPr lang="hr-HR" sz="1600" b="1" dirty="0">
                <a:solidFill>
                  <a:srgbClr val="FFFFFF"/>
                </a:solidFill>
                <a:latin typeface="Arial"/>
                <a:cs typeface="Arial" charset="0"/>
              </a:rPr>
              <a:t>brizi</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600" b="1" i="0" u="none" strike="noStrike" kern="1200" cap="none" spc="0" normalizeH="0" baseline="0" noProof="0" dirty="0" err="1">
                <a:ln>
                  <a:noFill/>
                </a:ln>
                <a:solidFill>
                  <a:srgbClr val="FFFFFF"/>
                </a:solidFill>
                <a:effectLst/>
                <a:uLnTx/>
                <a:uFillTx/>
                <a:latin typeface="Arial"/>
                <a:ea typeface="+mn-ea"/>
                <a:cs typeface="Arial" charset="0"/>
              </a:rPr>
              <a:t>delovanjem</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Njegove providnosti? </a:t>
            </a: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600" i="1" dirty="0" err="1">
                <a:solidFill>
                  <a:srgbClr val="FFFFFF"/>
                </a:solidFill>
                <a:latin typeface="Arial"/>
                <a:cs typeface="Arial" charset="0"/>
              </a:rPr>
              <a:t>Jev</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11,35-38;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Otk</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2,10. </a:t>
            </a:r>
            <a:r>
              <a:rPr kumimoji="0" lang="hr-HR" sz="1400" b="1" i="0" u="none" strike="noStrike" kern="1200" cap="none" spc="0" normalizeH="0" baseline="0" noProof="0" dirty="0">
                <a:ln>
                  <a:noFill/>
                </a:ln>
                <a:solidFill>
                  <a:srgbClr val="FFFFFF"/>
                </a:solidFill>
                <a:effectLst/>
                <a:uLnTx/>
                <a:uFillTx/>
                <a:latin typeface="Arial"/>
                <a:cs typeface="Arial" charset="0"/>
              </a:rPr>
              <a:t>Koju stvarnost ovi </a:t>
            </a:r>
            <a:r>
              <a:rPr lang="hr-HR" sz="1400" b="1" dirty="0" err="1">
                <a:solidFill>
                  <a:srgbClr val="FFFFFF"/>
                </a:solidFill>
                <a:latin typeface="Arial"/>
                <a:cs typeface="Arial" charset="0"/>
              </a:rPr>
              <a:t>stihov</a:t>
            </a:r>
            <a:r>
              <a:rPr kumimoji="0" lang="hr-HR" sz="1400" b="1" i="0" u="none" strike="noStrike" kern="1200" cap="none" spc="0" normalizeH="0" baseline="0" noProof="0" dirty="0">
                <a:ln>
                  <a:noFill/>
                </a:ln>
                <a:solidFill>
                  <a:srgbClr val="FFFFFF"/>
                </a:solidFill>
                <a:effectLst/>
                <a:uLnTx/>
                <a:uFillTx/>
                <a:latin typeface="Arial"/>
                <a:cs typeface="Arial" charset="0"/>
              </a:rPr>
              <a:t>i otkrivaju u vezi sa našom bitkom protiv sila zla? Kako se mogu </a:t>
            </a:r>
            <a:r>
              <a:rPr kumimoji="0" lang="hr-HR" sz="1400" b="1" i="0" u="none" strike="noStrike" kern="1200" cap="none" spc="0" normalizeH="0" baseline="0" noProof="0" dirty="0" err="1">
                <a:ln>
                  <a:noFill/>
                </a:ln>
                <a:solidFill>
                  <a:srgbClr val="FFFFFF"/>
                </a:solidFill>
                <a:effectLst/>
                <a:uLnTx/>
                <a:uFillTx/>
                <a:latin typeface="Arial"/>
                <a:cs typeface="Arial" charset="0"/>
              </a:rPr>
              <a:t>uskladidi</a:t>
            </a:r>
            <a:r>
              <a:rPr kumimoji="0" lang="hr-HR" sz="1400" b="1" i="0" u="none" strike="noStrike" kern="1200" cap="none" spc="0" normalizeH="0" baseline="0" noProof="0" dirty="0">
                <a:ln>
                  <a:noFill/>
                </a:ln>
                <a:solidFill>
                  <a:srgbClr val="FFFFFF"/>
                </a:solidFill>
                <a:effectLst/>
                <a:uLnTx/>
                <a:uFillTx/>
                <a:latin typeface="Arial"/>
                <a:cs typeface="Arial" charset="0"/>
              </a:rPr>
              <a:t> sa Božjom zaštitom iz prethodnog pitanja? </a:t>
            </a:r>
            <a:r>
              <a:rPr lang="hr-HR" sz="1400" b="1" dirty="0">
                <a:solidFill>
                  <a:srgbClr val="FFFFFF"/>
                </a:solidFill>
                <a:latin typeface="Arial"/>
                <a:cs typeface="Arial" charset="0"/>
              </a:rPr>
              <a:t>Ima li kontradiktornosti u </a:t>
            </a:r>
            <a:r>
              <a:rPr lang="hr-HR" sz="1400" b="1" dirty="0" err="1">
                <a:solidFill>
                  <a:srgbClr val="FFFFFF"/>
                </a:solidFill>
                <a:latin typeface="Arial"/>
                <a:cs typeface="Arial" charset="0"/>
              </a:rPr>
              <a:t>Bož</a:t>
            </a:r>
            <a:r>
              <a:rPr lang="hr-HR" sz="1400" b="1" dirty="0">
                <a:solidFill>
                  <a:srgbClr val="FFFFFF"/>
                </a:solidFill>
                <a:latin typeface="Arial"/>
                <a:cs typeface="Arial" charset="0"/>
              </a:rPr>
              <a:t>. dopuštenju da se neki pate pa čak I umru zbog </a:t>
            </a:r>
            <a:r>
              <a:rPr lang="hr-HR" sz="1400" b="1" dirty="0" err="1">
                <a:solidFill>
                  <a:srgbClr val="FFFFFF"/>
                </a:solidFill>
                <a:latin typeface="Arial"/>
                <a:cs typeface="Arial" charset="0"/>
              </a:rPr>
              <a:t>Hrista</a:t>
            </a:r>
            <a:r>
              <a:rPr lang="hr-HR" sz="1400" b="1" dirty="0">
                <a:solidFill>
                  <a:srgbClr val="FFFFFF"/>
                </a:solidFill>
                <a:latin typeface="Arial"/>
                <a:cs typeface="Arial" charset="0"/>
              </a:rPr>
              <a:t>?</a:t>
            </a:r>
            <a:endParaRPr kumimoji="0" lang="en-US"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5.</a:t>
            </a:r>
            <a:r>
              <a:rPr kumimoji="0" lang="hr-HR" sz="2133"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Dela</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2,41; 4,4.31; 5,42; 8,1-8.</a:t>
            </a:r>
            <a:r>
              <a:rPr kumimoji="0" lang="hr-HR"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Šta učimo o izazovima s kojima se </a:t>
            </a:r>
            <a:r>
              <a:rPr kumimoji="0" lang="hr-HR" sz="18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n.zavjet</a:t>
            </a:r>
            <a:r>
              <a:rPr kumimoji="0" lang="hr-HR"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hr-HR"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Crkva suočavala I zašto je brzo rasla?</a:t>
            </a:r>
            <a:endParaRPr kumimoji="0" lang="hr-HR" sz="2133"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6. Pročitaj </a:t>
            </a:r>
            <a:r>
              <a:rPr kumimoji="0" lang="hr-HR" sz="1600" b="0" i="1" u="none" strike="noStrike" kern="1200" cap="none" spc="0" normalizeH="0" baseline="0" noProof="0" dirty="0" err="1">
                <a:ln>
                  <a:noFill/>
                </a:ln>
                <a:solidFill>
                  <a:srgbClr val="FFFFFF"/>
                </a:solidFill>
                <a:effectLst/>
                <a:uLnTx/>
                <a:uFillTx/>
                <a:latin typeface="Arial"/>
                <a:ea typeface="+mn-ea"/>
                <a:cs typeface="Arial" charset="0"/>
              </a:rPr>
              <a:t>Dela</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2,44-47; 3,6-9; 6,1-7.</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Koja načela izvornog </a:t>
            </a:r>
            <a:r>
              <a:rPr lang="sr-Latn-RS" sz="1467" b="1" dirty="0" err="1">
                <a:solidFill>
                  <a:srgbClr val="FFFFFF"/>
                </a:solidFill>
                <a:latin typeface="Arial"/>
                <a:cs typeface="Arial" charset="0"/>
              </a:rPr>
              <a:t>hri</a:t>
            </a:r>
            <a:r>
              <a:rPr kumimoji="0" lang="sr-Latn-RS" sz="1467" b="1" i="0" u="none" strike="noStrike" kern="1200" cap="none" spc="0" normalizeH="0" baseline="0" noProof="0" dirty="0" err="1">
                <a:ln>
                  <a:noFill/>
                </a:ln>
                <a:solidFill>
                  <a:srgbClr val="FFFFFF"/>
                </a:solidFill>
                <a:effectLst/>
                <a:uLnTx/>
                <a:uFillTx/>
                <a:latin typeface="Arial"/>
                <a:ea typeface="+mn-ea"/>
                <a:cs typeface="Arial" charset="0"/>
              </a:rPr>
              <a:t>šćanstva</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možemo naučiti na </a:t>
            </a:r>
            <a:r>
              <a:rPr lang="sr-Latn-RS" sz="1467" b="1" dirty="0">
                <a:solidFill>
                  <a:srgbClr val="FFFFFF"/>
                </a:solidFill>
                <a:latin typeface="Arial"/>
                <a:cs typeface="Arial" charset="0"/>
              </a:rPr>
              <a:t>temelju</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ovih </a:t>
            </a:r>
            <a:r>
              <a:rPr lang="sr-Latn-RS" sz="1467" b="1" dirty="0">
                <a:solidFill>
                  <a:srgbClr val="FFFFFF"/>
                </a:solidFill>
                <a:latin typeface="Arial"/>
                <a:cs typeface="Arial" charset="0"/>
              </a:rPr>
              <a:t>stihov</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a?</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7. Pročitaj </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Dela. 10,38. </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Šta kaže Petar o </a:t>
            </a:r>
            <a:r>
              <a:rPr lang="sr-Latn-RS" sz="1600" b="1" dirty="0">
                <a:solidFill>
                  <a:srgbClr val="FFFFFF"/>
                </a:solidFill>
                <a:latin typeface="Arial"/>
                <a:cs typeface="Arial" charset="0"/>
              </a:rPr>
              <a:t>H</a:t>
            </a:r>
            <a:r>
              <a:rPr kumimoji="0" lang="sr-Latn-RS" sz="1600" b="1" i="0" u="none" strike="noStrike" kern="1200" cap="none" spc="0" normalizeH="0" baseline="0" noProof="0" dirty="0" err="1">
                <a:ln>
                  <a:noFill/>
                </a:ln>
                <a:solidFill>
                  <a:srgbClr val="FFFFFF"/>
                </a:solidFill>
                <a:effectLst/>
                <a:uLnTx/>
                <a:uFillTx/>
                <a:latin typeface="Arial"/>
                <a:ea typeface="+mn-ea"/>
                <a:cs typeface="Arial" charset="0"/>
              </a:rPr>
              <a:t>ristu</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na koga su se novozavetni vernici ugledali?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8. Pročitaj </a:t>
            </a:r>
            <a:r>
              <a:rPr lang="sr-Latn-RS" sz="1600" i="1" dirty="0" err="1">
                <a:solidFill>
                  <a:srgbClr val="FFFFFF"/>
                </a:solidFill>
                <a:latin typeface="Arial"/>
                <a:cs typeface="Arial" charset="0"/>
              </a:rPr>
              <a:t>Jo</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van 13,35; 1. Jovan. 4,21. </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Koja očigledna poruka se tu nalazi za nas? Kako ispoljiti takav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nesebičan duh?</a:t>
            </a:r>
            <a:endParaRPr kumimoji="0" lang="sr-Latn-RS"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600" b="0" i="1" u="none" strike="noStrike" kern="1200" cap="none" spc="0" normalizeH="0" baseline="0" noProof="0" dirty="0">
                <a:ln>
                  <a:noFill/>
                </a:ln>
                <a:solidFill>
                  <a:srgbClr val="FFFFFF"/>
                </a:solidFill>
                <a:effectLst/>
                <a:uLnTx/>
                <a:uFillTx/>
                <a:latin typeface="Arial"/>
                <a:ea typeface="+mn-ea"/>
                <a:cs typeface="Arial" charset="0"/>
              </a:rPr>
              <a:t>Ivan 4,23.24. </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Koju bitnu misao </a:t>
            </a:r>
            <a:r>
              <a:rPr kumimoji="0" lang="sr-Latn-RS" sz="1600" b="1" i="0" u="none" strike="noStrike" kern="1200" cap="none" spc="0" normalizeH="0" baseline="0" noProof="0" dirty="0" err="1">
                <a:ln>
                  <a:noFill/>
                </a:ln>
                <a:solidFill>
                  <a:srgbClr val="FFFFFF"/>
                </a:solidFill>
                <a:effectLst/>
                <a:uLnTx/>
                <a:uFillTx/>
                <a:latin typeface="Arial"/>
                <a:ea typeface="+mn-ea"/>
                <a:cs typeface="Arial" charset="0"/>
              </a:rPr>
              <a:t>ovdje</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Isus ističe a podudara se s </a:t>
            </a:r>
            <a:r>
              <a:rPr kumimoji="0" lang="sr-Latn-RS" sz="1600" b="1" i="0" u="none" strike="noStrike" kern="1200" cap="none" spc="0" normalizeH="0" baseline="0" noProof="0" dirty="0" err="1">
                <a:ln>
                  <a:noFill/>
                </a:ln>
                <a:solidFill>
                  <a:srgbClr val="FFFFFF"/>
                </a:solidFill>
                <a:effectLst/>
                <a:uLnTx/>
                <a:uFillTx/>
                <a:latin typeface="Arial"/>
                <a:ea typeface="+mn-ea"/>
                <a:cs typeface="Arial" charset="0"/>
              </a:rPr>
              <a:t>psalmima</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koje danas proučavamo ?</a:t>
            </a:r>
            <a:endParaRPr kumimoji="0" lang="sr-Latn-R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sr-Latn-RS"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9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1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3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9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133"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67"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467" b="0"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54"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54" rtl="0" eaLnBrk="1" fontAlgn="base" latinLnBrk="0" hangingPunct="1">
              <a:lnSpc>
                <a:spcPct val="100000"/>
              </a:lnSpc>
              <a:spcBef>
                <a:spcPct val="20000"/>
              </a:spcBef>
              <a:spcAft>
                <a:spcPct val="0"/>
              </a:spcAft>
              <a:buClrTx/>
              <a:buSzTx/>
              <a:buFontTx/>
              <a:buNone/>
              <a:tabLst/>
              <a:defRPr/>
            </a:pP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45920" y="1384664"/>
            <a:ext cx="970283"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95191884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a:t>
            </a:r>
            <a:r>
              <a:rPr lang="en-US" dirty="0">
                <a:solidFill>
                  <a:srgbClr val="FFFF99"/>
                </a:solidFill>
              </a:rPr>
              <a:t> </a:t>
            </a:r>
            <a:r>
              <a:rPr lang="hr-HR" dirty="0">
                <a:solidFill>
                  <a:srgbClr val="FFFF99"/>
                </a:solidFill>
              </a:rPr>
              <a:t>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2"/>
            <a:ext cx="436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2"/>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54"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836545" y="3505197"/>
            <a:ext cx="2967422" cy="2926993"/>
            <a:chOff x="273" y="2249"/>
            <a:chExt cx="942" cy="1789"/>
          </a:xfrm>
        </p:grpSpPr>
        <p:sp>
          <p:nvSpPr>
            <p:cNvPr id="19484" name="Rectangle 5"/>
            <p:cNvSpPr>
              <a:spLocks noChangeArrowheads="1"/>
            </p:cNvSpPr>
            <p:nvPr/>
          </p:nvSpPr>
          <p:spPr bwMode="auto">
            <a:xfrm>
              <a:off x="275" y="2249"/>
              <a:ext cx="940"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73" y="2602"/>
              <a:ext cx="940"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Novo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tromesečje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počinjemo novim proučavanjem teme koja prožima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celu</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Bibliju od Postanja do Otkrivenja, a naslov joj je: VELIKI SUKOB! Sukob je počeo na Nebu sa Luciferovom po- bunom protiv Boga. S</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redište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sukoba je </a:t>
              </a:r>
              <a:r>
                <a:rPr kumimoji="0" lang="hr-HR" sz="1200" b="1" i="0" u="none" strike="noStrike" kern="1200" cap="none" spc="0" normalizeH="0" baseline="0" noProof="0" dirty="0">
                  <a:ln>
                    <a:noFill/>
                  </a:ln>
                  <a:solidFill>
                    <a:srgbClr val="C00000"/>
                  </a:solidFill>
                  <a:effectLst/>
                  <a:uLnTx/>
                  <a:uFillTx/>
                  <a:latin typeface="Arial" charset="0"/>
                  <a:ea typeface="+mn-ea"/>
                  <a:cs typeface="Arial" charset="0"/>
                </a:rPr>
                <a:t>pitanje Božje ljubavi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li je Bog stvarno pun ljubavi ili je apsolutista I diktator? Ova tema prati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svetsku</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isto-riju sveta po proroštvu Biblije od stvaranja pa do naših dana, i dalje do završnih događaja u velikom sukobu.</a:t>
              </a:r>
              <a:endParaRPr kumimoji="0" lang="hr-HR" sz="16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67399" y="4046159"/>
            <a:ext cx="1696438" cy="2375677"/>
            <a:chOff x="2592" y="2256"/>
            <a:chExt cx="1051" cy="30907630"/>
          </a:xfrm>
        </p:grpSpPr>
        <p:sp>
          <p:nvSpPr>
            <p:cNvPr id="19482" name="Rectangle 8"/>
            <p:cNvSpPr>
              <a:spLocks noChangeArrowheads="1"/>
            </p:cNvSpPr>
            <p:nvPr/>
          </p:nvSpPr>
          <p:spPr bwMode="auto">
            <a:xfrm>
              <a:off x="2592" y="2256"/>
              <a:ext cx="100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688" y="72574"/>
              <a:ext cx="955" cy="308373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Šta ljudi oko vas misle o postojanju sukoba između dobra i zla u sve- tu i društvu?</a:t>
              </a: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Ako je Bog znao da će se Lucifer pobuniti, zašto mu je </a:t>
              </a:r>
              <a:r>
                <a:rPr kumimoji="0" lang="hr-HR" sz="1200" b="1"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uopšte</a:t>
              </a:r>
              <a:r>
                <a:rPr kumimoji="0" lang="hr-HR" sz="12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dao moć izbora? Zašto ga jednostavno nije odmah uništio?</a:t>
              </a:r>
            </a:p>
            <a:p>
              <a:pPr marL="0" marR="0" lvl="0" indent="0" algn="l" defTabSz="914354" rtl="0" eaLnBrk="1" fontAlgn="base" latinLnBrk="0" hangingPunct="1">
                <a:lnSpc>
                  <a:spcPct val="100000"/>
                </a:lnSpc>
                <a:spcBef>
                  <a:spcPct val="50000"/>
                </a:spcBef>
                <a:spcAft>
                  <a:spcPct val="0"/>
                </a:spcAft>
                <a:buClrTx/>
                <a:buSzTx/>
                <a:buFontTx/>
                <a:buNone/>
                <a:tabLst/>
                <a:defRPr/>
              </a:pPr>
              <a:endParaRPr kumimoji="0" lang="hr-HR" sz="1333"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1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p>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1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a:t>
              </a:r>
              <a:endParaRPr kumimoji="0" lang="hr-HR" sz="16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grpSp>
      <p:grpSp>
        <p:nvGrpSpPr>
          <p:cNvPr id="62" name="Group 10"/>
          <p:cNvGrpSpPr>
            <a:grpSpLocks/>
          </p:cNvGrpSpPr>
          <p:nvPr/>
        </p:nvGrpSpPr>
        <p:grpSpPr bwMode="auto">
          <a:xfrm>
            <a:off x="3810000" y="3576639"/>
            <a:ext cx="2209800" cy="2855551"/>
            <a:chOff x="1248" y="2437"/>
            <a:chExt cx="1392" cy="1553"/>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7" y="2713"/>
              <a:ext cx="1363" cy="127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1. Božja priroda je ljubav,</a:t>
              </a: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tako da su i sva Njegova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puna ljubavi, premda ta činjenica nije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uvek</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oči-</a:t>
              </a: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ta ograničenim ljudskim  bićima, pa čak ni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anðelima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2. Dubinu, visinu, dužinu I širinu Božje ljubavi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najjas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-nije sagledavamo na krstu koji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celom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univerzumu sve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doči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nije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odgovo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ran za pojavu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greha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067"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5" name="Group 13"/>
          <p:cNvGrpSpPr>
            <a:grpSpLocks/>
          </p:cNvGrpSpPr>
          <p:nvPr/>
        </p:nvGrpSpPr>
        <p:grpSpPr bwMode="auto">
          <a:xfrm>
            <a:off x="7612375" y="3482900"/>
            <a:ext cx="3776986" cy="2938659"/>
            <a:chOff x="3591" y="2256"/>
            <a:chExt cx="1753" cy="1886"/>
          </a:xfrm>
        </p:grpSpPr>
        <p:sp>
          <p:nvSpPr>
            <p:cNvPr id="19478" name="Rectangle 14"/>
            <p:cNvSpPr>
              <a:spLocks noChangeArrowheads="1"/>
            </p:cNvSpPr>
            <p:nvPr/>
          </p:nvSpPr>
          <p:spPr bwMode="auto">
            <a:xfrm>
              <a:off x="3600" y="2256"/>
              <a:ext cx="1728"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1" y="2626"/>
              <a:ext cx="1753" cy="151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Želim naučiti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verovati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Bogu i Njegovoj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Reči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onda kada mi nije sve jasno! Moja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nada u večni život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ne temelji se na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vešto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izmišljenim pričama. Njen je temelj, u koji čvrsto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verujem</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pouzdano Božje obećanje o savršenom svetu bez bola i smrti. Crkvu adventista sedmog dana podigao je Bog kako bi nastavila zidati na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temeljma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koje su postavili reformatori, kako bi obnovila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bibliske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istine koje su vjekovima bile izgubljene. Naše je glavno poslanje objavljivanje poruka trojice anđela iz Otkrivenja 14,6-12, što je Božja konačna opomena svijetu kome dolazi skori kraj.  </a:t>
              </a:r>
            </a:p>
          </p:txBody>
        </p:sp>
      </p:grpSp>
      <p:grpSp>
        <p:nvGrpSpPr>
          <p:cNvPr id="68" name="Group 16"/>
          <p:cNvGrpSpPr>
            <a:grpSpLocks/>
          </p:cNvGrpSpPr>
          <p:nvPr/>
        </p:nvGrpSpPr>
        <p:grpSpPr bwMode="auto">
          <a:xfrm>
            <a:off x="837113" y="3505208"/>
            <a:ext cx="3128877" cy="533402"/>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88" y="1824"/>
              <a:ext cx="9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810000" y="3505200"/>
            <a:ext cx="2209800" cy="533400"/>
            <a:chOff x="1200" y="1824"/>
            <a:chExt cx="1392" cy="336"/>
          </a:xfrm>
        </p:grpSpPr>
        <p:sp>
          <p:nvSpPr>
            <p:cNvPr id="19474" name="Rectangle 20"/>
            <p:cNvSpPr>
              <a:spLocks noChangeArrowheads="1"/>
            </p:cNvSpPr>
            <p:nvPr/>
          </p:nvSpPr>
          <p:spPr bwMode="auto">
            <a:xfrm>
              <a:off x="1200" y="1824"/>
              <a:ext cx="1392"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2" y="3505197"/>
            <a:ext cx="157749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570168" y="3505202"/>
            <a:ext cx="3839514" cy="542179"/>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6" y="3290503"/>
            <a:ext cx="3839513" cy="276999"/>
          </a:xfrm>
          <a:prstGeom prst="rect">
            <a:avLst/>
          </a:prstGeom>
        </p:spPr>
        <p:txBody>
          <a:bodyPr wrap="none">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70"/>
            <a:ext cx="4572000" cy="461665"/>
          </a:xfrm>
          <a:prstGeom prst="rect">
            <a:avLst/>
          </a:prstGeom>
        </p:spPr>
        <p:txBody>
          <a:bodyPr>
            <a:sp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238798451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1" y="129695"/>
            <a:ext cx="9144000"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2613" y="1933573"/>
            <a:ext cx="6887155"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54" rtl="0" eaLnBrk="1" fontAlgn="base" latinLnBrk="0" hangingPunct="1">
              <a:lnSpc>
                <a:spcPct val="100000"/>
              </a:lnSpc>
              <a:spcBef>
                <a:spcPct val="50000"/>
              </a:spcBef>
              <a:spcAft>
                <a:spcPct val="0"/>
              </a:spcAft>
              <a:buClrTx/>
              <a:buSzTx/>
              <a:buFontTx/>
              <a:buNone/>
              <a:tabLst/>
              <a:defRPr/>
            </a:pPr>
            <a:r>
              <a:rPr kumimoji="0" lang="sr-Latn-RS" sz="4267" b="0" i="0" u="none" strike="noStrike" kern="1200" cap="none" spc="0" normalizeH="0" baseline="0" noProof="0" dirty="0">
                <a:ln>
                  <a:noFill/>
                </a:ln>
                <a:solidFill>
                  <a:srgbClr val="FFFF99"/>
                </a:solidFill>
                <a:effectLst/>
                <a:uLnTx/>
                <a:uFillTx/>
                <a:latin typeface="Impact" pitchFamily="34" charset="0"/>
                <a:ea typeface="+mn-ea"/>
                <a:cs typeface="Arial" charset="0"/>
              </a:rPr>
              <a:t>Otkrivenje </a:t>
            </a:r>
            <a:r>
              <a:rPr kumimoji="0" lang="hr-HR" sz="4267" b="0" i="0" u="none" strike="noStrike" kern="1200" cap="none" spc="0" normalizeH="0" baseline="0" noProof="0" dirty="0">
                <a:ln>
                  <a:noFill/>
                </a:ln>
                <a:solidFill>
                  <a:srgbClr val="FFFF99"/>
                </a:solidFill>
                <a:effectLst/>
                <a:uLnTx/>
                <a:uFillTx/>
                <a:latin typeface="Impact" pitchFamily="34" charset="0"/>
                <a:ea typeface="+mn-ea"/>
                <a:cs typeface="Arial" charset="0"/>
              </a:rPr>
              <a:t>12</a:t>
            </a:r>
            <a:r>
              <a:rPr kumimoji="0" lang="sr-Latn-RS" sz="4267"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hr-HR" sz="4267" b="0" i="0" u="none" strike="noStrike" kern="1200" cap="none" spc="0" normalizeH="0" baseline="0" noProof="0" dirty="0">
                <a:ln>
                  <a:noFill/>
                </a:ln>
                <a:solidFill>
                  <a:srgbClr val="FFFF99"/>
                </a:solidFill>
                <a:effectLst/>
                <a:uLnTx/>
                <a:uFillTx/>
                <a:latin typeface="Impact" pitchFamily="34" charset="0"/>
                <a:ea typeface="+mn-ea"/>
                <a:cs typeface="Arial" charset="0"/>
              </a:rPr>
              <a:t> 7.8:</a:t>
            </a:r>
            <a:r>
              <a:rPr kumimoji="0" lang="en-US" sz="4267" b="0" i="0" u="none" strike="noStrike" kern="1200" cap="none" spc="0" normalizeH="0" baseline="0" noProof="0" dirty="0">
                <a:ln>
                  <a:noFill/>
                </a:ln>
                <a:solidFill>
                  <a:srgbClr val="FFFF99"/>
                </a:solidFill>
                <a:effectLst/>
                <a:uLnTx/>
                <a:uFillTx/>
                <a:latin typeface="Impact" pitchFamily="34" charset="0"/>
                <a:ea typeface="+mn-ea"/>
                <a:cs typeface="Arial" charset="0"/>
              </a:rPr>
              <a:t> </a:t>
            </a:r>
            <a:endParaRPr kumimoji="0" lang="en-US" sz="4800" b="0" i="1"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332612" y="2789949"/>
            <a:ext cx="6887155" cy="2598139"/>
          </a:xfrm>
        </p:spPr>
        <p:txBody>
          <a:bodyPr/>
          <a:lstStyle/>
          <a:p>
            <a:pPr marL="0" indent="0">
              <a:buNone/>
            </a:pPr>
            <a:r>
              <a:rPr lang="hr-HR" sz="4000" baseline="30000" dirty="0"/>
              <a:t>”I posta rat na nebu.  </a:t>
            </a:r>
            <a:r>
              <a:rPr lang="hr-HR" sz="4000" baseline="30000" dirty="0" err="1"/>
              <a:t>Mihailo</a:t>
            </a:r>
            <a:r>
              <a:rPr lang="hr-HR" sz="4000" baseline="30000" dirty="0"/>
              <a:t> i anđeli njegovi udariše na </a:t>
            </a:r>
            <a:r>
              <a:rPr lang="hr-HR" sz="4000" baseline="30000" dirty="0" err="1"/>
              <a:t>aždahu</a:t>
            </a:r>
            <a:r>
              <a:rPr lang="hr-HR" sz="4000" baseline="30000" dirty="0"/>
              <a:t>, i bi se </a:t>
            </a:r>
            <a:r>
              <a:rPr lang="hr-HR" sz="4000" baseline="30000" dirty="0" err="1"/>
              <a:t>aždaha</a:t>
            </a:r>
            <a:r>
              <a:rPr lang="hr-HR" sz="4000" baseline="30000" dirty="0"/>
              <a:t> i anđeli njezini. I ne nadvladaše, i više im se ne nađe </a:t>
            </a:r>
            <a:r>
              <a:rPr lang="hr-HR" sz="4000" baseline="30000" dirty="0" err="1"/>
              <a:t>mesta</a:t>
            </a:r>
            <a:r>
              <a:rPr lang="hr-HR" sz="4000" baseline="30000" dirty="0"/>
              <a:t> na nebu.</a:t>
            </a:r>
            <a:r>
              <a:rPr lang="sr-Latn-RS" sz="4000" baseline="30000" dirty="0"/>
              <a:t>“ </a:t>
            </a:r>
            <a:r>
              <a:rPr lang="en-US" sz="4000" baseline="30000" dirty="0"/>
              <a:t>       </a:t>
            </a:r>
            <a:r>
              <a:rPr lang="hr-HR" sz="3600" baseline="30000" dirty="0"/>
              <a:t>                                                                                                                                                                                                                                                                                                                                                                                                                                                                                                                                                                                                                                                                                                                                                       </a:t>
            </a:r>
            <a:endParaRPr lang="en-US" baseline="30000" dirty="0"/>
          </a:p>
          <a:p>
            <a:pPr marL="0" indent="0">
              <a:buNone/>
            </a:pPr>
            <a:r>
              <a:rPr lang="hr-HR" baseline="30000" dirty="0"/>
              <a:t>  </a:t>
            </a:r>
            <a:r>
              <a:rPr lang="en-US" baseline="30000" dirty="0"/>
              <a:t>           </a:t>
            </a:r>
          </a:p>
        </p:txBody>
      </p:sp>
      <p:pic>
        <p:nvPicPr>
          <p:cNvPr id="2" name="Slika 1">
            <a:extLst>
              <a:ext uri="{FF2B5EF4-FFF2-40B4-BE49-F238E27FC236}">
                <a16:creationId xmlns:a16="http://schemas.microsoft.com/office/drawing/2014/main" id="{3F14A8B4-5DBB-4876-93DE-88AF10D8FAEC}"/>
              </a:ext>
            </a:extLst>
          </p:cNvPr>
          <p:cNvPicPr>
            <a:picLocks noChangeAspect="1"/>
          </p:cNvPicPr>
          <p:nvPr/>
        </p:nvPicPr>
        <p:blipFill>
          <a:blip r:embed="rId3"/>
          <a:stretch>
            <a:fillRect/>
          </a:stretch>
        </p:blipFill>
        <p:spPr>
          <a:xfrm>
            <a:off x="1181102" y="2"/>
            <a:ext cx="2146300" cy="1856895"/>
          </a:xfrm>
          <a:prstGeom prst="rect">
            <a:avLst/>
          </a:prstGeom>
        </p:spPr>
      </p:pic>
      <p:pic>
        <p:nvPicPr>
          <p:cNvPr id="4" name="Picture 3">
            <a:extLst>
              <a:ext uri="{FF2B5EF4-FFF2-40B4-BE49-F238E27FC236}">
                <a16:creationId xmlns:a16="http://schemas.microsoft.com/office/drawing/2014/main" id="{5D947258-647A-7080-2A36-5F872884D900}"/>
              </a:ext>
            </a:extLst>
          </p:cNvPr>
          <p:cNvPicPr>
            <a:picLocks noChangeAspect="1"/>
          </p:cNvPicPr>
          <p:nvPr/>
        </p:nvPicPr>
        <p:blipFill>
          <a:blip r:embed="rId4"/>
          <a:stretch>
            <a:fillRect/>
          </a:stretch>
        </p:blipFill>
        <p:spPr>
          <a:xfrm>
            <a:off x="8219767" y="142283"/>
            <a:ext cx="4059319" cy="6923535"/>
          </a:xfrm>
          <a:prstGeom prst="rect">
            <a:avLst/>
          </a:prstGeom>
        </p:spPr>
      </p:pic>
    </p:spTree>
    <p:extLst>
      <p:ext uri="{BB962C8B-B14F-4D97-AF65-F5344CB8AC3E}">
        <p14:creationId xmlns:p14="http://schemas.microsoft.com/office/powerpoint/2010/main" val="220415095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1524000" y="4186690"/>
            <a:ext cx="9452509" cy="25502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2" y="121026"/>
            <a:ext cx="92470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54" rtl="0" eaLnBrk="1" fontAlgn="base" latinLnBrk="0" hangingPunct="1">
              <a:lnSpc>
                <a:spcPct val="100000"/>
              </a:lnSpc>
              <a:spcBef>
                <a:spcPct val="0"/>
              </a:spcBef>
              <a:spcAft>
                <a:spcPct val="0"/>
              </a:spcAft>
              <a:buClrTx/>
              <a:buSzTx/>
              <a:buFontTx/>
              <a:buNone/>
              <a:tabLst>
                <a:tab pos="1596945" algn="l"/>
              </a:tabLst>
              <a:defRPr/>
            </a:pP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z</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ra</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z</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Bo</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ž</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je </a:t>
            </a:r>
            <a:r>
              <a:rPr kumimoji="0" lang="en-US" sz="60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ljubavi</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329183" y="4192291"/>
            <a:ext cx="11509249" cy="255454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Pouka za ovu sedmicu uvodi nas u predmet velikog sukoba između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Hrista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 sotone. Istraži- ćemo poreklo zla i Božje rešenje nakon pada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čovečanstva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greh</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Razmotrićemo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nekoliko aspekata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sveopšteg</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sukoba u svemiru. Prvo, veliki sukob nije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večan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nastao je na Nebu kada je Lucifer, stvoreno biće, poveo pobunjene anđele koji su izazivali Boga,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večnog</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Stvoritelja i </a:t>
            </a:r>
            <a:r>
              <a:rPr lang="hr-HR" sz="2000" b="1" dirty="0">
                <a:solidFill>
                  <a:srgbClr val="FFFFFF"/>
                </a:solidFill>
                <a:latin typeface="Arial"/>
                <a:cs typeface="Arial" charset="0"/>
              </a:rPr>
              <a:t>Car</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a svih bića. Dakle, možemo pretpostaviti da će zlo i đavo, kao što su imali početak, sigurno imati i kraj. Činjenica da su zlo i veliki sukob nastali na Nebu podstiče u umovima razumnih i moralnih bića zaključak da je sukob prvenstveno duhovne </a:t>
            </a:r>
            <a:r>
              <a:rPr lang="hr-HR" sz="2000" b="1" dirty="0">
                <a:solidFill>
                  <a:srgbClr val="FFFFFF"/>
                </a:solidFill>
                <a:latin typeface="Arial"/>
                <a:cs typeface="Arial" charset="0"/>
              </a:rPr>
              <a:t>prirode</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 da </a:t>
            </a:r>
            <a:r>
              <a:rPr lang="hr-HR" sz="2000" b="1" dirty="0">
                <a:solidFill>
                  <a:srgbClr val="FFFFFF"/>
                </a:solidFill>
                <a:latin typeface="Arial"/>
                <a:cs typeface="Arial" charset="0"/>
              </a:rPr>
              <a:t>zato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mora da ima duhovno rešenje.</a:t>
            </a:r>
            <a:endParaRPr kumimoji="0" lang="en-US" sz="18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16447" y="1138340"/>
            <a:ext cx="4454584" cy="27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69325" y="1143941"/>
            <a:ext cx="4527239" cy="273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8534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00361" y="1"/>
            <a:ext cx="6148049" cy="2215991"/>
          </a:xfrm>
          <a:prstGeom prst="rect">
            <a:avLst/>
          </a:prstGeom>
          <a:noFill/>
        </p:spPr>
        <p:txBody>
          <a:bodyPr wrap="square">
            <a:spAutoFit/>
            <a:scene3d>
              <a:camera prst="orthographicFront"/>
              <a:lightRig rig="threePt" dir="t"/>
            </a:scene3d>
            <a:sp3d extrusionH="57150">
              <a:bevelT w="38100" h="38100"/>
            </a:sp3d>
          </a:bodyPr>
          <a:lstStyle/>
          <a:p>
            <a:pPr algn="ctr"/>
            <a:r>
              <a:rPr lang="sr-Latn-RS" sz="2400" b="1" dirty="0">
                <a:solidFill>
                  <a:srgbClr val="166588"/>
                </a:solidFill>
                <a:latin typeface="Comic Sans MS" panose="030F0702030302020204" pitchFamily="66" charset="0"/>
              </a:rPr>
              <a:t>„Ne boj se, jer sam ja s tobom; ne obziri se zastrašeno, jer ja sam Bog tvoj. Ja te krepim i zaista ti pomažem, zaista te podupirem desnicom pravde svoje.“</a:t>
            </a:r>
          </a:p>
          <a:p>
            <a:pPr algn="ctr"/>
            <a:r>
              <a:rPr lang="sr-Latn-RS" b="1" dirty="0">
                <a:solidFill>
                  <a:srgbClr val="166588"/>
                </a:solidFill>
                <a:latin typeface="Comic Sans MS" panose="030F0702030302020204" pitchFamily="66" charset="0"/>
              </a:rPr>
              <a:t>(Isaija 41,10 NSP)</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3541"/>
          </a:xfrm>
          <a:prstGeom prst="rect">
            <a:avLst/>
          </a:prstGeom>
          <a:noFill/>
        </p:spPr>
        <p:txBody>
          <a:bodyPr wrap="square" rtlCol="0">
            <a:spAutoFit/>
          </a:bodyPr>
          <a:lstStyle/>
          <a:p>
            <a:pPr>
              <a:lnSpc>
                <a:spcPts val="2400"/>
              </a:lnSpc>
              <a:spcBef>
                <a:spcPts val="600"/>
              </a:spcBef>
              <a:tabLst>
                <a:tab pos="538163" algn="l"/>
              </a:tabLst>
            </a:pPr>
            <a:r>
              <a:rPr lang="hr" sz="2200" b="1" dirty="0">
                <a:solidFill>
                  <a:schemeClr val="bg1"/>
                </a:solidFill>
                <a:effectLst>
                  <a:glow rad="127000">
                    <a:srgbClr val="AC2850"/>
                  </a:glow>
                </a:effectLst>
              </a:rPr>
              <a:t>Pouke iz razaranja Jerusalima:</a:t>
            </a:r>
          </a:p>
          <a:p>
            <a:pPr lvl="1">
              <a:lnSpc>
                <a:spcPts val="2400"/>
              </a:lnSpc>
              <a:spcBef>
                <a:spcPts val="600"/>
              </a:spcBef>
              <a:tabLst>
                <a:tab pos="538163" algn="l"/>
              </a:tabLst>
            </a:pPr>
            <a:r>
              <a:rPr lang="hr" sz="2200" b="1" dirty="0">
                <a:solidFill>
                  <a:schemeClr val="bg1"/>
                </a:solidFill>
                <a:effectLst>
                  <a:glow rad="127000">
                    <a:srgbClr val="A23292"/>
                  </a:glow>
                </a:effectLst>
              </a:rPr>
              <a:t>Odbacivanje Božije ljubavi.</a:t>
            </a:r>
          </a:p>
          <a:p>
            <a:pPr lvl="1">
              <a:lnSpc>
                <a:spcPts val="2400"/>
              </a:lnSpc>
              <a:spcBef>
                <a:spcPts val="600"/>
              </a:spcBef>
              <a:tabLst>
                <a:tab pos="538163" algn="l"/>
              </a:tabLst>
            </a:pPr>
            <a:r>
              <a:rPr lang="hr" sz="2200" b="1" dirty="0">
                <a:solidFill>
                  <a:schemeClr val="bg1"/>
                </a:solidFill>
                <a:effectLst>
                  <a:glow rad="127000">
                    <a:srgbClr val="51A54C"/>
                  </a:glow>
                </a:effectLst>
              </a:rPr>
              <a:t>Božija briga za svoj narod.</a:t>
            </a:r>
          </a:p>
          <a:p>
            <a:pPr>
              <a:lnSpc>
                <a:spcPts val="2400"/>
              </a:lnSpc>
              <a:spcBef>
                <a:spcPts val="1800"/>
              </a:spcBef>
              <a:tabLst>
                <a:tab pos="538163" algn="l"/>
              </a:tabLst>
            </a:pPr>
            <a:r>
              <a:rPr lang="hr" sz="2200" b="1" dirty="0">
                <a:solidFill>
                  <a:schemeClr val="bg1"/>
                </a:solidFill>
                <a:effectLst>
                  <a:glow rad="127000">
                    <a:srgbClr val="AC2850"/>
                  </a:glow>
                </a:effectLst>
              </a:rPr>
              <a:t>Pouke prvih hrišćana:</a:t>
            </a:r>
          </a:p>
          <a:p>
            <a:pPr lvl="1">
              <a:lnSpc>
                <a:spcPts val="2400"/>
              </a:lnSpc>
              <a:spcBef>
                <a:spcPts val="600"/>
              </a:spcBef>
              <a:tabLst>
                <a:tab pos="538163" algn="l"/>
              </a:tabLst>
            </a:pPr>
            <a:r>
              <a:rPr lang="hr" sz="2200" b="1" dirty="0">
                <a:solidFill>
                  <a:schemeClr val="bg1"/>
                </a:solidFill>
                <a:effectLst>
                  <a:glow rad="127000">
                    <a:srgbClr val="C5600D"/>
                  </a:glow>
                </a:effectLst>
              </a:rPr>
              <a:t>Vernost u potrazi.</a:t>
            </a:r>
          </a:p>
          <a:p>
            <a:pPr lvl="1">
              <a:lnSpc>
                <a:spcPts val="2400"/>
              </a:lnSpc>
              <a:spcBef>
                <a:spcPts val="600"/>
              </a:spcBef>
              <a:tabLst>
                <a:tab pos="538163" algn="l"/>
              </a:tabLst>
            </a:pPr>
            <a:r>
              <a:rPr lang="hr" sz="2200" b="1" dirty="0">
                <a:solidFill>
                  <a:schemeClr val="bg1"/>
                </a:solidFill>
                <a:effectLst>
                  <a:glow rad="127000">
                    <a:srgbClr val="228F9E"/>
                  </a:glow>
                </a:effectLst>
              </a:rPr>
              <a:t>Pomaganje onima u potrebi.</a:t>
            </a:r>
          </a:p>
          <a:p>
            <a:pPr lvl="1">
              <a:lnSpc>
                <a:spcPts val="2400"/>
              </a:lnSpc>
              <a:spcBef>
                <a:spcPts val="600"/>
              </a:spcBef>
              <a:tabLst>
                <a:tab pos="538163" algn="l"/>
              </a:tabLst>
            </a:pPr>
            <a:r>
              <a:rPr lang="hr" sz="2200" b="1" dirty="0">
                <a:solidFill>
                  <a:schemeClr val="bg1"/>
                </a:solidFill>
                <a:effectLst>
                  <a:glow rad="127000">
                    <a:srgbClr val="A68702"/>
                  </a:glow>
                </a:effectLst>
              </a:rPr>
              <a:t>Ljubav, naš znak identiteta.</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107996"/>
          </a:xfrm>
          <a:prstGeom prst="rect">
            <a:avLst/>
          </a:prstGeom>
          <a:noFill/>
        </p:spPr>
        <p:txBody>
          <a:bodyPr wrap="square" rtlCol="0">
            <a:spAutoFit/>
          </a:bodyPr>
          <a:lstStyle/>
          <a:p>
            <a:pPr>
              <a:spcBef>
                <a:spcPts val="600"/>
              </a:spcBef>
            </a:pPr>
            <a:r>
              <a:rPr lang="hr" sz="2200" b="1" dirty="0"/>
              <a:t>Sedamdeseta godina označila je kraj Izraela kao nacije. Iako je Rim bio taj koji je razorio Jerusalim i Hram, i druge sile su bile uključene u taj rat.</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2213211"/>
            <a:ext cx="6687670" cy="1446550"/>
          </a:xfrm>
          <a:prstGeom prst="rect">
            <a:avLst/>
          </a:prstGeom>
          <a:noFill/>
        </p:spPr>
        <p:txBody>
          <a:bodyPr wrap="square">
            <a:spAutoFit/>
          </a:bodyPr>
          <a:lstStyle/>
          <a:p>
            <a:pPr>
              <a:spcBef>
                <a:spcPts val="600"/>
              </a:spcBef>
            </a:pPr>
            <a:r>
              <a:rPr lang="hr" sz="2200" b="1" dirty="0"/>
              <a:t>S druge strane, Bog je uvek iznova upozoravao na posledice njegovog odbijanja, odgodio izvršenje kazne i pripremio narod, Crkvu, da uzme baklju istine i obasja svet porukom Božje ljubavi.</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919518" cy="769441"/>
          </a:xfrm>
          <a:prstGeom prst="rect">
            <a:avLst/>
          </a:prstGeom>
          <a:noFill/>
        </p:spPr>
        <p:txBody>
          <a:bodyPr wrap="square">
            <a:spAutoFit/>
          </a:bodyPr>
          <a:lstStyle/>
          <a:p>
            <a:pPr>
              <a:spcBef>
                <a:spcPts val="600"/>
              </a:spcBef>
            </a:pPr>
            <a:r>
              <a:rPr lang="hr" sz="2200" b="1" dirty="0"/>
              <a:t>S jedne strane, sotona je pokrenuo Izrael da odbaci Mesiju a zatim se pozvao na svoje pravo da uništi naciju.</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hr" sz="4800" b="1" dirty="0">
                <a:ln w="13462">
                  <a:solidFill>
                    <a:srgbClr val="7D4837"/>
                  </a:solidFill>
                  <a:prstDash val="solid"/>
                </a:ln>
                <a:solidFill>
                  <a:srgbClr val="FFFF00"/>
                </a:solidFill>
                <a:effectLst>
                  <a:outerShdw dist="38100" dir="2700000" algn="bl" rotWithShape="0">
                    <a:schemeClr val="accent5"/>
                  </a:outerShdw>
                </a:effectLst>
              </a:rPr>
              <a:t>POUKE IZ UNIŠTENJA JERUSALIMA</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h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ODBACIVANJE BOŽIJE LJUBAVI</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241964" y="587659"/>
            <a:ext cx="8907337" cy="1015663"/>
          </a:xfrm>
          <a:prstGeom prst="rect">
            <a:avLst/>
          </a:prstGeom>
          <a:noFill/>
        </p:spPr>
        <p:txBody>
          <a:bodyPr wrap="square">
            <a:spAutoFit/>
          </a:bodyPr>
          <a:lstStyle/>
          <a:p>
            <a:pPr algn="ctr"/>
            <a:r>
              <a:rPr lang="sr-Latn-RS" sz="2000" b="1" dirty="0">
                <a:solidFill>
                  <a:schemeClr val="accent5">
                    <a:lumMod val="75000"/>
                  </a:schemeClr>
                </a:solidFill>
                <a:latin typeface="Comic Sans MS" panose="030F0702030302020204" pitchFamily="66" charset="0"/>
              </a:rPr>
              <a:t>„Jerusalime, Jerusalime, koji ubijaš proroke i zasipaš kamenjem poslane k sebi! Koliko puta </a:t>
            </a:r>
            <a:r>
              <a:rPr lang="sr-Latn-RS" sz="2000" b="1" dirty="0" err="1">
                <a:solidFill>
                  <a:schemeClr val="accent5">
                    <a:lumMod val="75000"/>
                  </a:schemeClr>
                </a:solidFill>
                <a:latin typeface="Comic Sans MS" panose="030F0702030302020204" pitchFamily="66" charset="0"/>
              </a:rPr>
              <a:t>hteh</a:t>
            </a:r>
            <a:r>
              <a:rPr lang="sr-Latn-RS" sz="2000" b="1" dirty="0">
                <a:solidFill>
                  <a:schemeClr val="accent5">
                    <a:lumMod val="75000"/>
                  </a:schemeClr>
                </a:solidFill>
                <a:latin typeface="Comic Sans MS" panose="030F0702030302020204" pitchFamily="66" charset="0"/>
              </a:rPr>
              <a:t> da skupim čeda tvoja kao što kokoš skuplja piliće svoje pod krila i ne </a:t>
            </a:r>
            <a:r>
              <a:rPr lang="sr-Latn-RS" sz="2000" b="1" dirty="0" err="1">
                <a:solidFill>
                  <a:schemeClr val="accent5">
                    <a:lumMod val="75000"/>
                  </a:schemeClr>
                </a:solidFill>
                <a:latin typeface="Comic Sans MS" panose="030F0702030302020204" pitchFamily="66" charset="0"/>
              </a:rPr>
              <a:t>hteste</a:t>
            </a:r>
            <a:r>
              <a:rPr lang="sr-Latn-RS" sz="2000" b="1" dirty="0">
                <a:solidFill>
                  <a:schemeClr val="accent5">
                    <a:lumMod val="75000"/>
                  </a:schemeClr>
                </a:solidFill>
                <a:latin typeface="Comic Sans MS" panose="030F0702030302020204" pitchFamily="66" charset="0"/>
              </a:rPr>
              <a:t>!“</a:t>
            </a:r>
            <a:r>
              <a:rPr lang="hr" sz="2000" b="1" dirty="0">
                <a:solidFill>
                  <a:schemeClr val="accent5">
                    <a:lumMod val="75000"/>
                  </a:schemeClr>
                </a:solidFill>
                <a:latin typeface="Comic Sans MS" panose="030F0702030302020204" pitchFamily="66" charset="0"/>
              </a:rPr>
              <a:t> </a:t>
            </a:r>
            <a:r>
              <a:rPr lang="hr" sz="1400" b="1" dirty="0">
                <a:solidFill>
                  <a:schemeClr val="accent5">
                    <a:lumMod val="75000"/>
                  </a:schemeClr>
                </a:solidFill>
                <a:latin typeface="Comic Sans MS" panose="030F0702030302020204" pitchFamily="66" charset="0"/>
              </a:rPr>
              <a:t>(Matej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107996"/>
          </a:xfrm>
          <a:prstGeom prst="rect">
            <a:avLst/>
          </a:prstGeom>
          <a:noFill/>
        </p:spPr>
        <p:txBody>
          <a:bodyPr wrap="square" rtlCol="0">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Isus se približio Jerusalimu (Luka 19,41-44). Znao je da će grad trpeti zaslužene posledice svog tvrdoglavog odbijanja Božjih poziva punih ljubavi (Mt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7259055" cy="1785104"/>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Istorija nam govori da su se Jevreji 66. godine pobunili protiv rimskog zlostavljanja. Različite jevrejske frakcije borile su se međusobno dok su Rimljani opsedali grad. Godine 70. sve je završilo. Tit je uništio Jerusalim i Hram. Izginulo je milion Jevreja.</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107996"/>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Plakao je jer se tragedija mogla izbeći. Zato što nas Bog toliko voli On ne želi da iko umre, nego da svi imaju život večni (Jn 5,39-40; Jez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7256714" cy="1785104"/>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Ali istorija nam ne govori kako je sotona podstakao Jevreje na pobunu a Rimljane na osvetu. Uništenje Jerusalima bilo je neposredno delo đavola. Okrećući se od izvora života Izrael je bio prepušten na milost i nemilost neprijatelju koji traži samo uništenje i smrt.</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h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BOŽJA BRIGA ZA SVOJ NAROD</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707886"/>
          </a:xfrm>
          <a:prstGeom prst="rect">
            <a:avLst/>
          </a:prstGeom>
          <a:noFill/>
        </p:spPr>
        <p:txBody>
          <a:bodyPr wrap="square">
            <a:spAutoFit/>
          </a:bodyPr>
          <a:lstStyle/>
          <a:p>
            <a:pPr algn="ctr"/>
            <a:r>
              <a:rPr lang="sr-Latn-RS" sz="2000" b="1" dirty="0">
                <a:solidFill>
                  <a:srgbClr val="002060"/>
                </a:solidFill>
                <a:latin typeface="Comic Sans MS" panose="030F0702030302020204" pitchFamily="66" charset="0"/>
              </a:rPr>
              <a:t>„Ne boj se, jer sam ja s tobom; ne plaši se, jer sam ja Bog tvoj; ukrepiću te i pomoći ću ti, i podupreću te desnicom pravde svoje.“ </a:t>
            </a:r>
            <a:r>
              <a:rPr lang="sr-Latn-RS" b="1" dirty="0">
                <a:solidFill>
                  <a:srgbClr val="002060"/>
                </a:solidFill>
                <a:latin typeface="Comic Sans MS" panose="030F0702030302020204" pitchFamily="66" charset="0"/>
              </a:rPr>
              <a:t>(Isaija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412476" cy="769441"/>
          </a:xfrm>
          <a:prstGeom prst="rect">
            <a:avLst/>
          </a:prstGeom>
          <a:noFill/>
        </p:spPr>
        <p:txBody>
          <a:bodyPr wrap="square" rtlCol="0">
            <a:spAutoFit/>
          </a:bodyPr>
          <a:lstStyle/>
          <a:p>
            <a:pPr>
              <a:spcBef>
                <a:spcPts val="600"/>
              </a:spcBef>
            </a:pPr>
            <a:r>
              <a:rPr lang="hr" sz="2200" b="1" dirty="0"/>
              <a:t>U svojoj ljubavi Bog je dao priliku svakome ko je želeo da izbegne uništenje. Dao je znak: Jerusalim opkoljen vojskama (Lk.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3" y="3167536"/>
            <a:ext cx="8216006" cy="769441"/>
          </a:xfrm>
          <a:prstGeom prst="rect">
            <a:avLst/>
          </a:prstGeom>
          <a:noFill/>
        </p:spPr>
        <p:txBody>
          <a:bodyPr wrap="square">
            <a:spAutoFit/>
          </a:bodyPr>
          <a:lstStyle/>
          <a:p>
            <a:pPr>
              <a:spcBef>
                <a:spcPts val="600"/>
              </a:spcBef>
            </a:pPr>
            <a:r>
              <a:rPr lang="hr" sz="2200" b="1" dirty="0"/>
              <a:t>Svi koji su verovali Isusovim rečima iskoristili su taj trenutak za beg kada se oko Jerusalima rimska vojska razišla.</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2" y="5040350"/>
            <a:ext cx="6209119" cy="1446550"/>
          </a:xfrm>
          <a:prstGeom prst="rect">
            <a:avLst/>
          </a:prstGeom>
          <a:noFill/>
        </p:spPr>
        <p:txBody>
          <a:bodyPr wrap="square">
            <a:spAutoFit/>
          </a:bodyPr>
          <a:lstStyle/>
          <a:p>
            <a:pPr>
              <a:spcBef>
                <a:spcPts val="600"/>
              </a:spcBef>
            </a:pPr>
            <a:r>
              <a:rPr lang="hr" sz="2200" b="1" dirty="0"/>
              <a:t>Bog može i želi da zaštiti svoju decu čak i u najtežim vremenima (Ps. 46,1; Is. 41,10). Međutim, mnogi su izgubili život zbog svoje vernosti Bogu (Jev.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958919"/>
            <a:ext cx="6287367" cy="1107996"/>
          </a:xfrm>
          <a:prstGeom prst="rect">
            <a:avLst/>
          </a:prstGeom>
          <a:noFill/>
        </p:spPr>
        <p:txBody>
          <a:bodyPr wrap="square">
            <a:spAutoFit/>
          </a:bodyPr>
          <a:lstStyle/>
          <a:p>
            <a:pPr>
              <a:spcBef>
                <a:spcPts val="600"/>
              </a:spcBef>
            </a:pPr>
            <a:r>
              <a:rPr lang="hr" sz="2200" b="1" dirty="0"/>
              <a:t>Nekoliko meseci kasnije Neron je poslao Vespazijana da uguši pobunu. Od 67. do 70. godine opsada je bila neprestana.</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62113" y="2083189"/>
            <a:ext cx="8250368" cy="1107996"/>
          </a:xfrm>
          <a:prstGeom prst="rect">
            <a:avLst/>
          </a:prstGeom>
          <a:noFill/>
        </p:spPr>
        <p:txBody>
          <a:bodyPr wrap="square">
            <a:spAutoFit/>
          </a:bodyPr>
          <a:lstStyle/>
          <a:p>
            <a:pPr>
              <a:spcBef>
                <a:spcPts val="600"/>
              </a:spcBef>
            </a:pPr>
            <a:r>
              <a:rPr lang="hr" sz="2200" b="1" dirty="0"/>
              <a:t>Gaj </a:t>
            </a:r>
            <a:r>
              <a:rPr lang="hr" sz="2200" b="1" dirty="0" err="1"/>
              <a:t>Cestije </a:t>
            </a:r>
            <a:r>
              <a:rPr lang="hr" sz="2200" b="1" dirty="0"/>
              <a:t>Gal ispunio je taj znak 66. godine. Opsada je prekinuta, a zelotski vođa Eleazar ben Šimun progonio je Rimljane i porazio ih.</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3" y="6333797"/>
            <a:ext cx="6321727" cy="430887"/>
          </a:xfrm>
          <a:prstGeom prst="rect">
            <a:avLst/>
          </a:prstGeom>
          <a:noFill/>
        </p:spPr>
        <p:txBody>
          <a:bodyPr wrap="square">
            <a:spAutoFit/>
          </a:bodyPr>
          <a:lstStyle/>
          <a:p>
            <a:pPr>
              <a:spcBef>
                <a:spcPts val="600"/>
              </a:spcBef>
            </a:pPr>
            <a:r>
              <a:rPr lang="hr" sz="2200" b="1" dirty="0"/>
              <a:t>Zašto jedne Bog štiti, a druge, očito, napušta?</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35260" y="947854"/>
            <a:ext cx="11090714" cy="4401205"/>
          </a:xfrm>
          <a:prstGeom prst="rect">
            <a:avLst/>
          </a:prstGeom>
          <a:noFill/>
        </p:spPr>
        <p:txBody>
          <a:bodyPr wrap="square">
            <a:spAutoFit/>
          </a:bodyPr>
          <a:lstStyle/>
          <a:p>
            <a:pPr algn="just">
              <a:spcBef>
                <a:spcPts val="600"/>
              </a:spcBef>
            </a:pPr>
            <a:r>
              <a:rPr lang="hr" sz="2800" b="1" dirty="0">
                <a:latin typeface="Constantia" panose="02030602050306030303" pitchFamily="18" charset="0"/>
              </a:rPr>
              <a:t>”Tajanstveno proviđenje koje dopušta da ruka zlih progoni pravedne bilo je uzrok velike zbunjenosti za mnoge slabe u veri. Neki su čak spremni da odbace poverenje u Boga zato što On dozvoljava da najniži ljudi napreduju, a da najbolji i najčestitiji budu mučeni i tlačeni od njihove okrutne sile. Kako to, pitaju se neki, da Onaj koji je pravedan, milostiv i neograničen u moći, može da trpi takvu nepravdu i nasilje? To je pitanje koje se ne tiče  nas. Bog nam je dao dovoljno dokaza o svojoj ljubavi, i ako mi ne razumemo Njegove puteve, to ne treba da bude uzrok da sumnja- mo u Njegovu dobrotu.</a:t>
            </a:r>
            <a:r>
              <a:rPr lang="sr-Latn-R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hr" sz="1600" b="1" dirty="0"/>
              <a:t>Elen G. Vajt, </a:t>
            </a:r>
            <a:r>
              <a:rPr lang="hr" sz="1600" i="1" dirty="0"/>
              <a:t>Velika borba</a:t>
            </a:r>
            <a:r>
              <a:rPr lang="hr" sz="1600" b="1" dirty="0"/>
              <a:t>, str. 39.</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2541</TotalTime>
  <Words>2352</Words>
  <Application>Microsoft Office PowerPoint</Application>
  <PresentationFormat>Panorámica</PresentationFormat>
  <Paragraphs>172</Paragraphs>
  <Slides>19</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19</vt:i4>
      </vt:variant>
    </vt:vector>
  </HeadingPairs>
  <TitlesOfParts>
    <vt:vector size="36" baseType="lpstr">
      <vt:lpstr>Constantia</vt:lpstr>
      <vt:lpstr>Aptos</vt:lpstr>
      <vt:lpstr>Impact</vt:lpstr>
      <vt:lpstr>Arial Narrow</vt:lpstr>
      <vt:lpstr>Comic Sans MS</vt:lpstr>
      <vt:lpstr>Arial</vt:lpstr>
      <vt:lpstr>Gill Sans MT Ext Condensed Bold</vt:lpstr>
      <vt:lpstr>Britannic Bold</vt:lpstr>
      <vt:lpstr>Aptos Display</vt:lpstr>
      <vt:lpstr>Times New Roman</vt:lpstr>
      <vt:lpstr>Bodoni MT Poster Compressed</vt:lpstr>
      <vt:lpstr>Calibri</vt:lpstr>
      <vt:lpstr>Tema de Office</vt:lpstr>
      <vt:lpstr>1_Tema de Office</vt:lpstr>
      <vt:lpstr>3_Default Design</vt:lpstr>
      <vt:lpstr>Default Design</vt:lpstr>
      <vt:lpstr>4_Default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99</cp:revision>
  <dcterms:created xsi:type="dcterms:W3CDTF">2024-03-30T09:19:10Z</dcterms:created>
  <dcterms:modified xsi:type="dcterms:W3CDTF">2024-04-08T05:56:31Z</dcterms:modified>
</cp:coreProperties>
</file>