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  <p:sldMasterId id="2147483714" r:id="rId6"/>
  </p:sldMasterIdLst>
  <p:notesMasterIdLst>
    <p:notesMasterId r:id="rId24"/>
  </p:notesMasterIdLst>
  <p:sldIdLst>
    <p:sldId id="430" r:id="rId7"/>
    <p:sldId id="389" r:id="rId8"/>
    <p:sldId id="448" r:id="rId9"/>
    <p:sldId id="305" r:id="rId10"/>
    <p:sldId id="257" r:id="rId11"/>
    <p:sldId id="258" r:id="rId12"/>
    <p:sldId id="259" r:id="rId13"/>
    <p:sldId id="304" r:id="rId14"/>
    <p:sldId id="260" r:id="rId15"/>
    <p:sldId id="261" r:id="rId16"/>
    <p:sldId id="262" r:id="rId17"/>
    <p:sldId id="263" r:id="rId18"/>
    <p:sldId id="301" r:id="rId19"/>
    <p:sldId id="447" r:id="rId20"/>
    <p:sldId id="443" r:id="rId21"/>
    <p:sldId id="444" r:id="rId22"/>
    <p:sldId id="386" r:id="rId23"/>
  </p:sldIdLst>
  <p:sldSz cx="12192000" cy="6858000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odoni MT Poster Compressed" panose="02070706080601050204" pitchFamily="18" charset="0"/>
      <p:regular r:id="rId29"/>
    </p:embeddedFont>
    <p:embeddedFont>
      <p:font typeface="Britannic Bold" panose="020B0903060703020204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Constantia" panose="02030602050306030303" pitchFamily="18" charset="0"/>
      <p:regular r:id="rId35"/>
      <p:bold r:id="rId36"/>
      <p:italic r:id="rId37"/>
      <p:boldItalic r:id="rId38"/>
    </p:embeddedFont>
    <p:embeddedFont>
      <p:font typeface="Gill Sans MT Ext Condensed Bold" panose="020B0902020104020203" pitchFamily="34" charset="0"/>
      <p:regular r:id="rId39"/>
    </p:embeddedFont>
    <p:embeddedFont>
      <p:font typeface="Impact" panose="020B0806030902050204" pitchFamily="34" charset="0"/>
      <p:regular r:id="rId4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547B"/>
    <a:srgbClr val="E05EC1"/>
    <a:srgbClr val="E472C9"/>
    <a:srgbClr val="EAA2E6"/>
    <a:srgbClr val="A6014E"/>
    <a:srgbClr val="21A5FF"/>
    <a:srgbClr val="0090F2"/>
    <a:srgbClr val="B83608"/>
    <a:srgbClr val="F77D4F"/>
    <a:srgbClr val="F78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95" autoAdjust="0"/>
  </p:normalViewPr>
  <p:slideViewPr>
    <p:cSldViewPr snapToGrid="0">
      <p:cViewPr varScale="1">
        <p:scale>
          <a:sx n="24" d="100"/>
          <a:sy n="24" d="100"/>
        </p:scale>
        <p:origin x="36" y="14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66273A-5C1B-4894-A159-F20B500A4B2F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22D0165-4FFA-476B-9D9A-0F2D7B53A5E6}">
      <dgm:prSet custT="1"/>
      <dgm:spPr>
        <a:solidFill>
          <a:srgbClr val="F78252"/>
        </a:solidFill>
      </dgm:spPr>
      <dgm:t>
        <a:bodyPr/>
        <a:lstStyle/>
        <a:p>
          <a:r>
            <a:rPr lang="pt-B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Priča o venčanju</a:t>
          </a:r>
          <a:br>
            <a:rPr lang="sr-Latn-R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Marko 2,19</a:t>
          </a:r>
          <a:r>
            <a:rPr lang="sr-Latn-RS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pt-BR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5B5598-19BA-44A8-A17D-0BFDD5C18231}" type="parTrans" cxnId="{399696CA-CA63-469F-8E8C-F021A5888D29}">
      <dgm:prSet/>
      <dgm:spPr/>
      <dgm:t>
        <a:bodyPr/>
        <a:lstStyle/>
        <a:p>
          <a:endParaRPr lang="es-ES" sz="2200"/>
        </a:p>
      </dgm:t>
    </dgm:pt>
    <dgm:pt modelId="{1812F760-73EE-4C59-882A-AC6912A3CB59}" type="sibTrans" cxnId="{399696CA-CA63-469F-8E8C-F021A5888D29}">
      <dgm:prSet/>
      <dgm:spPr/>
      <dgm:t>
        <a:bodyPr/>
        <a:lstStyle/>
        <a:p>
          <a:endParaRPr lang="es-ES" sz="2200"/>
        </a:p>
      </dgm:t>
    </dgm:pt>
    <dgm:pt modelId="{70CC257C-DC57-4CFD-84FA-F703BBFA8B62}">
      <dgm:prSet custT="1"/>
      <dgm:spPr/>
      <dgm:t>
        <a:bodyPr/>
        <a:lstStyle/>
        <a:p>
          <a:r>
            <a:rPr lang="sr-Latn-RS" sz="2200" b="1" dirty="0"/>
            <a:t>Kako neko može da posti dok je na svadbi? Mladoženja je Isus; gosti učenici. Kada Isus umre i uskrsne, onda će Njegovi učenici morati da poste</a:t>
          </a:r>
          <a:r>
            <a:rPr lang="en" sz="2200" b="1" dirty="0"/>
            <a:t>.</a:t>
          </a:r>
          <a:endParaRPr lang="es-ES" sz="2200" dirty="0"/>
        </a:p>
      </dgm:t>
    </dgm:pt>
    <dgm:pt modelId="{F175235E-87A0-4016-B050-60574CD73E61}" type="parTrans" cxnId="{56FC9FD1-FF63-4B36-AD79-23B3388972C8}">
      <dgm:prSet/>
      <dgm:spPr/>
      <dgm:t>
        <a:bodyPr/>
        <a:lstStyle/>
        <a:p>
          <a:endParaRPr lang="es-ES" sz="2200"/>
        </a:p>
      </dgm:t>
    </dgm:pt>
    <dgm:pt modelId="{1810B12F-901F-4FD9-963C-DCF89B4334EC}" type="sibTrans" cxnId="{56FC9FD1-FF63-4B36-AD79-23B3388972C8}">
      <dgm:prSet/>
      <dgm:spPr/>
      <dgm:t>
        <a:bodyPr/>
        <a:lstStyle/>
        <a:p>
          <a:endParaRPr lang="es-ES" sz="2200"/>
        </a:p>
      </dgm:t>
    </dgm:pt>
    <dgm:pt modelId="{BCB06E44-C6AB-41AD-AA34-971A8CDB9BBF}">
      <dgm:prSet custT="1"/>
      <dgm:spPr/>
      <dgm:t>
        <a:bodyPr/>
        <a:lstStyle/>
        <a:p>
          <a:r>
            <a:rPr lang="sr-Latn-R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Priča o </a:t>
          </a:r>
          <a:r>
            <a:rPr lang="sr-Latn-RS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novom i sta-rom </a:t>
          </a:r>
          <a:r>
            <a:rPr lang="sr-Latn-R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sr-Latn-RS" sz="2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Marko 2,21.22</a:t>
          </a:r>
          <a:r>
            <a:rPr lang="e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EA8425-B3BE-49F8-BFAA-8776CA6FD059}" type="parTrans" cxnId="{CE00EAE9-2400-40F2-B7FD-F62BC92DE126}">
      <dgm:prSet/>
      <dgm:spPr/>
      <dgm:t>
        <a:bodyPr/>
        <a:lstStyle/>
        <a:p>
          <a:endParaRPr lang="es-ES" sz="2200"/>
        </a:p>
      </dgm:t>
    </dgm:pt>
    <dgm:pt modelId="{3709838C-3311-46BC-A238-7E8DBCFD6356}" type="sibTrans" cxnId="{CE00EAE9-2400-40F2-B7FD-F62BC92DE126}">
      <dgm:prSet/>
      <dgm:spPr/>
      <dgm:t>
        <a:bodyPr/>
        <a:lstStyle/>
        <a:p>
          <a:endParaRPr lang="es-ES" sz="2200"/>
        </a:p>
      </dgm:t>
    </dgm:pt>
    <dgm:pt modelId="{4CD1FFF4-28F1-43FC-8ABE-A4BE2462D654}">
      <dgm:prSet custT="1"/>
      <dgm:spPr/>
      <dgm:t>
        <a:bodyPr/>
        <a:lstStyle/>
        <a:p>
          <a:r>
            <a:rPr lang="sr-Latn-RS" sz="2200" b="1" dirty="0"/>
            <a:t>Živa Isusova učenja nisu imala mesta u mrtvim </a:t>
          </a:r>
          <a:r>
            <a:rPr lang="sr-Latn-RS" sz="2200" b="1"/>
            <a:t>učenjima farisejske tradicije </a:t>
          </a:r>
          <a:r>
            <a:rPr lang="sr-Latn-RS" sz="2200" b="1" dirty="0"/>
            <a:t>i obrnuto</a:t>
          </a:r>
          <a:r>
            <a:rPr lang="en" sz="2200" b="1" dirty="0"/>
            <a:t>.</a:t>
          </a:r>
          <a:endParaRPr lang="es-ES" sz="2200" dirty="0"/>
        </a:p>
      </dgm:t>
    </dgm:pt>
    <dgm:pt modelId="{A5912A98-228D-43E5-9D94-9B9C207EF3B3}" type="parTrans" cxnId="{1BF70265-EB7C-45C0-B4B5-88458F8A2A10}">
      <dgm:prSet/>
      <dgm:spPr/>
      <dgm:t>
        <a:bodyPr/>
        <a:lstStyle/>
        <a:p>
          <a:endParaRPr lang="es-ES" sz="2200"/>
        </a:p>
      </dgm:t>
    </dgm:pt>
    <dgm:pt modelId="{F5FF10E9-644B-42C5-98F7-DD8FD617ED78}" type="sibTrans" cxnId="{1BF70265-EB7C-45C0-B4B5-88458F8A2A10}">
      <dgm:prSet/>
      <dgm:spPr/>
      <dgm:t>
        <a:bodyPr/>
        <a:lstStyle/>
        <a:p>
          <a:endParaRPr lang="es-ES" sz="2200"/>
        </a:p>
      </dgm:t>
    </dgm:pt>
    <dgm:pt modelId="{E180560E-B147-4B47-8FBD-83A23B4F1CE1}" type="pres">
      <dgm:prSet presAssocID="{F466273A-5C1B-4894-A159-F20B500A4B2F}" presName="Name0" presStyleCnt="0">
        <dgm:presLayoutVars>
          <dgm:dir/>
        </dgm:presLayoutVars>
      </dgm:prSet>
      <dgm:spPr/>
    </dgm:pt>
    <dgm:pt modelId="{AA2D1C41-ABE0-4E27-B681-58B98D8B8A6D}" type="pres">
      <dgm:prSet presAssocID="{622D0165-4FFA-476B-9D9A-0F2D7B53A5E6}" presName="composite" presStyleCnt="0"/>
      <dgm:spPr/>
    </dgm:pt>
    <dgm:pt modelId="{59E138C1-A5DA-4A7B-99E1-D5D635BEA7EB}" type="pres">
      <dgm:prSet presAssocID="{622D0165-4FFA-476B-9D9A-0F2D7B53A5E6}" presName="Accent" presStyleLbl="alignAcc1" presStyleIdx="0" presStyleCnt="2" custLinFactX="-280042" custLinFactNeighborX="-300000"/>
      <dgm:spPr/>
    </dgm:pt>
    <dgm:pt modelId="{E286A48A-0634-4C71-8D48-5B684D265BBF}" type="pres">
      <dgm:prSet presAssocID="{622D0165-4FFA-476B-9D9A-0F2D7B53A5E6}" presName="Image" presStyleLbl="node1" presStyleIdx="0" presStyleCnt="2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23CAB79-4B4D-44AF-9DB2-65352B6EBEFE}" type="pres">
      <dgm:prSet presAssocID="{622D0165-4FFA-476B-9D9A-0F2D7B53A5E6}" presName="Child" presStyleLbl="revTx" presStyleIdx="0" presStyleCnt="2" custScaleX="129327">
        <dgm:presLayoutVars>
          <dgm:bulletEnabled val="1"/>
        </dgm:presLayoutVars>
      </dgm:prSet>
      <dgm:spPr/>
    </dgm:pt>
    <dgm:pt modelId="{7E74DE47-F9D3-459C-B258-16D04376BEC8}" type="pres">
      <dgm:prSet presAssocID="{622D0165-4FFA-476B-9D9A-0F2D7B53A5E6}" presName="Parent" presStyleLbl="alignNode1" presStyleIdx="0" presStyleCnt="2" custScaleX="115956" custScaleY="138258">
        <dgm:presLayoutVars>
          <dgm:bulletEnabled val="1"/>
        </dgm:presLayoutVars>
      </dgm:prSet>
      <dgm:spPr/>
    </dgm:pt>
    <dgm:pt modelId="{5A1A7E94-D8F0-4E06-BD7F-FBC2AF054F24}" type="pres">
      <dgm:prSet presAssocID="{1812F760-73EE-4C59-882A-AC6912A3CB59}" presName="sibTrans" presStyleCnt="0"/>
      <dgm:spPr/>
    </dgm:pt>
    <dgm:pt modelId="{8CE0ED55-802D-4CE8-8DFD-473CEC10AB19}" type="pres">
      <dgm:prSet presAssocID="{BCB06E44-C6AB-41AD-AA34-971A8CDB9BBF}" presName="composite" presStyleCnt="0"/>
      <dgm:spPr/>
    </dgm:pt>
    <dgm:pt modelId="{7809D977-C9AB-4FD4-B2E9-B98316D525D8}" type="pres">
      <dgm:prSet presAssocID="{BCB06E44-C6AB-41AD-AA34-971A8CDB9BBF}" presName="Accent" presStyleLbl="alignAcc1" presStyleIdx="1" presStyleCnt="2" custLinFactX="-255626" custLinFactNeighborX="-300000"/>
      <dgm:spPr/>
    </dgm:pt>
    <dgm:pt modelId="{EE2FC259-CBA0-4A97-B7B0-4B8AC6BC2531}" type="pres">
      <dgm:prSet presAssocID="{BCB06E44-C6AB-41AD-AA34-971A8CDB9BBF}" presName="Image" presStyleLbl="node1" presStyleIdx="1" presStyleCnt="2"/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FCD7FA6-0397-43E3-B4B2-04143E9BF409}" type="pres">
      <dgm:prSet presAssocID="{BCB06E44-C6AB-41AD-AA34-971A8CDB9BBF}" presName="Child" presStyleLbl="revTx" presStyleIdx="1" presStyleCnt="2" custScaleX="115956" custLinFactNeighborX="-364" custLinFactNeighborY="10386">
        <dgm:presLayoutVars>
          <dgm:bulletEnabled val="1"/>
        </dgm:presLayoutVars>
      </dgm:prSet>
      <dgm:spPr/>
    </dgm:pt>
    <dgm:pt modelId="{CCB867B3-E157-4C84-B87D-B82D0C26119C}" type="pres">
      <dgm:prSet presAssocID="{BCB06E44-C6AB-41AD-AA34-971A8CDB9BBF}" presName="Parent" presStyleLbl="alignNode1" presStyleIdx="1" presStyleCnt="2" custScaleX="115956" custScaleY="138258">
        <dgm:presLayoutVars>
          <dgm:bulletEnabled val="1"/>
        </dgm:presLayoutVars>
      </dgm:prSet>
      <dgm:spPr/>
    </dgm:pt>
  </dgm:ptLst>
  <dgm:cxnLst>
    <dgm:cxn modelId="{DFD7FC62-75BC-4CDD-B0F0-00D171A168AD}" type="presOf" srcId="{70CC257C-DC57-4CFD-84FA-F703BBFA8B62}" destId="{E23CAB79-4B4D-44AF-9DB2-65352B6EBEFE}" srcOrd="0" destOrd="0" presId="urn:microsoft.com/office/officeart/2008/layout/TitlePictureLineup"/>
    <dgm:cxn modelId="{F1E49964-CF43-4342-833D-A578A5E1384C}" type="presOf" srcId="{BCB06E44-C6AB-41AD-AA34-971A8CDB9BBF}" destId="{CCB867B3-E157-4C84-B87D-B82D0C26119C}" srcOrd="0" destOrd="0" presId="urn:microsoft.com/office/officeart/2008/layout/TitlePictureLineup"/>
    <dgm:cxn modelId="{1BF70265-EB7C-45C0-B4B5-88458F8A2A10}" srcId="{BCB06E44-C6AB-41AD-AA34-971A8CDB9BBF}" destId="{4CD1FFF4-28F1-43FC-8ABE-A4BE2462D654}" srcOrd="0" destOrd="0" parTransId="{A5912A98-228D-43E5-9D94-9B9C207EF3B3}" sibTransId="{F5FF10E9-644B-42C5-98F7-DD8FD617ED78}"/>
    <dgm:cxn modelId="{2B576268-4BF6-4959-BC90-799FC8B0DBB4}" type="presOf" srcId="{622D0165-4FFA-476B-9D9A-0F2D7B53A5E6}" destId="{7E74DE47-F9D3-459C-B258-16D04376BEC8}" srcOrd="0" destOrd="0" presId="urn:microsoft.com/office/officeart/2008/layout/TitlePictureLineup"/>
    <dgm:cxn modelId="{319BD9A6-4865-42F1-9CB2-541BE48263BD}" type="presOf" srcId="{4CD1FFF4-28F1-43FC-8ABE-A4BE2462D654}" destId="{AFCD7FA6-0397-43E3-B4B2-04143E9BF409}" srcOrd="0" destOrd="0" presId="urn:microsoft.com/office/officeart/2008/layout/TitlePictureLineup"/>
    <dgm:cxn modelId="{C77290AE-B919-49A0-B729-88541943CD67}" type="presOf" srcId="{F466273A-5C1B-4894-A159-F20B500A4B2F}" destId="{E180560E-B147-4B47-8FBD-83A23B4F1CE1}" srcOrd="0" destOrd="0" presId="urn:microsoft.com/office/officeart/2008/layout/TitlePictureLineup"/>
    <dgm:cxn modelId="{399696CA-CA63-469F-8E8C-F021A5888D29}" srcId="{F466273A-5C1B-4894-A159-F20B500A4B2F}" destId="{622D0165-4FFA-476B-9D9A-0F2D7B53A5E6}" srcOrd="0" destOrd="0" parTransId="{CD5B5598-19BA-44A8-A17D-0BFDD5C18231}" sibTransId="{1812F760-73EE-4C59-882A-AC6912A3CB59}"/>
    <dgm:cxn modelId="{56FC9FD1-FF63-4B36-AD79-23B3388972C8}" srcId="{622D0165-4FFA-476B-9D9A-0F2D7B53A5E6}" destId="{70CC257C-DC57-4CFD-84FA-F703BBFA8B62}" srcOrd="0" destOrd="0" parTransId="{F175235E-87A0-4016-B050-60574CD73E61}" sibTransId="{1810B12F-901F-4FD9-963C-DCF89B4334EC}"/>
    <dgm:cxn modelId="{CE00EAE9-2400-40F2-B7FD-F62BC92DE126}" srcId="{F466273A-5C1B-4894-A159-F20B500A4B2F}" destId="{BCB06E44-C6AB-41AD-AA34-971A8CDB9BBF}" srcOrd="1" destOrd="0" parTransId="{57EA8425-B3BE-49F8-BFAA-8776CA6FD059}" sibTransId="{3709838C-3311-46BC-A238-7E8DBCFD6356}"/>
    <dgm:cxn modelId="{90B49FC0-537F-4842-B947-C4992D9A645B}" type="presParOf" srcId="{E180560E-B147-4B47-8FBD-83A23B4F1CE1}" destId="{AA2D1C41-ABE0-4E27-B681-58B98D8B8A6D}" srcOrd="0" destOrd="0" presId="urn:microsoft.com/office/officeart/2008/layout/TitlePictureLineup"/>
    <dgm:cxn modelId="{ACA5C300-6351-4EAF-A7F3-38746D7A751F}" type="presParOf" srcId="{AA2D1C41-ABE0-4E27-B681-58B98D8B8A6D}" destId="{59E138C1-A5DA-4A7B-99E1-D5D635BEA7EB}" srcOrd="0" destOrd="0" presId="urn:microsoft.com/office/officeart/2008/layout/TitlePictureLineup"/>
    <dgm:cxn modelId="{EDE8E2F8-6B36-49B1-8093-021F6E5F1FF4}" type="presParOf" srcId="{AA2D1C41-ABE0-4E27-B681-58B98D8B8A6D}" destId="{E286A48A-0634-4C71-8D48-5B684D265BBF}" srcOrd="1" destOrd="0" presId="urn:microsoft.com/office/officeart/2008/layout/TitlePictureLineup"/>
    <dgm:cxn modelId="{585841AF-DA7C-4130-836F-54CB954345E4}" type="presParOf" srcId="{AA2D1C41-ABE0-4E27-B681-58B98D8B8A6D}" destId="{E23CAB79-4B4D-44AF-9DB2-65352B6EBEFE}" srcOrd="2" destOrd="0" presId="urn:microsoft.com/office/officeart/2008/layout/TitlePictureLineup"/>
    <dgm:cxn modelId="{61A15837-3E3E-40DD-9E99-20B25A8E005F}" type="presParOf" srcId="{AA2D1C41-ABE0-4E27-B681-58B98D8B8A6D}" destId="{7E74DE47-F9D3-459C-B258-16D04376BEC8}" srcOrd="3" destOrd="0" presId="urn:microsoft.com/office/officeart/2008/layout/TitlePictureLineup"/>
    <dgm:cxn modelId="{47C4C3E3-CA75-4433-9012-46004BCD0A35}" type="presParOf" srcId="{E180560E-B147-4B47-8FBD-83A23B4F1CE1}" destId="{5A1A7E94-D8F0-4E06-BD7F-FBC2AF054F24}" srcOrd="1" destOrd="0" presId="urn:microsoft.com/office/officeart/2008/layout/TitlePictureLineup"/>
    <dgm:cxn modelId="{D96BC3DB-5120-4373-AB59-2161F7E81C2A}" type="presParOf" srcId="{E180560E-B147-4B47-8FBD-83A23B4F1CE1}" destId="{8CE0ED55-802D-4CE8-8DFD-473CEC10AB19}" srcOrd="2" destOrd="0" presId="urn:microsoft.com/office/officeart/2008/layout/TitlePictureLineup"/>
    <dgm:cxn modelId="{E224F59E-3D92-4622-93AB-20386929249A}" type="presParOf" srcId="{8CE0ED55-802D-4CE8-8DFD-473CEC10AB19}" destId="{7809D977-C9AB-4FD4-B2E9-B98316D525D8}" srcOrd="0" destOrd="0" presId="urn:microsoft.com/office/officeart/2008/layout/TitlePictureLineup"/>
    <dgm:cxn modelId="{1F096041-827A-44AA-BD4C-34459A9B0F2B}" type="presParOf" srcId="{8CE0ED55-802D-4CE8-8DFD-473CEC10AB19}" destId="{EE2FC259-CBA0-4A97-B7B0-4B8AC6BC2531}" srcOrd="1" destOrd="0" presId="urn:microsoft.com/office/officeart/2008/layout/TitlePictureLineup"/>
    <dgm:cxn modelId="{3AE11C05-BF6A-466B-BCBA-B152361CBA40}" type="presParOf" srcId="{8CE0ED55-802D-4CE8-8DFD-473CEC10AB19}" destId="{AFCD7FA6-0397-43E3-B4B2-04143E9BF409}" srcOrd="2" destOrd="0" presId="urn:microsoft.com/office/officeart/2008/layout/TitlePictureLineup"/>
    <dgm:cxn modelId="{31365A3D-5791-43E7-BED4-392D37518900}" type="presParOf" srcId="{8CE0ED55-802D-4CE8-8DFD-473CEC10AB19}" destId="{CCB867B3-E157-4C84-B87D-B82D0C26119C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138C1-A5DA-4A7B-99E1-D5D635BEA7EB}">
      <dsp:nvSpPr>
        <dsp:cNvPr id="0" name=""/>
        <dsp:cNvSpPr/>
      </dsp:nvSpPr>
      <dsp:spPr>
        <a:xfrm>
          <a:off x="19049" y="619704"/>
          <a:ext cx="0" cy="458796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7779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86A48A-0634-4C71-8D48-5B684D265BBF}">
      <dsp:nvSpPr>
        <dsp:cNvPr id="0" name=""/>
        <dsp:cNvSpPr/>
      </dsp:nvSpPr>
      <dsp:spPr>
        <a:xfrm>
          <a:off x="355308" y="772636"/>
          <a:ext cx="2413015" cy="2064585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5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23CAB79-4B4D-44AF-9DB2-65352B6EBEFE}">
      <dsp:nvSpPr>
        <dsp:cNvPr id="0" name=""/>
        <dsp:cNvSpPr/>
      </dsp:nvSpPr>
      <dsp:spPr>
        <a:xfrm>
          <a:off x="1475" y="2837221"/>
          <a:ext cx="3120680" cy="2370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dirty="0"/>
            <a:t>Kako neko može da posti dok je na svadbi? Mladoženja je Isus; gosti učenici. Kada Isus umre i uskrsne, onda će Njegovi učenici morati da poste</a:t>
          </a:r>
          <a:r>
            <a:rPr lang="en" sz="2200" b="1" kern="1200" dirty="0"/>
            <a:t>.</a:t>
          </a:r>
          <a:endParaRPr lang="es-ES" sz="2200" kern="1200" dirty="0"/>
        </a:p>
      </dsp:txBody>
      <dsp:txXfrm>
        <a:off x="1475" y="2837221"/>
        <a:ext cx="3120680" cy="2370449"/>
      </dsp:txXfrm>
    </dsp:sp>
    <dsp:sp modelId="{7E74DE47-F9D3-459C-B258-16D04376BEC8}">
      <dsp:nvSpPr>
        <dsp:cNvPr id="0" name=""/>
        <dsp:cNvSpPr/>
      </dsp:nvSpPr>
      <dsp:spPr>
        <a:xfrm>
          <a:off x="24515" y="12415"/>
          <a:ext cx="2955568" cy="704803"/>
        </a:xfrm>
        <a:prstGeom prst="rect">
          <a:avLst/>
        </a:prstGeom>
        <a:solidFill>
          <a:srgbClr val="F78252"/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5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Priča o venčanju</a:t>
          </a:r>
          <a:br>
            <a:rPr lang="sr-Latn-R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Marko 2,19</a:t>
          </a:r>
          <a:r>
            <a:rPr lang="sr-Latn-R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pt-BR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515" y="12415"/>
        <a:ext cx="2955568" cy="704803"/>
      </dsp:txXfrm>
    </dsp:sp>
    <dsp:sp modelId="{7809D977-C9AB-4FD4-B2E9-B98316D525D8}">
      <dsp:nvSpPr>
        <dsp:cNvPr id="0" name=""/>
        <dsp:cNvSpPr/>
      </dsp:nvSpPr>
      <dsp:spPr>
        <a:xfrm>
          <a:off x="3437554" y="619704"/>
          <a:ext cx="0" cy="458796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1007998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17779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2FC259-CBA0-4A97-B7B0-4B8AC6BC2531}">
      <dsp:nvSpPr>
        <dsp:cNvPr id="0" name=""/>
        <dsp:cNvSpPr/>
      </dsp:nvSpPr>
      <dsp:spPr>
        <a:xfrm>
          <a:off x="3765023" y="772636"/>
          <a:ext cx="2413015" cy="2064585"/>
        </a:xfrm>
        <a:prstGeom prst="rect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5">
              <a:hueOff val="1007998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CD7FA6-0397-43E3-B4B2-04143E9BF409}">
      <dsp:nvSpPr>
        <dsp:cNvPr id="0" name=""/>
        <dsp:cNvSpPr/>
      </dsp:nvSpPr>
      <dsp:spPr>
        <a:xfrm>
          <a:off x="3563729" y="2849637"/>
          <a:ext cx="2798036" cy="2370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dirty="0"/>
            <a:t>Živa Isusova učenja nisu imala mesta u mrtvim </a:t>
          </a:r>
          <a:r>
            <a:rPr lang="sr-Latn-RS" sz="2200" b="1" kern="1200"/>
            <a:t>učenjima farisejske tradicije </a:t>
          </a:r>
          <a:r>
            <a:rPr lang="sr-Latn-RS" sz="2200" b="1" kern="1200" dirty="0"/>
            <a:t>i obrnuto</a:t>
          </a:r>
          <a:r>
            <a:rPr lang="en" sz="2200" b="1" kern="1200" dirty="0"/>
            <a:t>.</a:t>
          </a:r>
          <a:endParaRPr lang="es-ES" sz="2200" kern="1200" dirty="0"/>
        </a:p>
      </dsp:txBody>
      <dsp:txXfrm>
        <a:off x="3563729" y="2849637"/>
        <a:ext cx="2798036" cy="2370449"/>
      </dsp:txXfrm>
    </dsp:sp>
    <dsp:sp modelId="{CCB867B3-E157-4C84-B87D-B82D0C26119C}">
      <dsp:nvSpPr>
        <dsp:cNvPr id="0" name=""/>
        <dsp:cNvSpPr/>
      </dsp:nvSpPr>
      <dsp:spPr>
        <a:xfrm>
          <a:off x="3434230" y="12415"/>
          <a:ext cx="2955568" cy="704803"/>
        </a:xfrm>
        <a:prstGeom prst="rect">
          <a:avLst/>
        </a:prstGeom>
        <a:gradFill rotWithShape="0">
          <a:gsLst>
            <a:gs pos="0">
              <a:schemeClr val="accent5">
                <a:hueOff val="10079980"/>
                <a:satOff val="0"/>
                <a:lumOff val="0"/>
                <a:alphaOff val="0"/>
              </a:schemeClr>
            </a:gs>
            <a:gs pos="90000">
              <a:schemeClr val="accent5">
                <a:hueOff val="10079980"/>
                <a:satOff val="0"/>
                <a:lumOff val="0"/>
                <a:alphaOff val="0"/>
                <a:shade val="100000"/>
              </a:schemeClr>
            </a:gs>
            <a:gs pos="100000">
              <a:schemeClr val="accent5">
                <a:hueOff val="1007998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 w="10000" cap="flat" cmpd="sng" algn="ctr">
          <a:solidFill>
            <a:schemeClr val="accent5">
              <a:hueOff val="1007998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5">
              <a:hueOff val="10079980"/>
              <a:satOff val="0"/>
              <a:lumOff val="0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Priča o </a:t>
          </a:r>
          <a:r>
            <a:rPr lang="sr-Latn-R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novom i sta-rom </a:t>
          </a:r>
          <a:r>
            <a:rPr lang="sr-Latn-R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sr-Latn-RS" sz="2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Marko 2,21.22</a:t>
          </a:r>
          <a:r>
            <a:rPr lang="en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</a:t>
          </a:r>
          <a:endParaRPr lang="es-E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34230" y="12415"/>
        <a:ext cx="2955568" cy="704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3B187-0D39-4D63-978B-9233CD1AB8BF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55FB0-0058-4CA2-B58B-7C23F9D9E70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31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55FB0-0058-4CA2-B58B-7C23F9D9E7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22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55FB0-0058-4CA2-B58B-7C23F9D9E7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10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80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32A4D-277B-E1D4-38D8-4C8DE3630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3EB397-C027-79A7-CA20-9D283CC6E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D825DE-D01D-DEB1-E7BF-EC09F7FEC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EEFE0-5BA5-E591-B174-CF845589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D57FF7-0C59-9825-BDC3-D53237CE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11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69740A-9E11-1442-FE9D-C1E5997F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B8DA9-6E1D-830C-6BD3-74395062C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BDD571-19CF-66B2-F1ED-5B0B0A91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588C29-A188-5397-2727-C212A2DA9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2BA4A3-9E96-7047-59BC-BE4E663E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EB82A8-F3D3-BD0B-98F3-73552B937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878CD35-8A56-790D-6634-BE4A79BA1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7EC21-82D5-8D41-6B2F-D248958F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46F41F-FE02-7531-D3AD-E550492E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7CC8C-9AF3-2719-CA95-949015B2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00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40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5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0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5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9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47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813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116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D160A1-CAC6-5E48-47FC-62DA709DA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BF480C-29AC-2CD9-D029-E43314B29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A0B7F0-81D8-00E0-9192-57EAA9ED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7FC8C-0579-0ECF-4DBF-D0B7EE01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40E096-1E16-4A64-E6A7-1E517F20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691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44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9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4389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78261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9664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26744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80157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1312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03799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8D3A4A-8BC5-0208-A099-F1E37DB7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BD4A76-4EAA-11A9-C80F-AB05D4158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07A096-2EC3-2CEB-AA23-306C34535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F49C56-D9E9-63F0-804A-E605F503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4C702-3EE2-D639-F978-C4650F64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76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75188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00620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87465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54122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80626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12429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49287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68068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58517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393618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F49FC-E1DA-8048-AC25-954C13ADA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98536B-098C-5EFB-8ED8-76742789B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E5C1E4-579B-1BDF-62CD-69CDD919E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35223-9D49-3E11-91A0-95EBC224B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9D5D40-A5A4-41B5-ECAF-C2F6DCEE5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49FD6B-C3A3-6EEB-DEA2-EF8FBDD9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24936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57180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39857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71735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49171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1637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05330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90814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92913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02276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AC82C-7B8B-904E-399B-C505DE4A9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A0A25C-9341-3296-A630-6B4B7DF47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2D3134-0FC4-0B49-2957-1F6273B0E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4A249EB-85D0-B56E-893C-075D6DDE1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9019DA-5AFD-7032-1FB2-D2F427A6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07C7B30-DDC1-7FF3-6B09-9FFC0DC9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408148C-A929-8C6C-9D4B-B2DB3A8E1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4DFBFDF-55D9-3466-D364-45B5693D3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6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66275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63305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922407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33436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31709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219778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41976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31684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689046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97888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666309-C7B9-76DD-8DBD-DB2A315E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46D61F-E3D9-09B0-CD85-5B3ED015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FB6913-72D9-FE2E-576F-3C92FD358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E4CC7B-E75F-5F63-428D-BAFE776BF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715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13801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08531"/>
      </p:ext>
    </p:extLst>
  </p:cSld>
  <p:clrMapOvr>
    <a:masterClrMapping/>
  </p:clrMapOvr>
  <p:transition spd="med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75516"/>
      </p:ext>
    </p:extLst>
  </p:cSld>
  <p:clrMapOvr>
    <a:masterClrMapping/>
  </p:clrMapOvr>
  <p:transition spd="med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75435"/>
      </p:ext>
    </p:extLst>
  </p:cSld>
  <p:clrMapOvr>
    <a:masterClrMapping/>
  </p:clrMapOvr>
  <p:transition spd="med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4967"/>
      </p:ext>
    </p:extLst>
  </p:cSld>
  <p:clrMapOvr>
    <a:masterClrMapping/>
  </p:clrMapOvr>
  <p:transition spd="med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93468"/>
      </p:ext>
    </p:extLst>
  </p:cSld>
  <p:clrMapOvr>
    <a:masterClrMapping/>
  </p:clrMapOvr>
  <p:transition spd="med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93699"/>
      </p:ext>
    </p:extLst>
  </p:cSld>
  <p:clrMapOvr>
    <a:masterClrMapping/>
  </p:clrMapOvr>
  <p:transition spd="med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36451"/>
      </p:ext>
    </p:extLst>
  </p:cSld>
  <p:clrMapOvr>
    <a:masterClrMapping/>
  </p:clrMapOvr>
  <p:transition spd="med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3840"/>
      </p:ext>
    </p:extLst>
  </p:cSld>
  <p:clrMapOvr>
    <a:masterClrMapping/>
  </p:clrMapOvr>
  <p:transition spd="med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05596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E8A209B-499C-0E6D-FD85-C2393804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8AF89B-7A1B-0AAE-4582-CB1D7B2C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2FF16E-2F15-F976-26A6-B5D30039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709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74512"/>
      </p:ext>
    </p:extLst>
  </p:cSld>
  <p:clrMapOvr>
    <a:masterClrMapping/>
  </p:clrMapOvr>
  <p:transition spd="med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61698"/>
      </p:ext>
    </p:extLst>
  </p:cSld>
  <p:clrMapOvr>
    <a:masterClrMapping/>
  </p:clrMapOvr>
  <p:transition spd="med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76733"/>
      </p:ext>
    </p:extLst>
  </p:cSld>
  <p:clrMapOvr>
    <a:masterClrMapping/>
  </p:clrMapOvr>
  <p:transition spd="med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04935"/>
      </p:ext>
    </p:extLst>
  </p:cSld>
  <p:clrMapOvr>
    <a:masterClrMapping/>
  </p:clrMapOvr>
  <p:transition spd="med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07978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45272-95E0-6A4F-5915-36555B24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90ED9F-D86F-6E4A-D7EE-249DE4654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53BB1F-5612-22C8-87F3-F3702EDE2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B48C54-645C-232F-EB7B-1F3E8C3E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E8D9CE-C469-A0E9-B2FB-D335E0D34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4CDFD8-138E-2AD1-44A7-A8E45F3B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0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87DC7A-896B-5B9C-C0C1-38B3D37A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FC8A08-A03D-ABBB-4389-DA108A05D0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EE0335-1B82-D795-F86D-BA4F263AF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F65D63-60DB-2CA9-5171-10B43448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4946ED-812B-4C12-8EE2-450D92B6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4E4BE4-9061-6D69-294B-4A6B4F10F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19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C48A717-3847-5A2D-447C-01E386B5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5F3F5E-B789-9C8D-8E4D-6D28790E3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A4932-33C0-2CB6-FDFB-571179B76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98B651-8D77-4D7F-AEDB-62AA903063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B9DBD-C289-CC9C-2F69-90D5DC486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41797D-D1B5-A185-A22B-35B004A8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5FF91C-3BD1-41C9-9EF0-A3D01AF882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37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95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7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21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3000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2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7.wdp"/><Relationship Id="rId4" Type="http://schemas.openxmlformats.org/officeDocument/2006/relationships/diagramData" Target="../diagrams/data1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21919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PROPOVEDANJE  EVANĐELJA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3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tromesečje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pouke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hr-HR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jul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8ED39-F1F2-1C00-B969-64DBBDCB0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545"/>
            <a:ext cx="12279086" cy="539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9E340B-8A84-0E12-E9C6-340547065984}"/>
              </a:ext>
            </a:extLst>
          </p:cNvPr>
          <p:cNvSpPr txBox="1"/>
          <p:nvPr/>
        </p:nvSpPr>
        <p:spPr>
          <a:xfrm>
            <a:off x="833746" y="2551837"/>
            <a:ext cx="1056108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Latn-RS" sz="5400" b="1">
                <a:ln/>
                <a:solidFill>
                  <a:srgbClr val="9E2909"/>
                </a:solidFill>
              </a:rPr>
              <a:t>SPORNA </a:t>
            </a:r>
            <a:r>
              <a:rPr lang="sr-Latn-RS" sz="5400" b="1" dirty="0">
                <a:ln/>
                <a:solidFill>
                  <a:srgbClr val="9E2909"/>
                </a:solidFill>
              </a:rPr>
              <a:t>PITANJA O ISUSU</a:t>
            </a:r>
            <a:endParaRPr lang="en" sz="5400" b="1" dirty="0">
              <a:ln/>
              <a:solidFill>
                <a:srgbClr val="9E29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829AB557-C78F-1EEF-C809-7FD1346A69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2942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E2D963-34FE-721A-F214-1A0A8254DAAE}"/>
              </a:ext>
            </a:extLst>
          </p:cNvPr>
          <p:cNvSpPr txBox="1"/>
          <p:nvPr/>
        </p:nvSpPr>
        <p:spPr>
          <a:xfrm>
            <a:off x="0" y="0"/>
            <a:ext cx="121919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2">
                      <a:lumMod val="5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KOJOM SILOM ČINI ČUDA?</a:t>
            </a:r>
            <a:endParaRPr lang="en" sz="4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2">
                    <a:lumMod val="5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054D82-87F7-7B44-A42E-8E5E617330D0}"/>
              </a:ext>
            </a:extLst>
          </p:cNvPr>
          <p:cNvSpPr txBox="1"/>
          <p:nvPr/>
        </p:nvSpPr>
        <p:spPr>
          <a:xfrm>
            <a:off x="1152523" y="676572"/>
            <a:ext cx="9886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„A književnici koji behu sišli iz Jerusalima govorahu: U njemu je </a:t>
            </a:r>
            <a:r>
              <a:rPr lang="sr-Latn-RS" sz="2000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Veelzevul</a:t>
            </a:r>
            <a:r>
              <a:rPr lang="sr-Latn-RS" sz="20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On pomoću kneza đavolskog izgoni đavole.“ </a:t>
            </a:r>
            <a:r>
              <a:rPr lang="sr-Latn-RS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(Marko 3,22)</a:t>
            </a:r>
            <a:endParaRPr lang="es-ES" b="1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F6E2B4C-B773-429A-C3DF-F39358CBFE83}"/>
              </a:ext>
            </a:extLst>
          </p:cNvPr>
          <p:cNvSpPr txBox="1"/>
          <p:nvPr/>
        </p:nvSpPr>
        <p:spPr>
          <a:xfrm>
            <a:off x="238124" y="1446013"/>
            <a:ext cx="81534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Marko započinje priču o Isusovoj porodici ali je prekida da bi izneo sukob s farisejima. Kasnije će se vratiti na prvu priču. Ovaj obrazac Marko koristi u nekoliko navrata da spoji dve slične priče ističući centralnu kao najvažniju</a:t>
            </a:r>
            <a:r>
              <a:rPr lang="en" sz="2200" b="1" dirty="0"/>
              <a:t>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A048326-C0A1-1A66-8E87-10A055D26992}"/>
              </a:ext>
            </a:extLst>
          </p:cNvPr>
          <p:cNvGrpSpPr/>
          <p:nvPr/>
        </p:nvGrpSpPr>
        <p:grpSpPr>
          <a:xfrm>
            <a:off x="9163051" y="1446013"/>
            <a:ext cx="2238375" cy="976642"/>
            <a:chOff x="7534275" y="1600200"/>
            <a:chExt cx="2238375" cy="976642"/>
          </a:xfrm>
        </p:grpSpPr>
        <p:sp>
          <p:nvSpPr>
            <p:cNvPr id="4" name="Rectángulo: esquina doblada 3">
              <a:extLst>
                <a:ext uri="{FF2B5EF4-FFF2-40B4-BE49-F238E27FC236}">
                  <a16:creationId xmlns:a16="http://schemas.microsoft.com/office/drawing/2014/main" id="{A82507DE-F67D-6ECC-6B0A-C254950DDA07}"/>
                </a:ext>
              </a:extLst>
            </p:cNvPr>
            <p:cNvSpPr/>
            <p:nvPr/>
          </p:nvSpPr>
          <p:spPr>
            <a:xfrm>
              <a:off x="7534275" y="1600200"/>
              <a:ext cx="2238375" cy="976642"/>
            </a:xfrm>
            <a:prstGeom prst="foldedCorner">
              <a:avLst/>
            </a:prstGeom>
            <a:solidFill>
              <a:srgbClr val="E05E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72000" bIns="0" rtlCol="0" anchor="b" anchorCtr="0"/>
            <a:lstStyle/>
            <a:p>
              <a:pPr algn="ctr"/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Isusova porodica Ga traži</a:t>
              </a:r>
              <a:endParaRPr lang="e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5150E97-F75B-5C55-7D1A-51740BD51B48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Mark</a:t>
              </a:r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e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</a:t>
              </a:r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  <a:r>
                <a:rPr lang="e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20-21</a:t>
              </a:r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35C84B36-248D-7335-6429-8326C1D2FA3E}"/>
              </a:ext>
            </a:extLst>
          </p:cNvPr>
          <p:cNvGrpSpPr/>
          <p:nvPr/>
        </p:nvGrpSpPr>
        <p:grpSpPr>
          <a:xfrm>
            <a:off x="8610601" y="2426969"/>
            <a:ext cx="3343275" cy="728930"/>
            <a:chOff x="7534275" y="1600200"/>
            <a:chExt cx="2238375" cy="904875"/>
          </a:xfrm>
        </p:grpSpPr>
        <p:sp>
          <p:nvSpPr>
            <p:cNvPr id="10" name="Rectángulo: esquina doblada 9">
              <a:extLst>
                <a:ext uri="{FF2B5EF4-FFF2-40B4-BE49-F238E27FC236}">
                  <a16:creationId xmlns:a16="http://schemas.microsoft.com/office/drawing/2014/main" id="{976C386D-D1D6-E243-0D21-A32973B39289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21A5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612000" bIns="0" rtlCol="0" anchor="b" anchorCtr="0"/>
            <a:lstStyle/>
            <a:p>
              <a:pPr algn="ctr"/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Optužba fariseja</a:t>
              </a:r>
              <a:endParaRPr lang="e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D76CAA6D-39E7-BE69-7AD3-9C81BE8B5296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Mark</a:t>
              </a:r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e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  <a:r>
                <a:rPr lang="e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22-30</a:t>
              </a:r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FC3512B-FB7C-6DD6-C604-B19447DB0B7F}"/>
              </a:ext>
            </a:extLst>
          </p:cNvPr>
          <p:cNvGrpSpPr/>
          <p:nvPr/>
        </p:nvGrpSpPr>
        <p:grpSpPr>
          <a:xfrm>
            <a:off x="9163051" y="3155899"/>
            <a:ext cx="2238375" cy="1097549"/>
            <a:chOff x="7534275" y="1524119"/>
            <a:chExt cx="2238375" cy="1097549"/>
          </a:xfrm>
        </p:grpSpPr>
        <p:sp>
          <p:nvSpPr>
            <p:cNvPr id="13" name="Rectángulo: esquina doblada 12">
              <a:extLst>
                <a:ext uri="{FF2B5EF4-FFF2-40B4-BE49-F238E27FC236}">
                  <a16:creationId xmlns:a16="http://schemas.microsoft.com/office/drawing/2014/main" id="{7E2A26DE-F043-9B3A-5AA8-EFD87A4A3852}"/>
                </a:ext>
              </a:extLst>
            </p:cNvPr>
            <p:cNvSpPr/>
            <p:nvPr/>
          </p:nvSpPr>
          <p:spPr>
            <a:xfrm>
              <a:off x="7534275" y="1600200"/>
              <a:ext cx="2238375" cy="1021468"/>
            </a:xfrm>
            <a:prstGeom prst="foldedCorner">
              <a:avLst/>
            </a:prstGeom>
            <a:solidFill>
              <a:srgbClr val="E05EC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72000" bIns="0" rtlCol="0" anchor="b" anchorCtr="0"/>
            <a:lstStyle/>
            <a:p>
              <a:pPr algn="ctr"/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Isusova porodica Ga traži</a:t>
              </a:r>
              <a:endParaRPr lang="e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3078745-9171-C3E1-8687-69DF818604B5}"/>
                </a:ext>
              </a:extLst>
            </p:cNvPr>
            <p:cNvSpPr/>
            <p:nvPr/>
          </p:nvSpPr>
          <p:spPr>
            <a:xfrm>
              <a:off x="7534275" y="1524119"/>
              <a:ext cx="2238375" cy="361831"/>
            </a:xfrm>
            <a:prstGeom prst="rect">
              <a:avLst/>
            </a:prstGeom>
            <a:solidFill>
              <a:srgbClr val="A6014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Mark</a:t>
              </a:r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r>
                <a:rPr lang="e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</a:t>
              </a:r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  <a:r>
                <a:rPr lang="e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31-35</a:t>
              </a:r>
              <a:r>
                <a:rPr lang="sr-Latn-R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e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AFE5E1F-4619-A0C2-7250-1371A12E265B}"/>
              </a:ext>
            </a:extLst>
          </p:cNvPr>
          <p:cNvSpPr txBox="1"/>
          <p:nvPr/>
        </p:nvSpPr>
        <p:spPr>
          <a:xfrm>
            <a:off x="6248400" y="4194096"/>
            <a:ext cx="59436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Ponovo Isus koristi parabolu da pokaže apsurdnost optužbi protiv Njega (Marko 3,23-27). Isus ulazi u kuću jakog čoveka (sotone), vezuje ga i tako može opljačkati njegovu imovinu (osloboditi opsednutog demonom</a:t>
            </a:r>
            <a:r>
              <a:rPr lang="en" sz="2200" b="1" dirty="0"/>
              <a:t>).</a:t>
            </a:r>
          </a:p>
        </p:txBody>
      </p:sp>
      <p:pic>
        <p:nvPicPr>
          <p:cNvPr id="20" name="Imagen 19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9499B959-3F74-D43F-6AAD-9813DFA901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1" y="4077503"/>
            <a:ext cx="1884147" cy="2631490"/>
          </a:xfrm>
          <a:prstGeom prst="round2DiagRect">
            <a:avLst>
              <a:gd name="adj1" fmla="val 16667"/>
              <a:gd name="adj2" fmla="val 17369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Imagen 21" descr="Mano de una persona&#10;&#10;Descripción generada automáticamente">
            <a:extLst>
              <a:ext uri="{FF2B5EF4-FFF2-40B4-BE49-F238E27FC236}">
                <a16:creationId xmlns:a16="http://schemas.microsoft.com/office/drawing/2014/main" id="{B6FA2831-AB8A-2B6F-B2F3-6FBAF3E925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410" y="4077503"/>
            <a:ext cx="1728789" cy="2631490"/>
          </a:xfrm>
          <a:prstGeom prst="round2DiagRect">
            <a:avLst>
              <a:gd name="adj1" fmla="val 16146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Imagen 23" descr="Imagen que contiene mujer, hombre, niña, joven&#10;&#10;Descripción generada automáticamente">
            <a:extLst>
              <a:ext uri="{FF2B5EF4-FFF2-40B4-BE49-F238E27FC236}">
                <a16:creationId xmlns:a16="http://schemas.microsoft.com/office/drawing/2014/main" id="{05DACD92-7366-1193-A263-05C878F7F0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75" y="4077503"/>
            <a:ext cx="2368550" cy="2631490"/>
          </a:xfrm>
          <a:prstGeom prst="round2DiagRect">
            <a:avLst>
              <a:gd name="adj1" fmla="val 0"/>
              <a:gd name="adj2" fmla="val 13817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46EA660-1CD9-D333-3AF9-48E04C6B88B0}"/>
              </a:ext>
            </a:extLst>
          </p:cNvPr>
          <p:cNvSpPr txBox="1"/>
          <p:nvPr/>
        </p:nvSpPr>
        <p:spPr>
          <a:xfrm>
            <a:off x="238124" y="3077229"/>
            <a:ext cx="8153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U ovom slučaju važan deo priče je optužba književnika o tome koja je sila omogućila Isusu da izgoni demone (Marko 3,22</a:t>
            </a:r>
            <a:r>
              <a:rPr lang="en" sz="2200" b="1" dirty="0"/>
              <a:t>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833BEBB-8BA1-7764-460D-6170BE11E2E9}"/>
              </a:ext>
            </a:extLst>
          </p:cNvPr>
          <p:cNvSpPr txBox="1"/>
          <p:nvPr/>
        </p:nvSpPr>
        <p:spPr>
          <a:xfrm>
            <a:off x="6248400" y="5825609"/>
            <a:ext cx="5943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Takođe koristi priliku da upozori na opasnost pripisivanja dela Svetog Duha đavolu (Marko 3,28-30</a:t>
            </a:r>
            <a:r>
              <a:rPr lang="en" sz="22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0171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A9974F7-4209-8353-487F-6AECD1E74B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3292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E275966-1C26-A03A-177A-E5E2816E92B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 LI JE ISUS POLUDEO?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15B50F-8F78-7E8C-F1D5-F14D4B107B3B}"/>
              </a:ext>
            </a:extLst>
          </p:cNvPr>
          <p:cNvSpPr txBox="1"/>
          <p:nvPr/>
        </p:nvSpPr>
        <p:spPr>
          <a:xfrm>
            <a:off x="1781174" y="638472"/>
            <a:ext cx="8629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„Kad su za to čuli njegovi, pođoše da ga obuzdaju jer se govorilo da nije pri sebi.“ </a:t>
            </a:r>
            <a:r>
              <a:rPr lang="sr-Latn-R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(Marko 3,21 SSP)</a:t>
            </a:r>
            <a:endParaRPr lang="en" sz="1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76200">
                  <a:schemeClr val="accent4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0A9A63-E60D-2D44-CB3A-D9CF62ABF84D}"/>
              </a:ext>
            </a:extLst>
          </p:cNvPr>
          <p:cNvSpPr txBox="1"/>
          <p:nvPr/>
        </p:nvSpPr>
        <p:spPr>
          <a:xfrm>
            <a:off x="4076698" y="1475814"/>
            <a:ext cx="8211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Šta je navelo Isusovu porodicu da pomisli da je poludeo (Marko 3,20-21</a:t>
            </a:r>
            <a:r>
              <a:rPr lang="en" sz="2200" b="1" dirty="0"/>
              <a:t>)?</a:t>
            </a:r>
          </a:p>
        </p:txBody>
      </p:sp>
      <p:pic>
        <p:nvPicPr>
          <p:cNvPr id="4" name="Imagen 3" descr="Imagen que contiene persona, texto, libro, grupo&#10;&#10;Descripción generada automáticamente">
            <a:extLst>
              <a:ext uri="{FF2B5EF4-FFF2-40B4-BE49-F238E27FC236}">
                <a16:creationId xmlns:a16="http://schemas.microsoft.com/office/drawing/2014/main" id="{2B0B4F27-01EA-C14A-B7EF-690F781D10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3859540"/>
            <a:ext cx="3824995" cy="2862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7562FB0-85EA-F1C1-AEF3-404E11ABC99C}"/>
              </a:ext>
            </a:extLst>
          </p:cNvPr>
          <p:cNvSpPr txBox="1"/>
          <p:nvPr/>
        </p:nvSpPr>
        <p:spPr>
          <a:xfrm>
            <a:off x="112696" y="3949769"/>
            <a:ext cx="80976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Kakav je samo nedostatak obzira Isus pokazao prema svojoj porodici! reći ćemo (Marko 3,32-33</a:t>
            </a:r>
            <a:r>
              <a:rPr lang="en" sz="2200" b="1" dirty="0"/>
              <a:t>).</a:t>
            </a:r>
          </a:p>
        </p:txBody>
      </p:sp>
      <p:pic>
        <p:nvPicPr>
          <p:cNvPr id="14" name="Imagen 13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10FE3062-C811-6998-EDC1-FF46FFFA50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46" y="1522510"/>
            <a:ext cx="3754154" cy="22524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7DAAB7C-9475-7128-82BB-E0D0837851F0}"/>
              </a:ext>
            </a:extLst>
          </p:cNvPr>
          <p:cNvSpPr txBox="1"/>
          <p:nvPr/>
        </p:nvSpPr>
        <p:spPr>
          <a:xfrm>
            <a:off x="4076699" y="2774728"/>
            <a:ext cx="80976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Nakon kratke stanke, Marko nastavlja priču predstavljajući </a:t>
            </a:r>
            <a:r>
              <a:rPr lang="en-US" sz="2200" b="1" dirty="0" err="1"/>
              <a:t>rodbinu</a:t>
            </a:r>
            <a:r>
              <a:rPr lang="sr-Latn-RS" sz="2200" b="1" dirty="0"/>
              <a:t> </a:t>
            </a:r>
            <a:r>
              <a:rPr lang="sr-Latn-RS" sz="2200" b="1" dirty="0" err="1"/>
              <a:t>koj</a:t>
            </a:r>
            <a:r>
              <a:rPr lang="en-US" sz="2200" b="1" dirty="0"/>
              <a:t>a</a:t>
            </a:r>
            <a:r>
              <a:rPr lang="sr-Latn-RS" sz="2200" b="1" dirty="0"/>
              <a:t> </a:t>
            </a:r>
            <a:r>
              <a:rPr lang="en-US" sz="2200" b="1" dirty="0"/>
              <a:t>je</a:t>
            </a:r>
            <a:r>
              <a:rPr lang="sr-Latn-RS" sz="2200" b="1" dirty="0"/>
              <a:t> </a:t>
            </a:r>
            <a:r>
              <a:rPr lang="sr-Latn-RS" sz="2200" b="1" dirty="0" err="1"/>
              <a:t>tražil</a:t>
            </a:r>
            <a:r>
              <a:rPr lang="en-US" sz="2200" b="1" dirty="0"/>
              <a:t>a</a:t>
            </a:r>
            <a:r>
              <a:rPr lang="sr-Latn-RS" sz="2200" b="1" dirty="0"/>
              <a:t> Isusa, njegovu majku i njegovu braću (Marko 3,31</a:t>
            </a:r>
            <a:r>
              <a:rPr lang="en" sz="2200" b="1" dirty="0"/>
              <a:t>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2B7C87-0B64-38D9-DD45-E48A01776064}"/>
              </a:ext>
            </a:extLst>
          </p:cNvPr>
          <p:cNvSpPr txBox="1"/>
          <p:nvPr/>
        </p:nvSpPr>
        <p:spPr>
          <a:xfrm>
            <a:off x="4094345" y="2089234"/>
            <a:ext cx="80976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Prekomerni rad, loša ishrana, stres zbog njegovih neprekidnih razgovora s književnicima i farisejima</a:t>
            </a:r>
            <a:r>
              <a:rPr lang="en" sz="2200" b="1" dirty="0"/>
              <a:t>...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787BD4A-C4C9-7802-C091-940D4DB2C0AE}"/>
              </a:ext>
            </a:extLst>
          </p:cNvPr>
          <p:cNvSpPr txBox="1"/>
          <p:nvPr/>
        </p:nvSpPr>
        <p:spPr>
          <a:xfrm>
            <a:off x="137405" y="5657929"/>
            <a:ext cx="807294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Važnije od telesnih veza su veze koje spajaju Isusa s Njegovom duhovnom porodicom: „Ko god vrši Božju volju, moj je brat i sestra i majka“ (Marko 3,35</a:t>
            </a:r>
            <a:r>
              <a:rPr lang="en" sz="2200" b="1" dirty="0"/>
              <a:t>).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257D434-E26E-2038-ADFE-03ADADC629DF}"/>
              </a:ext>
            </a:extLst>
          </p:cNvPr>
          <p:cNvSpPr txBox="1"/>
          <p:nvPr/>
        </p:nvSpPr>
        <p:spPr>
          <a:xfrm>
            <a:off x="112695" y="4635651"/>
            <a:ext cx="80729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Ali izgled vara. Njegova majka i braća su pogrešili. Prepuštajući im da se Njime bave na takav način u tom trenutku bilo je štetno i za Njegovu misiju i za njih same</a:t>
            </a:r>
            <a:r>
              <a:rPr lang="en" sz="2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7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9" grpId="0"/>
      <p:bldP spid="1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F7FC01-C731-A7D6-F20B-6DFAA64C8696}"/>
              </a:ext>
            </a:extLst>
          </p:cNvPr>
          <p:cNvSpPr txBox="1"/>
          <p:nvPr/>
        </p:nvSpPr>
        <p:spPr>
          <a:xfrm>
            <a:off x="1225899" y="1335703"/>
            <a:ext cx="1092800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sr-Latn-RS" sz="2800" b="1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“Duh </a:t>
            </a:r>
            <a:r>
              <a:rPr lang="sr-Latn-RS" sz="2800" b="1" dirty="0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progona neće biti pokrenut protiv onih koji nemaju veze s Bogom, i prema tome nemaju moralnu snagu. Biće pobuđen protiv vernih, koji ne prave ustupke svetu i neće biti pokoleba-ni </a:t>
            </a:r>
            <a:r>
              <a:rPr lang="sr-Latn-RS" sz="2800" b="1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njegovim mišljenjem</a:t>
            </a:r>
            <a:r>
              <a:rPr lang="sr-Latn-RS" sz="2800" b="1" dirty="0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njegovom naklonošću ili </a:t>
            </a:r>
            <a:r>
              <a:rPr lang="sr-Latn-RS" sz="2800" b="1" dirty="0" err="1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protivlje</a:t>
            </a:r>
            <a:r>
              <a:rPr lang="sr-Latn-RS" sz="2800" b="1" dirty="0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-njem. Religija koja daje živo svedočanstvo u prilog svetosti i koja </a:t>
            </a:r>
            <a:r>
              <a:rPr lang="sr-Latn-RS" sz="2800" b="1" dirty="0" err="1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prekorava</a:t>
            </a:r>
            <a:r>
              <a:rPr lang="sr-Latn-RS" sz="2800" b="1" dirty="0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ponos</a:t>
            </a:r>
            <a:r>
              <a:rPr lang="sr-Latn-RS" sz="2800" b="1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sebičnest, srebroljublje </a:t>
            </a:r>
            <a:r>
              <a:rPr lang="sr-Latn-RS" sz="2800" b="1" dirty="0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i pomodne grehe, biće omražena od sveta i od površnih hrišćana...Kad trpite uvrede i progon, nalazite se </a:t>
            </a:r>
            <a:r>
              <a:rPr lang="sr-Latn-RS" sz="2800" b="1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u izvrsnom </a:t>
            </a:r>
            <a:r>
              <a:rPr lang="sr-Latn-RS" sz="2800" b="1" dirty="0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društvu, jer je Isus sve to podneo i mnogo više. Ako ste verni stražari za Boga te stvari su vam kompliment</a:t>
            </a:r>
            <a:r>
              <a:rPr lang="sr-Latn-RS" sz="2800" b="1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 Herojske duše</a:t>
            </a:r>
            <a:r>
              <a:rPr lang="sr-Latn-RS" sz="2800" b="1" dirty="0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, koje će biti </a:t>
            </a:r>
            <a:r>
              <a:rPr lang="sr-Latn-RS" sz="2800" b="1">
                <a:solidFill>
                  <a:schemeClr val="bg1"/>
                </a:solidFill>
                <a:effectLst>
                  <a:glow rad="76200">
                    <a:srgbClr val="6A54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istinite kao stoje same osvojiće neprolaznu krunu.“</a:t>
            </a:r>
            <a:endParaRPr lang="en" sz="2800" b="1" dirty="0">
              <a:solidFill>
                <a:schemeClr val="bg1"/>
              </a:solidFill>
              <a:effectLst>
                <a:glow rad="76200">
                  <a:srgbClr val="6A547B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FEF7005-A3E7-E48A-D379-0CE4AB8C2709}"/>
              </a:ext>
            </a:extLst>
          </p:cNvPr>
          <p:cNvSpPr txBox="1"/>
          <p:nvPr/>
        </p:nvSpPr>
        <p:spPr>
          <a:xfrm>
            <a:off x="8030399" y="6438900"/>
            <a:ext cx="412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r-Latn-RS" sz="1400" b="1"/>
              <a:t>Elen G. Vajt</a:t>
            </a:r>
            <a:r>
              <a:rPr lang="sr-Latn-RS" sz="1400" b="1" dirty="0"/>
              <a:t>, </a:t>
            </a:r>
            <a:r>
              <a:rPr lang="sr-Latn-RS" sz="1400" i="1" dirty="0"/>
              <a:t>Zdravstvena služba</a:t>
            </a:r>
            <a:r>
              <a:rPr lang="sr-Latn-RS" sz="1400" b="1" dirty="0"/>
              <a:t>, str</a:t>
            </a:r>
            <a:r>
              <a:rPr lang="sr-Latn-RS" sz="1400" b="1"/>
              <a:t>. 282 original..</a:t>
            </a:r>
            <a:endParaRPr lang="en" sz="1400" b="1" dirty="0"/>
          </a:p>
        </p:txBody>
      </p:sp>
    </p:spTree>
    <p:extLst>
      <p:ext uri="{BB962C8B-B14F-4D97-AF65-F5344CB8AC3E}">
        <p14:creationId xmlns:p14="http://schemas.microsoft.com/office/powerpoint/2010/main" val="17146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493160" y="3893906"/>
            <a:ext cx="11075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pouci za ovu sedmicu razmatrali smo određene aspekte Isusove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službe, kao 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je prikazano u Marku 1: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1. Isusova služba u saradnji sa Ocem.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2. Isusova misija iz Kapernauma 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iri se u čitavu Galileju.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3. Isusov molitveni život.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4. Isusova vlast.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5. Isusov susret sa nečistim duhovima.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08847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/>
              <a:t>PRIMENA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</a:t>
            </a:r>
            <a:r>
              <a:rPr lang="hr-HR" sz="2800">
                <a:solidFill>
                  <a:srgbClr val="FFFF99"/>
                </a:solidFill>
              </a:rPr>
              <a:t>: ”Rasprave</a:t>
            </a:r>
            <a:r>
              <a:rPr lang="sr-Latn-RS" sz="280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prihvatim 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veran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čitavom Pismu a to znači da držim i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zapovesti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Božje i imam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svedočanstvo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Isusa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”Utolite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586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 ostvarimo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da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726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>
                <a:solidFill>
                  <a:srgbClr val="FFFF99"/>
                </a:solidFill>
              </a:rPr>
              <a:t>Koje  promene  treba  da </a:t>
            </a:r>
            <a:r>
              <a:rPr lang="sr-Latn-RS">
                <a:solidFill>
                  <a:srgbClr val="FFFF99"/>
                </a:solidFill>
              </a:rPr>
              <a:t>izvršimo</a:t>
            </a:r>
            <a:r>
              <a:rPr lang="en-US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2069433" y="3471226"/>
            <a:ext cx="1785257" cy="2688942"/>
            <a:chOff x="264" y="2249"/>
            <a:chExt cx="960" cy="1776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64" y="2249"/>
              <a:ext cx="96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80" y="2656"/>
              <a:ext cx="920" cy="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da vidim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Isusa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licem k licu u Njegovom skorom dolasku! 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399" y="3962399"/>
            <a:ext cx="1739203" cy="2177144"/>
            <a:chOff x="2592" y="2256"/>
            <a:chExt cx="1008" cy="177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697" y="2286"/>
              <a:ext cx="840" cy="168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Nemam </a:t>
              </a:r>
              <a:r>
                <a:rPr kumimoji="0" lang="hr-H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vre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mena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 se bavim sa tolikim zverima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drugim mnogim simbolima.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6"/>
            <a:ext cx="2209800" cy="2571501"/>
            <a:chOff x="1248" y="2437"/>
            <a:chExt cx="1392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69" y="2734"/>
              <a:ext cx="1351" cy="123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da budem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marljiv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istraživač istine, sposoban da shvatim njeno uče- nje za naše vreme.  </a:t>
              </a:r>
              <a:endPara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Želim da svoja iskustva prenosim drugima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6640" y="3581400"/>
            <a:ext cx="2906857" cy="2537281"/>
            <a:chOff x="3598" y="2256"/>
            <a:chExt cx="1730" cy="1877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8" y="2608"/>
              <a:ext cx="1730" cy="152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</a:t>
              </a:r>
              <a:r>
                <a:rPr kumimoji="0" lang="sr-Latn-R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početkom nove sedmice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se sa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punom ozbiljno-</a:t>
              </a:r>
              <a:r>
                <a:rPr kumimoji="0" lang="hr-H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šću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posvetiti dubokom  istraživanju proročke reči </a:t>
              </a:r>
              <a:r>
                <a:rPr kumimoji="0" lang="hr-HR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Evanđelja po Marku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i učinim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svaki napor da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</a:t>
              </a:r>
              <a:r>
                <a:rPr kumimoji="0" lang="hr-HR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vanđeljem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dosegnem 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one koji danas još ne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poznaju Hrista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2057400" y="3505200"/>
            <a:ext cx="1908586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40507899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MARKO </a:t>
            </a:r>
            <a:r>
              <a:rPr lang="sr-Latn-RS" sz="4267">
                <a:solidFill>
                  <a:srgbClr val="FFFF99"/>
                </a:solidFill>
                <a:latin typeface="Impact" pitchFamily="34" charset="0"/>
              </a:rPr>
              <a:t>2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lang="sr-Latn-RS" sz="4267">
                <a:solidFill>
                  <a:srgbClr val="FFFF99"/>
                </a:solidFill>
                <a:latin typeface="Impact" pitchFamily="34" charset="0"/>
              </a:rPr>
              <a:t>2</a:t>
            </a: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7.28</a:t>
            </a:r>
            <a:r>
              <a:rPr kumimoji="0" lang="hr-HR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7563962" cy="259813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/>
              <a:t>”</a:t>
            </a:r>
            <a:r>
              <a:rPr lang="sr-Latn-RS" sz="4000" baseline="30000"/>
              <a:t>I</a:t>
            </a:r>
            <a:r>
              <a:rPr lang="en-US" sz="4000" baseline="30000"/>
              <a:t> </a:t>
            </a:r>
            <a:r>
              <a:rPr lang="hr-HR" sz="4000" baseline="30000"/>
              <a:t>govoraše</a:t>
            </a:r>
            <a:r>
              <a:rPr lang="en-US" sz="4000" baseline="30000"/>
              <a:t> </a:t>
            </a:r>
            <a:r>
              <a:rPr lang="sr-Latn-RS" sz="4000" baseline="30000"/>
              <a:t>im:</a:t>
            </a:r>
            <a:r>
              <a:rPr lang="en-US" sz="4000" baseline="30000"/>
              <a:t> </a:t>
            </a:r>
            <a:r>
              <a:rPr lang="sr-Latn-RS" sz="4000" baseline="30000"/>
              <a:t>subota</a:t>
            </a:r>
            <a:r>
              <a:rPr lang="en-US" sz="4000" baseline="30000"/>
              <a:t> </a:t>
            </a:r>
            <a:r>
              <a:rPr lang="sr-Latn-RS" sz="4000" baseline="30000"/>
              <a:t>je načinjena čoveka radi, a nije ćovek subote radi. Dakle je</a:t>
            </a:r>
            <a:r>
              <a:rPr lang="en-US" sz="4000" baseline="30000"/>
              <a:t> </a:t>
            </a:r>
            <a:r>
              <a:rPr lang="sr-Latn-RS" sz="4000" baseline="30000"/>
              <a:t>gospodar sin čovečji</a:t>
            </a:r>
            <a:r>
              <a:rPr lang="hr-HR" sz="4000" baseline="30000"/>
              <a:t> i od subote.</a:t>
            </a:r>
            <a:r>
              <a:rPr lang="sr-Latn-RS" sz="4000" baseline="30000"/>
              <a:t>“ </a:t>
            </a:r>
            <a:r>
              <a:rPr lang="en-US" sz="4000" baseline="30000"/>
              <a:t>       </a:t>
            </a:r>
            <a:r>
              <a:rPr lang="hr-HR" sz="3600" baseline="3000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47258-647A-7080-2A36-5F872884D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431" y="186528"/>
            <a:ext cx="3868751" cy="69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ra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Bo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ž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je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ljubavi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482" y="4366517"/>
            <a:ext cx="11363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pouci za ovu sedmicu razmotrićemo događaje iz Isusove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službe opisane u 2. i 3. poglavlju Evanđelja po Marku. Isusovo delo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upravljeno je na obnovljenje ljudskih života zahvaljujući Evanđelju.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Isusova služba i poruka nisu uvek bile dobro primljene od strane određe-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nih pojedinaca koji su posedovali velik uticaj u dru</a:t>
            </a:r>
            <a:r>
              <a:rPr kumimoji="0" lang="sr-Latn-R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tvu u to vreme. </a:t>
            </a:r>
            <a:endParaRPr kumimoji="0" lang="hr-HR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678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838202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7F563312-A46E-E839-8271-430B1767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034710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par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B9FFC2FD-3455-E616-F7B6-8D6203E1CE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2" b="12292"/>
          <a:stretch/>
        </p:blipFill>
        <p:spPr>
          <a:xfrm>
            <a:off x="20" y="9"/>
            <a:ext cx="12191980" cy="517206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C6B26A6-F066-0435-CAFA-9CF25CF676DF}"/>
              </a:ext>
            </a:extLst>
          </p:cNvPr>
          <p:cNvSpPr txBox="1"/>
          <p:nvPr/>
        </p:nvSpPr>
        <p:spPr>
          <a:xfrm>
            <a:off x="319067" y="5219611"/>
            <a:ext cx="11556893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„I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reče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subota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je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ustanovljena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radi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čoveka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ne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čovek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radi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subote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Tako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je Sin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čovečiji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gospodar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subote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.“ 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400" b="1" i="0" u="none" strike="noStrike" kern="1200" cap="none" spc="0" normalizeH="0" baseline="0" noProof="0" dirty="0" err="1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Marko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DB38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2,27.28)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DB3817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867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DF80E11-1868-A964-F6C8-EEBFDE599918}"/>
              </a:ext>
            </a:extLst>
          </p:cNvPr>
          <p:cNvSpPr txBox="1"/>
          <p:nvPr/>
        </p:nvSpPr>
        <p:spPr>
          <a:xfrm>
            <a:off x="5105399" y="4053334"/>
            <a:ext cx="734223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r-Latn-RS" sz="2200" b="1"/>
              <a:t>Sukob radl opraštanja greha. </a:t>
            </a:r>
            <a:r>
              <a:rPr lang="sr-Latn-RS" sz="2200" b="1" dirty="0"/>
              <a:t>Marko 2,1-12</a:t>
            </a:r>
            <a:r>
              <a:rPr lang="en" sz="2200" b="1" dirty="0"/>
              <a:t>.</a:t>
            </a:r>
          </a:p>
          <a:p>
            <a:pPr>
              <a:spcBef>
                <a:spcPts val="1200"/>
              </a:spcBef>
            </a:pPr>
            <a:r>
              <a:rPr lang="sr-Latn-RS" sz="2200" b="1"/>
              <a:t>Sukob radi </a:t>
            </a:r>
            <a:r>
              <a:rPr lang="sr-Latn-RS" sz="2200" b="1" dirty="0"/>
              <a:t>hrane. Marko 2,13-22</a:t>
            </a:r>
            <a:r>
              <a:rPr lang="en" sz="2200" b="1" dirty="0"/>
              <a:t>.</a:t>
            </a:r>
          </a:p>
          <a:p>
            <a:pPr>
              <a:spcBef>
                <a:spcPts val="1200"/>
              </a:spcBef>
            </a:pPr>
            <a:r>
              <a:rPr lang="da-DK" sz="2200" b="1"/>
              <a:t>Sukob </a:t>
            </a:r>
            <a:r>
              <a:rPr lang="sr-Latn-RS" sz="2200" b="1"/>
              <a:t>radi</a:t>
            </a:r>
            <a:r>
              <a:rPr lang="da-DK" sz="2200" b="1"/>
              <a:t> </a:t>
            </a:r>
            <a:r>
              <a:rPr lang="da-DK" sz="2200" b="1" dirty="0"/>
              <a:t>subote. Marko 2,23-3,6</a:t>
            </a:r>
            <a:r>
              <a:rPr lang="en" sz="2200" b="1" dirty="0"/>
              <a:t>.</a:t>
            </a:r>
          </a:p>
          <a:p>
            <a:pPr>
              <a:spcBef>
                <a:spcPts val="1200"/>
              </a:spcBef>
            </a:pPr>
            <a:r>
              <a:rPr lang="sr-Latn-RS" sz="2200" b="1"/>
              <a:t>Sporna </a:t>
            </a:r>
            <a:r>
              <a:rPr lang="sr-Latn-RS" sz="2200" b="1" dirty="0"/>
              <a:t>pitanja o Isusu</a:t>
            </a:r>
            <a:r>
              <a:rPr lang="en" sz="22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sr-Latn-RS" sz="2200" b="1" dirty="0"/>
              <a:t>Kojom silom </a:t>
            </a:r>
            <a:r>
              <a:rPr lang="sr-Latn-RS" sz="2200" b="1"/>
              <a:t>čini ta čuda</a:t>
            </a:r>
            <a:r>
              <a:rPr lang="sr-Latn-RS" sz="2200" b="1" dirty="0"/>
              <a:t>? Marko 3,22-30</a:t>
            </a:r>
            <a:r>
              <a:rPr lang="en" sz="22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sr-Latn-RS" sz="2200" b="1" dirty="0"/>
              <a:t>Da li je Isus poludeo? </a:t>
            </a:r>
            <a:r>
              <a:rPr lang="sr-Latn-RS" sz="2200" b="1"/>
              <a:t>Marko 3,20.21.31-35</a:t>
            </a:r>
            <a:r>
              <a:rPr lang="en" sz="22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A3AE43-CA92-2B6E-0E16-0A1EA72F25FA}"/>
              </a:ext>
            </a:extLst>
          </p:cNvPr>
          <p:cNvSpPr txBox="1"/>
          <p:nvPr/>
        </p:nvSpPr>
        <p:spPr>
          <a:xfrm>
            <a:off x="304800" y="250121"/>
            <a:ext cx="7248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Isusovo ponašanje, njegov način propovedanja, pa čak i njegova isceljenja, došli su u direktan sukob s tradicijama verskih vlasti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Imagen 4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643962D1-7C33-E6EC-C3F3-7557B65E0D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8599" y="152400"/>
            <a:ext cx="3952875" cy="3609975"/>
          </a:xfrm>
          <a:prstGeom prst="roundRect">
            <a:avLst>
              <a:gd name="adj" fmla="val 822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5"/>
            </a:contourClr>
          </a:sp3d>
        </p:spPr>
      </p:pic>
      <p:pic>
        <p:nvPicPr>
          <p:cNvPr id="7" name="Imagen 6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CEA06B0C-0BD5-F1DD-9438-1DBD6F31A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3762375"/>
            <a:ext cx="4265083" cy="295275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83B9C8B-A48E-D88B-B45F-EF3449EA33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2811">
            <a:off x="4716386" y="5013692"/>
            <a:ext cx="435453" cy="5320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36855F-BB3A-4C56-D740-DD037A44BE5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2811">
            <a:off x="4716386" y="4562348"/>
            <a:ext cx="435453" cy="5320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Forma&#10;&#10;Descripción generada automáticamente">
            <a:extLst>
              <a:ext uri="{FF2B5EF4-FFF2-40B4-BE49-F238E27FC236}">
                <a16:creationId xmlns:a16="http://schemas.microsoft.com/office/drawing/2014/main" id="{252B8FFC-17C4-85B1-E617-80F96B776FC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2811">
            <a:off x="4716386" y="5465035"/>
            <a:ext cx="435453" cy="5320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4C53AC1-A889-FD6D-8ED2-DA513D1670B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2811">
            <a:off x="4716386" y="4111004"/>
            <a:ext cx="435453" cy="5320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texto, dibujo&#10;&#10;Descripción generada automáticamente">
            <a:extLst>
              <a:ext uri="{FF2B5EF4-FFF2-40B4-BE49-F238E27FC236}">
                <a16:creationId xmlns:a16="http://schemas.microsoft.com/office/drawing/2014/main" id="{5EC572BF-23EF-44F0-D697-0BC730780AE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851" y="5905753"/>
            <a:ext cx="524376" cy="2697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texto, dibujo&#10;&#10;Descripción generada automáticamente">
            <a:extLst>
              <a:ext uri="{FF2B5EF4-FFF2-40B4-BE49-F238E27FC236}">
                <a16:creationId xmlns:a16="http://schemas.microsoft.com/office/drawing/2014/main" id="{3AC37FC0-59B9-BD5B-8DC2-3EDD8C4928F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686" y="6278971"/>
            <a:ext cx="524376" cy="2697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B83F3B5-83B8-CC0F-8CC7-9CEDEE5E27E4}"/>
              </a:ext>
            </a:extLst>
          </p:cNvPr>
          <p:cNvSpPr txBox="1"/>
          <p:nvPr/>
        </p:nvSpPr>
        <p:spPr>
          <a:xfrm>
            <a:off x="304800" y="3237022"/>
            <a:ext cx="72485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 sumnje, Isusov život je bio obeležen sukobima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4FEFA30-1120-51E4-0902-5629D813E8E1}"/>
              </a:ext>
            </a:extLst>
          </p:cNvPr>
          <p:cNvSpPr txBox="1"/>
          <p:nvPr/>
        </p:nvSpPr>
        <p:spPr>
          <a:xfrm>
            <a:off x="304800" y="2446573"/>
            <a:ext cx="72485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njegovi rođaci su smatrali da je Isus izgubio razum zbog preteranog rada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AF98E39-1211-C641-74D0-B00FB851A55E}"/>
              </a:ext>
            </a:extLst>
          </p:cNvPr>
          <p:cNvSpPr txBox="1"/>
          <p:nvPr/>
        </p:nvSpPr>
        <p:spPr>
          <a:xfrm>
            <a:off x="304799" y="1348347"/>
            <a:ext cx="72485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Smatrali su Ga bogohulnim, halapljivim i 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prijateljem</a:t>
            </a:r>
            <a:r>
              <a:rPr lang="sr-Latn-R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grešnika, prestupnikom subote... Čak su ga optužili da radi za </a:t>
            </a:r>
            <a:r>
              <a:rPr lang="sr-Latn-R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Velzevula</a:t>
            </a:r>
            <a:r>
              <a:rPr lang="en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84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0E982-46F7-11B5-9F5D-4F2A1244C56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>
                <a:ln w="13462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SUKOB RADI OPRAŠTANJA GREHA</a:t>
            </a:r>
            <a:endParaRPr lang="en" sz="4400" b="1" dirty="0">
              <a:ln w="13462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1AA152-44DD-63B4-C198-5E7510CE29CE}"/>
              </a:ext>
            </a:extLst>
          </p:cNvPr>
          <p:cNvSpPr txBox="1"/>
          <p:nvPr/>
        </p:nvSpPr>
        <p:spPr>
          <a:xfrm>
            <a:off x="0" y="60382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“Kada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 Isus video njihovu veru, rekao je uzetom: Sine, oprošteni su ti gresi.“ </a:t>
            </a:r>
            <a:r>
              <a:rPr lang="sr-Latn-R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(Marko 2,5)</a:t>
            </a:r>
            <a:endParaRPr lang="e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E6EF45-912D-4C7B-AC82-5A12873E7F69}"/>
              </a:ext>
            </a:extLst>
          </p:cNvPr>
          <p:cNvSpPr txBox="1"/>
          <p:nvPr/>
        </p:nvSpPr>
        <p:spPr>
          <a:xfrm>
            <a:off x="161924" y="973157"/>
            <a:ext cx="8168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Kada se Isus vratio u Petrovu kuću u Kapernaumu mnogi ljudi su došli da ga slušaju (</a:t>
            </a:r>
            <a:r>
              <a:rPr lang="sr-Latn-RS" sz="2200" b="1"/>
              <a:t>Marko 2,1.2</a:t>
            </a:r>
            <a:r>
              <a:rPr lang="sr-Latn-RS" sz="2200" b="1" dirty="0"/>
              <a:t>). Četiri prijatelja </a:t>
            </a:r>
            <a:r>
              <a:rPr lang="sr-Latn-RS" sz="2200" b="1"/>
              <a:t>su došla </a:t>
            </a:r>
            <a:r>
              <a:rPr lang="sr-Latn-RS" sz="2200" b="1" dirty="0"/>
              <a:t>da Isus izleči njihovog paralizovanog prijatelja, ali nisu mogli da Mu priđu. Odlučni da ga dovedu do Isusa, popeli su se na krov i napravili otvor da ga spuste. Isusov govor </a:t>
            </a:r>
            <a:r>
              <a:rPr lang="sr-Latn-RS" sz="2200" b="1"/>
              <a:t>je bio prekinut. Svi </a:t>
            </a:r>
            <a:r>
              <a:rPr lang="sr-Latn-RS" sz="2200" b="1" dirty="0"/>
              <a:t>su utihnuli čekajući da vide šta će Isus učiniti (</a:t>
            </a:r>
            <a:r>
              <a:rPr lang="sr-Latn-RS" sz="2200" b="1"/>
              <a:t>Marko 2,3.4</a:t>
            </a:r>
            <a:r>
              <a:rPr lang="en" sz="2200" b="1" dirty="0"/>
              <a:t>).</a:t>
            </a:r>
          </a:p>
        </p:txBody>
      </p:sp>
      <p:pic>
        <p:nvPicPr>
          <p:cNvPr id="4" name="Imagen 3" descr="Imagen que contiene interior, edificio, tabla, parado&#10;&#10;Descripción generada automáticamente">
            <a:extLst>
              <a:ext uri="{FF2B5EF4-FFF2-40B4-BE49-F238E27FC236}">
                <a16:creationId xmlns:a16="http://schemas.microsoft.com/office/drawing/2014/main" id="{2A5F88A4-0C77-5B64-24F8-4C3B8126BB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856" y="1133229"/>
            <a:ext cx="3572671" cy="5504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7EB1CC-C89F-0013-1FAE-C8DE1AD35E97}"/>
              </a:ext>
            </a:extLst>
          </p:cNvPr>
          <p:cNvSpPr txBox="1"/>
          <p:nvPr/>
        </p:nvSpPr>
        <p:spPr>
          <a:xfrm>
            <a:off x="161924" y="5433635"/>
            <a:ext cx="7924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Ljudi su hvalili Boga što je </a:t>
            </a:r>
            <a:r>
              <a:rPr lang="sr-Latn-RS" sz="2200" b="1"/>
              <a:t>Isusu imao </a:t>
            </a:r>
            <a:r>
              <a:rPr lang="sr-Latn-RS" sz="2200" b="1" dirty="0"/>
              <a:t>moć da oprašta grehe (Marko 2,12</a:t>
            </a:r>
            <a:r>
              <a:rPr lang="sr-Latn-RS" sz="2200" b="1"/>
              <a:t>; Matej </a:t>
            </a:r>
            <a:r>
              <a:rPr lang="sr-Latn-RS" sz="2200" b="1" dirty="0"/>
              <a:t>9,8). Oduzeti je hodao ali su književnici ostali slepi, nesposobni da vide da im Isus može čitati misli, </a:t>
            </a:r>
            <a:r>
              <a:rPr lang="sr-Latn-RS" sz="2200" b="1"/>
              <a:t>oprostiti grešniku grehe  </a:t>
            </a:r>
            <a:r>
              <a:rPr lang="sr-Latn-RS" sz="2200" b="1" dirty="0"/>
              <a:t>i dati mu isceljenje.</a:t>
            </a:r>
            <a:endParaRPr lang="en" sz="22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060BBA2-22B9-CCA0-22E1-D45983FDAA53}"/>
              </a:ext>
            </a:extLst>
          </p:cNvPr>
          <p:cNvSpPr txBox="1"/>
          <p:nvPr/>
        </p:nvSpPr>
        <p:spPr>
          <a:xfrm>
            <a:off x="140677" y="4421275"/>
            <a:ext cx="79460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Za književnike je to bilo </a:t>
            </a:r>
            <a:r>
              <a:rPr lang="sr-Latn-RS" sz="2200" b="1"/>
              <a:t>bogohuljenje (bila je to </a:t>
            </a:r>
            <a:r>
              <a:rPr lang="sr-Latn-RS" sz="2200" b="1" dirty="0"/>
              <a:t>istina da Isus nije bio Bog). Da bi pokazao da ima moć </a:t>
            </a:r>
            <a:r>
              <a:rPr lang="sr-Latn-RS" sz="2200" b="1"/>
              <a:t>da oprašta, </a:t>
            </a:r>
            <a:r>
              <a:rPr lang="sr-Latn-RS" sz="2200" b="1" dirty="0"/>
              <a:t>Isus je </a:t>
            </a:r>
            <a:r>
              <a:rPr lang="sr-Latn-RS" sz="2200" b="1"/>
              <a:t>iscelio koren bolesti uzetog </a:t>
            </a:r>
            <a:r>
              <a:rPr lang="sr-Latn-RS" sz="2200" b="1" dirty="0"/>
              <a:t>(Marko </a:t>
            </a:r>
            <a:r>
              <a:rPr lang="sr-Latn-RS" sz="2200" b="1"/>
              <a:t>2,8-11).</a:t>
            </a:r>
            <a:endParaRPr lang="en" sz="22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AD276D-189F-59BE-A0F1-B50ADB086B68}"/>
              </a:ext>
            </a:extLst>
          </p:cNvPr>
          <p:cNvSpPr txBox="1"/>
          <p:nvPr/>
        </p:nvSpPr>
        <p:spPr>
          <a:xfrm>
            <a:off x="128472" y="3016779"/>
            <a:ext cx="82116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/>
              <a:t>“Opraštaju </a:t>
            </a:r>
            <a:r>
              <a:rPr lang="sr-Latn-RS" sz="2200" b="1" dirty="0"/>
              <a:t>ti se gresi“ (Marko 2,5). Paralitičar je mogao da kaže</a:t>
            </a:r>
            <a:r>
              <a:rPr lang="sr-Latn-RS" sz="2200" b="1"/>
              <a:t>: “Ono </a:t>
            </a:r>
            <a:r>
              <a:rPr lang="sr-Latn-RS" sz="2200" b="1" dirty="0"/>
              <a:t>što meni treba je da prohodam. Ali on </a:t>
            </a:r>
            <a:r>
              <a:rPr lang="sr-Latn-RS" sz="2200" b="1"/>
              <a:t>to nije učinio. Isus je </a:t>
            </a:r>
            <a:r>
              <a:rPr lang="sr-Latn-RS" sz="2200" b="1" dirty="0"/>
              <a:t>izlečio uzrok njegove bolesti</a:t>
            </a:r>
            <a:r>
              <a:rPr lang="sr-Latn-RS" sz="2200" b="1"/>
              <a:t>. Nije brinuo za čovekov hod, već Mu je stalo do opraštanja </a:t>
            </a:r>
            <a:r>
              <a:rPr lang="sr-Latn-RS" sz="2200" b="1" dirty="0"/>
              <a:t>koje je </a:t>
            </a:r>
            <a:r>
              <a:rPr lang="sr-Latn-RS" sz="2200" b="1"/>
              <a:t>dalo mir paralitikovoj </a:t>
            </a:r>
            <a:r>
              <a:rPr lang="sr-Latn-RS" sz="2200" b="1" dirty="0"/>
              <a:t>duši.</a:t>
            </a:r>
            <a:endParaRPr lang="en" sz="2200" b="1" dirty="0"/>
          </a:p>
        </p:txBody>
      </p:sp>
    </p:spTree>
    <p:extLst>
      <p:ext uri="{BB962C8B-B14F-4D97-AF65-F5344CB8AC3E}">
        <p14:creationId xmlns:p14="http://schemas.microsoft.com/office/powerpoint/2010/main" val="23741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2ED7C9-4513-EE37-E5AE-E120927D42CF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57150" h="38100" prst="hardEdge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sr-Latn-RS" sz="4400" b="1">
                <a:ln w="12700" cmpd="sng">
                  <a:solidFill>
                    <a:schemeClr val="accent6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SUKOB RADI </a:t>
            </a:r>
            <a:r>
              <a:rPr lang="sr-Latn-RS" sz="4400" b="1" dirty="0">
                <a:ln w="12700" cmpd="sng">
                  <a:solidFill>
                    <a:schemeClr val="accent6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HRANE</a:t>
            </a:r>
            <a:endParaRPr lang="en" sz="4400" b="1" dirty="0">
              <a:ln w="12700" cmpd="sng">
                <a:solidFill>
                  <a:schemeClr val="accent6"/>
                </a:solidFill>
                <a:prstDash val="solid"/>
              </a:ln>
              <a:gradFill>
                <a:gsLst>
                  <a:gs pos="0">
                    <a:schemeClr val="accent6"/>
                  </a:gs>
                  <a:gs pos="4000">
                    <a:schemeClr val="accent6">
                      <a:lumMod val="60000"/>
                      <a:lumOff val="40000"/>
                    </a:schemeClr>
                  </a:gs>
                  <a:gs pos="87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60DCFD-13EB-F806-2AAB-B9BF56FC6933}"/>
              </a:ext>
            </a:extLst>
          </p:cNvPr>
          <p:cNvSpPr txBox="1"/>
          <p:nvPr/>
        </p:nvSpPr>
        <p:spPr>
          <a:xfrm>
            <a:off x="514349" y="638472"/>
            <a:ext cx="11163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„I prolazeći vide </a:t>
            </a:r>
            <a:r>
              <a:rPr lang="sr-Latn-R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Levija</a:t>
            </a:r>
            <a:r>
              <a:rPr lang="sr-Latn-R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r-Latn-R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Alfejevog</a:t>
            </a:r>
            <a:r>
              <a:rPr lang="sr-Latn-R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gde sedi na carini, i reče mu: Hajde za mnom. I ustavši ode za Njim“ </a:t>
            </a:r>
            <a:r>
              <a:rPr lang="sr-Latn-RS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(Marko 2,14).</a:t>
            </a:r>
            <a:endParaRPr lang="es-ES" sz="11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rgbClr val="9F318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9CE8DF-7EC5-5A9A-CA21-A6D8614EA815}"/>
              </a:ext>
            </a:extLst>
          </p:cNvPr>
          <p:cNvSpPr txBox="1"/>
          <p:nvPr/>
        </p:nvSpPr>
        <p:spPr>
          <a:xfrm>
            <a:off x="3800476" y="1284803"/>
            <a:ext cx="8391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Nije teško </a:t>
            </a:r>
            <a:r>
              <a:rPr lang="sr-Latn-RS" sz="2200" b="1"/>
              <a:t>zamisliti sukob koji </a:t>
            </a:r>
            <a:r>
              <a:rPr lang="sr-Latn-RS" sz="2200" b="1" dirty="0"/>
              <a:t>je izazvao </a:t>
            </a:r>
            <a:r>
              <a:rPr lang="sr-Latn-RS" sz="2200" b="1" dirty="0" err="1"/>
              <a:t>Levijev</a:t>
            </a:r>
            <a:r>
              <a:rPr lang="sr-Latn-RS" sz="2200" b="1" dirty="0"/>
              <a:t> poziv (</a:t>
            </a:r>
            <a:r>
              <a:rPr lang="sr-Latn-RS" sz="2200" b="1"/>
              <a:t>Marko 2,13.14</a:t>
            </a:r>
            <a:r>
              <a:rPr lang="sr-Latn-RS" sz="2200" b="1" dirty="0"/>
              <a:t>). Za ortodoksnog Jevrejina, poreznik je bio gori </a:t>
            </a:r>
            <a:r>
              <a:rPr lang="sr-Latn-RS" sz="2200" b="1"/>
              <a:t>od nejevrejina</a:t>
            </a:r>
            <a:r>
              <a:rPr lang="sr-Latn-RS" sz="2200" b="1" dirty="0"/>
              <a:t>. Bio je odmetnuti Jevrejin, prodana duša njihovim neprijateljima. Nisu mogli da jedu sa njim niti da ga dodiruju</a:t>
            </a:r>
            <a:r>
              <a:rPr lang="en" sz="2200" b="1" dirty="0"/>
              <a:t>.</a:t>
            </a:r>
          </a:p>
        </p:txBody>
      </p:sp>
      <p:pic>
        <p:nvPicPr>
          <p:cNvPr id="4" name="Imagen 3" descr="Imagen que contiene persona, mujer, edificio, gente&#10;&#10;Descripción generada automáticamente">
            <a:extLst>
              <a:ext uri="{FF2B5EF4-FFF2-40B4-BE49-F238E27FC236}">
                <a16:creationId xmlns:a16="http://schemas.microsoft.com/office/drawing/2014/main" id="{4C99D1FF-160C-84A8-CBCE-2E1CC28E8F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04" y="1407913"/>
            <a:ext cx="3591997" cy="3497462"/>
          </a:xfrm>
          <a:prstGeom prst="snip2DiagRect">
            <a:avLst>
              <a:gd name="adj1" fmla="val 13259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Grupo de 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3F960EFA-C7BE-2E50-CBC6-34A2766046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501" y="2731352"/>
            <a:ext cx="3164237" cy="3966005"/>
          </a:xfrm>
          <a:prstGeom prst="snip2DiagRect">
            <a:avLst>
              <a:gd name="adj1" fmla="val 1664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6F0C138-4BC9-459F-36A7-0099E3C2FBC7}"/>
              </a:ext>
            </a:extLst>
          </p:cNvPr>
          <p:cNvSpPr txBox="1"/>
          <p:nvPr/>
        </p:nvSpPr>
        <p:spPr>
          <a:xfrm>
            <a:off x="2562226" y="5127603"/>
            <a:ext cx="601906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/>
              <a:t>Isus je opovrgao njihov stav logikom</a:t>
            </a:r>
            <a:r>
              <a:rPr lang="sr-Latn-RS" sz="2200" b="1" dirty="0"/>
              <a:t>: gde ću bolje nego ovde naći grešnike za spasenje? (Marko </a:t>
            </a:r>
            <a:r>
              <a:rPr lang="sr-Latn-RS" sz="2200" b="1"/>
              <a:t>2,17).  </a:t>
            </a:r>
            <a:r>
              <a:rPr lang="sr-Latn-RS" sz="2200" b="1" dirty="0"/>
              <a:t>Pored toga, izazvao ih je da ispitaju svoja osećanja. Morali su da nauče da vole </a:t>
            </a:r>
            <a:r>
              <a:rPr lang="sr-Latn-RS" sz="2200" b="1"/>
              <a:t>(Matej 9,12.13</a:t>
            </a:r>
            <a:r>
              <a:rPr lang="en" sz="2200" b="1" dirty="0"/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513CFA-BF87-A65F-D313-728F03E93514}"/>
              </a:ext>
            </a:extLst>
          </p:cNvPr>
          <p:cNvSpPr txBox="1"/>
          <p:nvPr/>
        </p:nvSpPr>
        <p:spPr>
          <a:xfrm>
            <a:off x="3800475" y="2687181"/>
            <a:ext cx="498178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Ali stvari su postale još gore. </a:t>
            </a:r>
            <a:r>
              <a:rPr lang="sr-Latn-RS" sz="2200" b="1"/>
              <a:t>Isus ne </a:t>
            </a:r>
            <a:r>
              <a:rPr lang="sr-Latn-RS" sz="2200" b="1" dirty="0"/>
              <a:t>samo da je jeo u kući poreznika već se i okružio mnogima koji su bili slični njemu. (Marko 2,15). Kritičari nisu propustili priliku da Ga prozovu</a:t>
            </a:r>
            <a:r>
              <a:rPr lang="sr-Latn-RS" sz="2200" b="1"/>
              <a:t>: “Zašto </a:t>
            </a:r>
            <a:r>
              <a:rPr lang="sr-Latn-RS" sz="2200" b="1" dirty="0"/>
              <a:t>s carinicima i grešnicima jede i pije?“ (Marko 2,16</a:t>
            </a:r>
            <a:r>
              <a:rPr lang="en" sz="2200" b="1" dirty="0"/>
              <a:t>).</a:t>
            </a:r>
          </a:p>
        </p:txBody>
      </p:sp>
      <p:pic>
        <p:nvPicPr>
          <p:cNvPr id="14" name="Imagen 13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A67F2E5D-0229-3D24-E333-87CFC361E5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04" y="5050355"/>
            <a:ext cx="2196921" cy="164700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21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EF89DA6-E74C-E7EF-F6DE-BCB37A067A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47814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60DCFD-13EB-F806-2AAB-B9BF56FC6933}"/>
              </a:ext>
            </a:extLst>
          </p:cNvPr>
          <p:cNvSpPr txBox="1"/>
          <p:nvPr/>
        </p:nvSpPr>
        <p:spPr>
          <a:xfrm>
            <a:off x="514349" y="638472"/>
            <a:ext cx="11163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rgbClr val="9F318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sr-Latn-RS" sz="2000">
                <a:effectLst>
                  <a:glow rad="88900">
                    <a:srgbClr val="B836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 </a:t>
            </a:r>
            <a:r>
              <a:rPr lang="sr-Latn-RS" sz="2000" dirty="0">
                <a:effectLst>
                  <a:glow rad="88900">
                    <a:srgbClr val="B836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reče im Isus: Eda li mogu svatovi postiti dok je ženik s njima? Dokle god imaju sa sobom ženika ne mogu postiti.“ </a:t>
            </a:r>
            <a:r>
              <a:rPr lang="sr-Latn-RS" dirty="0">
                <a:effectLst>
                  <a:glow rad="88900">
                    <a:srgbClr val="B8360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(Marko 2,19)</a:t>
            </a:r>
            <a:endParaRPr lang="en" dirty="0">
              <a:effectLst>
                <a:glow rad="88900">
                  <a:srgbClr val="B8360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9CE8DF-7EC5-5A9A-CA21-A6D8614EA815}"/>
              </a:ext>
            </a:extLst>
          </p:cNvPr>
          <p:cNvSpPr txBox="1"/>
          <p:nvPr/>
        </p:nvSpPr>
        <p:spPr>
          <a:xfrm>
            <a:off x="85726" y="1426575"/>
            <a:ext cx="540067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Ne samo da nisu naučili da vole, već su fariseji podstakli i Jovanove učenike da se pridruže njihovoj kritici</a:t>
            </a:r>
            <a:r>
              <a:rPr lang="sr-Latn-RS" sz="2200" b="1"/>
              <a:t>: “Kako </a:t>
            </a:r>
            <a:r>
              <a:rPr lang="sr-Latn-RS" sz="2200" b="1" dirty="0"/>
              <a:t>to da Jovanovi učenici i učenici fariseja poste, a vaši ne? (Marko 2,18</a:t>
            </a:r>
            <a:r>
              <a:rPr lang="en" sz="2200" b="1" dirty="0"/>
              <a:t>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67072FB-B65B-5AFF-C70F-3D088DBEB4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26244"/>
              </p:ext>
            </p:extLst>
          </p:nvPr>
        </p:nvGraphicFramePr>
        <p:xfrm>
          <a:off x="5512359" y="1473894"/>
          <a:ext cx="6391275" cy="5220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A7F3771B-EF52-3237-1AAA-643E04446F4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829049"/>
            <a:ext cx="5083969" cy="2905125"/>
          </a:xfrm>
          <a:prstGeom prst="rect">
            <a:avLst/>
          </a:prstGeom>
          <a:ln w="88900" cap="sq" cmpd="thickThin">
            <a:solidFill>
              <a:srgbClr val="B8360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87B76A7-1C52-54E0-3905-CEB289461B0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57150" h="38100" prst="hardEdge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sr-Latn-RS" sz="4400" b="1">
                <a:ln w="12700" cmpd="sng">
                  <a:solidFill>
                    <a:schemeClr val="accent6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SUKOB RADI </a:t>
            </a:r>
            <a:r>
              <a:rPr lang="sr-Latn-RS" sz="4400" b="1" dirty="0">
                <a:ln w="12700" cmpd="sng">
                  <a:solidFill>
                    <a:schemeClr val="accent6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HRANE </a:t>
            </a:r>
            <a:r>
              <a:rPr lang="en" sz="4400" b="1" dirty="0">
                <a:ln w="12700" cmpd="sng">
                  <a:solidFill>
                    <a:schemeClr val="accent6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FF272F9-C75C-89A7-D267-747AF09B5E7B}"/>
              </a:ext>
            </a:extLst>
          </p:cNvPr>
          <p:cNvSpPr txBox="1"/>
          <p:nvPr/>
        </p:nvSpPr>
        <p:spPr>
          <a:xfrm>
            <a:off x="85726" y="3211679"/>
            <a:ext cx="54006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200" b="1" dirty="0"/>
              <a:t>Isusov odgovor je došao u obliku priča</a:t>
            </a:r>
            <a:r>
              <a:rPr lang="en" sz="22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9157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E286A48A-0634-4C71-8D48-5B684D265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59E138C1-A5DA-4A7B-99E1-D5D635BE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7E74DE47-F9D3-459C-B258-16D04376B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3CAB79-4B4D-44AF-9DB2-65352B6EB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E23CAB79-4B4D-44AF-9DB2-65352B6EB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E23CAB79-4B4D-44AF-9DB2-65352B6EB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E23CAB79-4B4D-44AF-9DB2-65352B6EB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E23CAB79-4B4D-44AF-9DB2-65352B6EB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EE2FC259-CBA0-4A97-B7B0-4B8AC6BC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7809D977-C9AB-4FD4-B2E9-B98316D52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CCB867B3-E157-4C84-B87D-B82D0C261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CD7FA6-0397-43E3-B4B2-04143E9B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AFCD7FA6-0397-43E3-B4B2-04143E9B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AFCD7FA6-0397-43E3-B4B2-04143E9B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AFCD7FA6-0397-43E3-B4B2-04143E9B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AFCD7FA6-0397-43E3-B4B2-04143E9B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Graphic spid="4" grpId="0" uiExpand="1">
        <p:bldSub>
          <a:bldDgm bld="one"/>
        </p:bldSub>
      </p:bldGraphic>
      <p:bldP spid="1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5C5A796-4124-CB9C-EABA-3F93AFB245E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" y="1001732"/>
            <a:ext cx="1219200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348A5FA9-C70F-B9BE-F3BD-54A10899142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SUKOB RADI </a:t>
            </a:r>
            <a:r>
              <a:rPr lang="sr-Latn-R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SUBOTE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08E0D82-BEBF-D756-47AA-155F41DC2FBC}"/>
              </a:ext>
            </a:extLst>
          </p:cNvPr>
          <p:cNvSpPr txBox="1"/>
          <p:nvPr/>
        </p:nvSpPr>
        <p:spPr>
          <a:xfrm>
            <a:off x="-1" y="603825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“Fariseji </a:t>
            </a:r>
            <a:r>
              <a:rPr lang="sr-Latn-R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mu rekoše: Gle! Zašto čine što subotom nije dopušteno?“ (Marko 2,24)</a:t>
            </a:r>
            <a:endParaRPr lang="en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0FA8F8F-C569-3CC0-5DB8-AADEF1D0E6DF}"/>
              </a:ext>
            </a:extLst>
          </p:cNvPr>
          <p:cNvSpPr txBox="1"/>
          <p:nvPr/>
        </p:nvSpPr>
        <p:spPr>
          <a:xfrm>
            <a:off x="66675" y="1063109"/>
            <a:ext cx="7058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Fariseji su poučavali da postoji 39 vidova </a:t>
            </a:r>
            <a:r>
              <a:rPr lang="sr-Latn-RS" sz="2200" b="1"/>
              <a:t>rada kojim </a:t>
            </a:r>
            <a:r>
              <a:rPr lang="sr-Latn-RS" sz="2200" b="1" dirty="0"/>
              <a:t>se krši subotnji odmor kojeg je Bog odredio.</a:t>
            </a:r>
            <a:endParaRPr lang="en" sz="22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BFB626-B5E8-FF93-CA1E-66EEA5428752}"/>
              </a:ext>
            </a:extLst>
          </p:cNvPr>
          <p:cNvSpPr txBox="1"/>
          <p:nvPr/>
        </p:nvSpPr>
        <p:spPr>
          <a:xfrm>
            <a:off x="5408159" y="3764846"/>
            <a:ext cx="678383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Kasnije je Isus </a:t>
            </a:r>
            <a:r>
              <a:rPr lang="sr-Latn-RS" sz="2200" b="1"/>
              <a:t>izvršio “delo</a:t>
            </a:r>
            <a:r>
              <a:rPr lang="sr-Latn-RS" sz="2200" b="1" dirty="0"/>
              <a:t>“ koje nije bilo uključeno među onih 39, ali se takođe smatralo prestupom subote: isceljenje (Marko 3,1-3</a:t>
            </a:r>
            <a:r>
              <a:rPr lang="en" sz="2200" b="1" dirty="0"/>
              <a:t>).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EED0E34-6743-F000-B7DB-DEF7EC3BF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5" y="3880545"/>
            <a:ext cx="5150983" cy="2837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Un grupo de personas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40A19D22-16EF-09B6-6E8F-F7CFC31907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700" y="1117637"/>
            <a:ext cx="4905375" cy="2616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336D8D5-5E63-DD82-90D4-D5C36681E1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875" y="1144443"/>
            <a:ext cx="1905000" cy="107156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AD1867-3EB5-1CAE-D6BE-C34E5D4D4EDD}"/>
              </a:ext>
            </a:extLst>
          </p:cNvPr>
          <p:cNvSpPr txBox="1"/>
          <p:nvPr/>
        </p:nvSpPr>
        <p:spPr>
          <a:xfrm>
            <a:off x="66674" y="2771269"/>
            <a:ext cx="7058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/>
              <a:t>Isusov odgovor je bio: </a:t>
            </a:r>
            <a:r>
              <a:rPr lang="sr-Latn-RS" sz="2200" b="1" dirty="0"/>
              <a:t>Zar se ne sećate da je David, kada je bio gladan, jeo posvećeni hleb kojeg su mogli jesti samo sveštenici? (</a:t>
            </a:r>
            <a:r>
              <a:rPr lang="sr-Latn-RS" sz="2200" b="1"/>
              <a:t>Marko 2,25.26</a:t>
            </a:r>
            <a:r>
              <a:rPr lang="en" sz="2200" b="1" dirty="0"/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C72063D-1585-C0EF-7E06-C52EACFB9420}"/>
              </a:ext>
            </a:extLst>
          </p:cNvPr>
          <p:cNvSpPr txBox="1"/>
          <p:nvPr/>
        </p:nvSpPr>
        <p:spPr>
          <a:xfrm>
            <a:off x="66673" y="1750843"/>
            <a:ext cx="70580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Uzimajući žito i uklanjajući mu ljusku da ga pojedu, učenici su subotom izvršili tri zabranjena dela: žetvu, vršidbu i vejanje. </a:t>
            </a:r>
            <a:r>
              <a:rPr lang="sr-Latn-RS" sz="2200" b="1"/>
              <a:t>(Marko 2,23.24; Matej 12,1.2</a:t>
            </a:r>
            <a:r>
              <a:rPr lang="en" sz="2200" b="1" dirty="0"/>
              <a:t>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4210C4-D18C-86CD-BF3E-DE517B106A60}"/>
              </a:ext>
            </a:extLst>
          </p:cNvPr>
          <p:cNvSpPr txBox="1"/>
          <p:nvPr/>
        </p:nvSpPr>
        <p:spPr>
          <a:xfrm>
            <a:off x="5408156" y="6165503"/>
            <a:ext cx="67838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 dirty="0"/>
              <a:t>Zanimljivo je da su revni </a:t>
            </a:r>
            <a:r>
              <a:rPr lang="sr-Latn-RS" sz="2200" b="1" dirty="0" err="1"/>
              <a:t>svetkovatelji</a:t>
            </a:r>
            <a:r>
              <a:rPr lang="sr-Latn-RS" sz="2200" b="1" dirty="0"/>
              <a:t> subote planirali ubistvo (Marko 3,6</a:t>
            </a:r>
            <a:r>
              <a:rPr lang="en" sz="2200" b="1" dirty="0"/>
              <a:t>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4052DB2-720B-EF8D-F5E5-54D4FD363F8D}"/>
              </a:ext>
            </a:extLst>
          </p:cNvPr>
          <p:cNvSpPr txBox="1"/>
          <p:nvPr/>
        </p:nvSpPr>
        <p:spPr>
          <a:xfrm>
            <a:off x="5446207" y="5436158"/>
            <a:ext cx="67457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l-PL" sz="2200" b="1"/>
              <a:t>Konačno, </a:t>
            </a:r>
            <a:r>
              <a:rPr lang="pl-PL" sz="2200" b="1" dirty="0"/>
              <a:t>Isus je Gospodar subote i dao nam je za naše dobro (</a:t>
            </a:r>
            <a:r>
              <a:rPr lang="pl-PL" sz="2200" b="1"/>
              <a:t>Marko 2,27.28</a:t>
            </a:r>
            <a:r>
              <a:rPr lang="en" sz="2200" b="1" dirty="0"/>
              <a:t>).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579AC98-B61B-2FB3-CBE9-E48C813E0062}"/>
              </a:ext>
            </a:extLst>
          </p:cNvPr>
          <p:cNvSpPr txBox="1"/>
          <p:nvPr/>
        </p:nvSpPr>
        <p:spPr>
          <a:xfrm>
            <a:off x="5408156" y="4765804"/>
            <a:ext cx="70718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200" b="1"/>
              <a:t>Isus odgovori: “Šta </a:t>
            </a:r>
            <a:r>
              <a:rPr lang="sr-Latn-RS" sz="2200" b="1" dirty="0"/>
              <a:t>je dozvoljeno u subotu, činiti dobro ili činiti zlo, spasavati život ili ubijati?“ (Marko 3,4</a:t>
            </a:r>
            <a:r>
              <a:rPr lang="en" sz="22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241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7" grpId="0"/>
      <p:bldP spid="11" grpId="0"/>
      <p:bldP spid="14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con band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1773</TotalTime>
  <Words>1850</Words>
  <Application>Microsoft Office PowerPoint</Application>
  <PresentationFormat>Panorámica</PresentationFormat>
  <Paragraphs>122</Paragraphs>
  <Slides>17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17</vt:i4>
      </vt:variant>
    </vt:vector>
  </HeadingPairs>
  <TitlesOfParts>
    <vt:vector size="35" baseType="lpstr">
      <vt:lpstr>Arial Narrow</vt:lpstr>
      <vt:lpstr>Gill Sans MT Ext Condensed Bold</vt:lpstr>
      <vt:lpstr>Impact</vt:lpstr>
      <vt:lpstr>Britannic Bold</vt:lpstr>
      <vt:lpstr>Times New Roman</vt:lpstr>
      <vt:lpstr>Comic Sans MS</vt:lpstr>
      <vt:lpstr>Constantia</vt:lpstr>
      <vt:lpstr>Aptos Display</vt:lpstr>
      <vt:lpstr>Arial</vt:lpstr>
      <vt:lpstr>Calibri</vt:lpstr>
      <vt:lpstr>Bodoni MT Poster Compressed</vt:lpstr>
      <vt:lpstr>Aptos</vt:lpstr>
      <vt:lpstr>Tema de Office</vt:lpstr>
      <vt:lpstr>1_Tema de Office</vt:lpstr>
      <vt:lpstr>3_Default Design</vt:lpstr>
      <vt:lpstr>4_Default Design</vt:lpstr>
      <vt:lpstr>Default Design</vt:lpstr>
      <vt:lpstr>5_Default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PRIMENA</vt:lpstr>
      <vt:lpstr>PRENOŠENJE ISTINE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111</cp:revision>
  <dcterms:created xsi:type="dcterms:W3CDTF">2024-06-22T14:42:36Z</dcterms:created>
  <dcterms:modified xsi:type="dcterms:W3CDTF">2024-07-05T06:21:15Z</dcterms:modified>
</cp:coreProperties>
</file>