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6"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sr-Latn-RS" sz="2200" b="1" noProof="0" dirty="0">
              <a:solidFill>
                <a:schemeClr val="tx1"/>
              </a:solidFill>
            </a:rPr>
            <a:t>„</a:t>
          </a:r>
          <a:r>
            <a:rPr lang="en-US" sz="2200" b="1" noProof="0" dirty="0" err="1">
              <a:solidFill>
                <a:schemeClr val="tx1"/>
              </a:solidFill>
            </a:rPr>
            <a:t>Prvo</a:t>
          </a:r>
          <a:r>
            <a:rPr lang="en-US" sz="2200" b="1" noProof="0" dirty="0">
              <a:solidFill>
                <a:schemeClr val="tx1"/>
              </a:solidFill>
            </a:rPr>
            <a:t> </a:t>
          </a:r>
          <a:r>
            <a:rPr lang="en-US" sz="2200" b="1" noProof="0" dirty="0" err="1">
              <a:solidFill>
                <a:schemeClr val="tx1"/>
              </a:solidFill>
            </a:rPr>
            <a:t>deca</a:t>
          </a:r>
          <a:r>
            <a:rPr lang="sr-Latn-RS" sz="2200" b="1" noProof="0" dirty="0">
              <a:solidFill>
                <a:schemeClr val="tx1"/>
              </a:solidFill>
            </a:rPr>
            <a:t>“</a:t>
          </a:r>
          <a:endParaRPr lang="sr-Latn-RS" sz="2200" noProof="0" dirty="0">
            <a:solidFill>
              <a:schemeClr val="tx1"/>
            </a:solidFill>
          </a:endParaRPr>
        </a:p>
      </dgm:t>
    </dgm:pt>
    <dgm:pt modelId="{18389408-70D2-444A-8A03-A1FFB28FF36E}" type="parTrans" cxnId="{FD5D7C23-9A8D-4EC7-9ABB-A620CBD2DE8B}">
      <dgm:prSet/>
      <dgm:spPr/>
      <dgm:t>
        <a:bodyPr/>
        <a:lstStyle/>
        <a:p>
          <a:endParaRPr lang="es-ES" sz="2000"/>
        </a:p>
      </dgm:t>
    </dgm:pt>
    <dgm:pt modelId="{7AEDF203-F055-476B-99FD-3501CD9CD1D4}" type="sibTrans" cxnId="{FD5D7C23-9A8D-4EC7-9ABB-A620CBD2DE8B}">
      <dgm:prSet/>
      <dgm:spPr/>
      <dgm:t>
        <a:bodyPr/>
        <a:lstStyle/>
        <a:p>
          <a:endParaRPr lang="es-ES" sz="2000"/>
        </a:p>
      </dgm:t>
    </dgm:pt>
    <dgm:pt modelId="{5418C5C2-5884-471C-A748-797F1803639B}">
      <dgm:prSet custT="1"/>
      <dgm:spPr/>
      <dgm:t>
        <a:bodyPr/>
        <a:lstStyle/>
        <a:p>
          <a:r>
            <a:rPr lang="sr-Latn-RS" sz="2200" b="1" noProof="0" dirty="0"/>
            <a:t>„</a:t>
          </a:r>
          <a:r>
            <a:rPr lang="en-US" sz="2200" b="1" noProof="0" dirty="0" err="1"/>
            <a:t>ku</a:t>
          </a:r>
          <a:r>
            <a:rPr lang="sr-Latn-RS" sz="2200" b="1" noProof="0" dirty="0"/>
            <a:t>ć</a:t>
          </a:r>
          <a:r>
            <a:rPr lang="en-US" sz="2200" b="1" noProof="0" dirty="0" err="1"/>
            <a:t>ni</a:t>
          </a:r>
          <a:r>
            <a:rPr lang="en-US" sz="2200" b="1" noProof="0" dirty="0"/>
            <a:t> psi</a:t>
          </a:r>
          <a:r>
            <a:rPr lang="sr-Latn-RS" sz="2200" b="1" noProof="0" dirty="0"/>
            <a:t>“</a:t>
          </a:r>
          <a:endParaRPr lang="sr-Latn-RS" sz="2200" noProof="0" dirty="0"/>
        </a:p>
      </dgm:t>
    </dgm:pt>
    <dgm:pt modelId="{FFBD6A79-E4CA-419F-A15C-A710DEC66674}" type="parTrans" cxnId="{9FC2651F-BA8C-49C3-8B4E-84CD60D3F9E0}">
      <dgm:prSet/>
      <dgm:spPr/>
      <dgm:t>
        <a:bodyPr/>
        <a:lstStyle/>
        <a:p>
          <a:endParaRPr lang="es-ES" sz="2000"/>
        </a:p>
      </dgm:t>
    </dgm:pt>
    <dgm:pt modelId="{A871EC6F-FFF4-4591-9FEA-C28D9068187E}" type="sibTrans" cxnId="{9FC2651F-BA8C-49C3-8B4E-84CD60D3F9E0}">
      <dgm:prSet/>
      <dgm:spPr/>
      <dgm:t>
        <a:bodyPr/>
        <a:lstStyle/>
        <a:p>
          <a:endParaRPr lang="es-ES" sz="2000"/>
        </a:p>
      </dgm:t>
    </dgm:pt>
    <dgm:pt modelId="{6D54CBB9-08C1-451B-A4D5-52BA208B3540}">
      <dgm:prSet custT="1"/>
      <dgm:spPr/>
      <dgm:t>
        <a:bodyPr/>
        <a:lstStyle/>
        <a:p>
          <a:r>
            <a:rPr lang="hr" sz="2200" b="1" dirty="0"/>
            <a:t>Mogla bi tražiti drugo mesto i iskoristiti mrvice sitih.</a:t>
          </a:r>
          <a:endParaRPr lang="es-ES" sz="2200" dirty="0"/>
        </a:p>
      </dgm:t>
    </dgm:pt>
    <dgm:pt modelId="{56EF3B04-9676-494F-A5A9-334BB32C9184}" type="parTrans" cxnId="{2065AEB6-8032-4D00-9F44-EAAC5899D16F}">
      <dgm:prSet/>
      <dgm:spPr/>
      <dgm:t>
        <a:bodyPr/>
        <a:lstStyle/>
        <a:p>
          <a:endParaRPr lang="es-ES" sz="2000"/>
        </a:p>
      </dgm:t>
    </dgm:pt>
    <dgm:pt modelId="{3AABBBB4-1CA4-439C-8A73-4B11A6A9800E}" type="sibTrans" cxnId="{2065AEB6-8032-4D00-9F44-EAAC5899D16F}">
      <dgm:prSet/>
      <dgm:spPr/>
      <dgm:t>
        <a:bodyPr/>
        <a:lstStyle/>
        <a:p>
          <a:endParaRPr lang="es-ES" sz="2000"/>
        </a:p>
      </dgm:t>
    </dgm:pt>
    <dgm:pt modelId="{C7F814C4-8ABA-4989-8F4B-969434095643}">
      <dgm:prSet custT="1"/>
      <dgm:spPr/>
      <dgm:t>
        <a:bodyPr/>
        <a:lstStyle/>
        <a:p>
          <a:r>
            <a:rPr lang="hr" sz="2200" b="1" dirty="0"/>
            <a:t>Pripitomljeni psi (ne lutali-ce) bili su deo porodice i zato su mogli uživati u njenim blagodatima.</a:t>
          </a:r>
          <a:endParaRPr lang="es-ES" sz="2200" dirty="0"/>
        </a:p>
      </dgm:t>
    </dgm:pt>
    <dgm:pt modelId="{8A87C6E1-4AB4-4381-B435-22B4459439E1}" type="parTrans" cxnId="{3B8C3B92-CFD9-4CB2-BC52-4D14FC99F5BA}">
      <dgm:prSet/>
      <dgm:spPr/>
      <dgm:t>
        <a:bodyPr/>
        <a:lstStyle/>
        <a:p>
          <a:endParaRPr lang="es-ES" sz="2000"/>
        </a:p>
      </dgm:t>
    </dgm:pt>
    <dgm:pt modelId="{72CE0621-ECAC-495F-BEC5-D0C7BC8A3E74}" type="sibTrans" cxnId="{3B8C3B92-CFD9-4CB2-BC52-4D14FC99F5BA}">
      <dgm:prSet/>
      <dgm:spPr/>
      <dgm:t>
        <a:bodyPr/>
        <a:lstStyle/>
        <a:p>
          <a:endParaRPr lang="es-ES" sz="20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dgm:presLayoutVars>
          <dgm:chMax val="0"/>
          <dgm:chPref val="0"/>
        </dgm:presLayoutVars>
      </dgm:prSet>
      <dgm:spPr/>
    </dgm:pt>
    <dgm:pt modelId="{06F04885-DAFA-4538-9071-78D8E3F90BAC}" type="pres">
      <dgm:prSet presAssocID="{CA3C7DB5-FEC3-4598-B83B-5961C05A66FF}" presName="ChildAccentShape" presStyleLbl="trBgShp" presStyleIdx="1" presStyleCnt="4"/>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custScaleX="117101" custLinFactNeighborX="1785" custLinFactNeighborY="-936">
        <dgm:presLayoutVars>
          <dgm:chMax val="0"/>
          <dgm:chPref val="0"/>
        </dgm:presLayoutVars>
      </dgm:prSet>
      <dgm:spPr/>
    </dgm:pt>
    <dgm:pt modelId="{E8ACC6C2-FED7-4E0A-AD73-C8A1D1E9A42C}" type="pres">
      <dgm:prSet presAssocID="{5418C5C2-5884-471C-A748-797F1803639B}" presName="ChildAccentShape" presStyleLbl="trBgShp" presStyleIdx="3" presStyleCnt="4"/>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138962" y="356759"/>
          <a:ext cx="3501607" cy="2491783"/>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26573" y="356759"/>
          <a:ext cx="134633" cy="2491783"/>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4328" y="58191"/>
          <a:ext cx="3366974" cy="235700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275858"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3520" tIns="83820" rIns="2235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solidFill>
                <a:schemeClr val="tx1"/>
              </a:solidFill>
            </a:rPr>
            <a:t>„</a:t>
          </a:r>
          <a:r>
            <a:rPr lang="en-US" sz="2200" b="1" kern="1200" noProof="0" dirty="0" err="1">
              <a:solidFill>
                <a:schemeClr val="tx1"/>
              </a:solidFill>
            </a:rPr>
            <a:t>Prvo</a:t>
          </a:r>
          <a:r>
            <a:rPr lang="en-US" sz="2200" b="1" kern="1200" noProof="0" dirty="0">
              <a:solidFill>
                <a:schemeClr val="tx1"/>
              </a:solidFill>
            </a:rPr>
            <a:t> </a:t>
          </a:r>
          <a:r>
            <a:rPr lang="en-US" sz="2200" b="1" kern="1200" noProof="0" dirty="0" err="1">
              <a:solidFill>
                <a:schemeClr val="tx1"/>
              </a:solidFill>
            </a:rPr>
            <a:t>deca</a:t>
          </a:r>
          <a:r>
            <a:rPr lang="sr-Latn-RS" sz="2200" b="1" kern="1200" noProof="0" dirty="0">
              <a:solidFill>
                <a:schemeClr val="tx1"/>
              </a:solidFill>
            </a:rPr>
            <a:t>“</a:t>
          </a:r>
          <a:endParaRPr lang="sr-Latn-RS" sz="2200" kern="1200" noProof="0" dirty="0">
            <a:solidFill>
              <a:schemeClr val="tx1"/>
            </a:solidFill>
          </a:endParaRPr>
        </a:p>
      </dsp:txBody>
      <dsp:txXfrm>
        <a:off x="275858" y="2416038"/>
        <a:ext cx="3230077" cy="295777"/>
      </dsp:txXfrm>
    </dsp:sp>
    <dsp:sp modelId="{7585068C-A66D-4DAA-852F-40FB80074195}">
      <dsp:nvSpPr>
        <dsp:cNvPr id="0" name=""/>
        <dsp:cNvSpPr/>
      </dsp:nvSpPr>
      <dsp:spPr>
        <a:xfrm>
          <a:off x="3783123"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r>
            <a:rPr lang="hr" sz="2200" b="1" kern="1200" dirty="0"/>
            <a:t>Mogla bi tražiti drugo mesto i iskoristiti mrvice sitih.</a:t>
          </a:r>
          <a:endParaRPr lang="es-ES" sz="2200" kern="1200" dirty="0"/>
        </a:p>
      </dsp:txBody>
      <dsp:txXfrm>
        <a:off x="3783123" y="356759"/>
        <a:ext cx="1600896" cy="2491783"/>
      </dsp:txXfrm>
    </dsp:sp>
    <dsp:sp modelId="{455F2C1C-DFD5-428C-B53C-127BFDC596B3}">
      <dsp:nvSpPr>
        <dsp:cNvPr id="0" name=""/>
        <dsp:cNvSpPr/>
      </dsp:nvSpPr>
      <dsp:spPr>
        <a:xfrm>
          <a:off x="5940242" y="58191"/>
          <a:ext cx="3366974" cy="235700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211772"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3520" tIns="83820" rIns="2235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a:t>
          </a:r>
          <a:r>
            <a:rPr lang="en-US" sz="2200" b="1" kern="1200" noProof="0" dirty="0" err="1"/>
            <a:t>ku</a:t>
          </a:r>
          <a:r>
            <a:rPr lang="sr-Latn-RS" sz="2200" b="1" kern="1200" noProof="0" dirty="0"/>
            <a:t>ć</a:t>
          </a:r>
          <a:r>
            <a:rPr lang="en-US" sz="2200" b="1" kern="1200" noProof="0" dirty="0" err="1"/>
            <a:t>ni</a:t>
          </a:r>
          <a:r>
            <a:rPr lang="en-US" sz="2200" b="1" kern="1200" noProof="0" dirty="0"/>
            <a:t> psi</a:t>
          </a:r>
          <a:r>
            <a:rPr lang="sr-Latn-RS" sz="2200" b="1" kern="1200" noProof="0" dirty="0"/>
            <a:t>“</a:t>
          </a:r>
          <a:endParaRPr lang="sr-Latn-RS" sz="2200" kern="1200" noProof="0" dirty="0"/>
        </a:p>
      </dsp:txBody>
      <dsp:txXfrm>
        <a:off x="6211772" y="2416038"/>
        <a:ext cx="3230077" cy="295777"/>
      </dsp:txXfrm>
    </dsp:sp>
    <dsp:sp modelId="{98BDD9DD-95DA-4AA4-9024-43EFD1E0FA91}">
      <dsp:nvSpPr>
        <dsp:cNvPr id="0" name=""/>
        <dsp:cNvSpPr/>
      </dsp:nvSpPr>
      <dsp:spPr>
        <a:xfrm>
          <a:off x="9610728" y="333435"/>
          <a:ext cx="187466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pPr>
          <a:r>
            <a:rPr lang="hr" sz="2200" b="1" kern="1200" dirty="0"/>
            <a:t>Pripitomljeni psi (ne lutali-ce) bili su deo porodice i zato su mogli uživati u njenim blagodatima.</a:t>
          </a:r>
          <a:endParaRPr lang="es-ES" sz="2200" kern="1200" dirty="0"/>
        </a:p>
      </dsp:txBody>
      <dsp:txXfrm>
        <a:off x="9610728" y="333435"/>
        <a:ext cx="1874666" cy="249178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12/07/2024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12/07/2024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9525" y="128587"/>
            <a:ext cx="6353175"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 sz="6000" b="1" dirty="0">
                <a:ln/>
                <a:solidFill>
                  <a:srgbClr val="C43255"/>
                </a:solidFill>
              </a:rPr>
              <a:t>IZNUTRA I SPOLJA</a:t>
            </a: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338554"/>
          </a:xfrm>
          <a:prstGeom prst="rect">
            <a:avLst/>
          </a:prstGeom>
          <a:noFill/>
        </p:spPr>
        <p:txBody>
          <a:bodyPr wrap="square" rtlCol="0">
            <a:spAutoFit/>
          </a:bodyPr>
          <a:lstStyle/>
          <a:p>
            <a:pPr algn="ctr"/>
            <a:r>
              <a:rPr lang="hr" sz="1600" b="1" dirty="0">
                <a:solidFill>
                  <a:schemeClr val="bg2">
                    <a:lumMod val="20000"/>
                    <a:lumOff val="80000"/>
                  </a:schemeClr>
                </a:solidFill>
                <a:effectLst>
                  <a:outerShdw blurRad="38100" dist="38100" dir="2700000" algn="tl">
                    <a:srgbClr val="000000">
                      <a:alpha val="43137"/>
                    </a:srgbClr>
                  </a:outerShdw>
                </a:effectLst>
              </a:rPr>
              <a:t>6. pouka za 10. avgust 2024.</a:t>
            </a: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118577" y="123824"/>
            <a:ext cx="2667000" cy="2314576"/>
            <a:chOff x="7772400" y="1114424"/>
            <a:chExt cx="2667000"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8019044" y="1432113"/>
              <a:ext cx="401072" cy="338554"/>
            </a:xfrm>
            <a:prstGeom prst="rect">
              <a:avLst/>
            </a:prstGeom>
            <a:noFill/>
          </p:spPr>
          <p:txBody>
            <a:bodyPr wrap="none" rtlCol="0">
              <a:spAutoFit/>
            </a:bodyPr>
            <a:lstStyle/>
            <a:p>
              <a:pPr algn="r"/>
              <a:r>
                <a:rPr lang="hr" sz="1600" b="1" dirty="0"/>
                <a:t>Tir</a:t>
              </a:r>
            </a:p>
          </p:txBody>
        </p:sp>
        <p:sp>
          <p:nvSpPr>
            <p:cNvPr id="12" name="CuadroTexto 11">
              <a:extLst>
                <a:ext uri="{FF2B5EF4-FFF2-40B4-BE49-F238E27FC236}">
                  <a16:creationId xmlns:a16="http://schemas.microsoft.com/office/drawing/2014/main" id="{F686C9F9-B882-584B-4962-2745879DA8CD}"/>
                </a:ext>
              </a:extLst>
            </p:cNvPr>
            <p:cNvSpPr txBox="1"/>
            <p:nvPr/>
          </p:nvSpPr>
          <p:spPr>
            <a:xfrm>
              <a:off x="7794175" y="1114424"/>
              <a:ext cx="718466" cy="338554"/>
            </a:xfrm>
            <a:prstGeom prst="rect">
              <a:avLst/>
            </a:prstGeom>
            <a:noFill/>
          </p:spPr>
          <p:txBody>
            <a:bodyPr wrap="none" rtlCol="0">
              <a:spAutoFit/>
            </a:bodyPr>
            <a:lstStyle/>
            <a:p>
              <a:pPr algn="r"/>
              <a:r>
                <a:rPr lang="hr" sz="1600" b="1" dirty="0"/>
                <a:t>Sidon</a:t>
              </a:r>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426556" y="2653115"/>
              <a:ext cx="1072730" cy="338554"/>
            </a:xfrm>
            <a:prstGeom prst="rect">
              <a:avLst/>
            </a:prstGeom>
            <a:noFill/>
          </p:spPr>
          <p:txBody>
            <a:bodyPr wrap="none" rtlCol="0">
              <a:spAutoFit/>
            </a:bodyPr>
            <a:lstStyle/>
            <a:p>
              <a:r>
                <a:rPr lang="hr" sz="1600" b="1" dirty="0"/>
                <a:t>Dekapolis</a:t>
              </a:r>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8666479" y="2744916"/>
            <a:ext cx="3725544" cy="172021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385295" y="5569011"/>
            <a:ext cx="6129336" cy="1015663"/>
          </a:xfrm>
          <a:prstGeom prst="rect">
            <a:avLst/>
          </a:prstGeom>
          <a:noFill/>
        </p:spPr>
        <p:txBody>
          <a:bodyPr wrap="square">
            <a:spAutoFit/>
          </a:bodyPr>
          <a:lstStyle/>
          <a:p>
            <a:pPr>
              <a:spcBef>
                <a:spcPts val="600"/>
              </a:spcBef>
            </a:pPr>
            <a:r>
              <a:rPr lang="sr-Latn-RS" sz="2000" b="1" dirty="0"/>
              <a:t>Isus želi da imamo uši spremne za slušanje Njegove poruke, a isto tako i da čujemo vapaj onih koji trebaju čuti pravu reč od nas.</a:t>
            </a:r>
          </a:p>
        </p:txBody>
      </p:sp>
      <p:sp>
        <p:nvSpPr>
          <p:cNvPr id="30" name="CuadroTexto 29">
            <a:extLst>
              <a:ext uri="{FF2B5EF4-FFF2-40B4-BE49-F238E27FC236}">
                <a16:creationId xmlns:a16="http://schemas.microsoft.com/office/drawing/2014/main" id="{78CFB3EB-4EFC-B2F6-8072-B140345E8A17}"/>
              </a:ext>
            </a:extLst>
          </p:cNvPr>
          <p:cNvSpPr txBox="1"/>
          <p:nvPr/>
        </p:nvSpPr>
        <p:spPr>
          <a:xfrm>
            <a:off x="2385296" y="4122461"/>
            <a:ext cx="6356619" cy="1323439"/>
          </a:xfrm>
          <a:prstGeom prst="rect">
            <a:avLst/>
          </a:prstGeom>
          <a:noFill/>
        </p:spPr>
        <p:txBody>
          <a:bodyPr wrap="square">
            <a:spAutoFit/>
          </a:bodyPr>
          <a:lstStyle/>
          <a:p>
            <a:pPr>
              <a:spcBef>
                <a:spcPts val="600"/>
              </a:spcBef>
            </a:pPr>
            <a:r>
              <a:rPr lang="sr-Latn-RS" sz="2000" b="1" dirty="0"/>
              <a:t>Gluvi je sada mogao jasno da čuje, a prve reči koje je čuo bile su Isusove. U svemu tome, Isus je razmišljao i o onima koji, slušajući, nisu hteli da čuju Njegove reči niti primiti Njegovu poruku.</a:t>
            </a:r>
          </a:p>
        </p:txBody>
      </p:sp>
      <p:sp>
        <p:nvSpPr>
          <p:cNvPr id="32" name="CuadroTexto 31">
            <a:extLst>
              <a:ext uri="{FF2B5EF4-FFF2-40B4-BE49-F238E27FC236}">
                <a16:creationId xmlns:a16="http://schemas.microsoft.com/office/drawing/2014/main" id="{DD7F108A-ECD0-52DA-6B75-AE2B1E5283A1}"/>
              </a:ext>
            </a:extLst>
          </p:cNvPr>
          <p:cNvSpPr txBox="1"/>
          <p:nvPr/>
        </p:nvSpPr>
        <p:spPr>
          <a:xfrm>
            <a:off x="2385295" y="3691161"/>
            <a:ext cx="6739039" cy="400110"/>
          </a:xfrm>
          <a:prstGeom prst="rect">
            <a:avLst/>
          </a:prstGeom>
          <a:noFill/>
        </p:spPr>
        <p:txBody>
          <a:bodyPr wrap="square">
            <a:spAutoFit/>
          </a:bodyPr>
          <a:lstStyle/>
          <a:p>
            <a:pPr>
              <a:spcBef>
                <a:spcPts val="600"/>
              </a:spcBef>
            </a:pPr>
            <a:r>
              <a:rPr lang="sr-Latn-RS" sz="2000" b="1" dirty="0"/>
              <a:t>Ali zašto je Isus uzdahnuo i rekao: „Otvori se“?</a:t>
            </a:r>
          </a:p>
        </p:txBody>
      </p:sp>
      <p:sp>
        <p:nvSpPr>
          <p:cNvPr id="23" name="CuadroTexto 22">
            <a:extLst>
              <a:ext uri="{FF2B5EF4-FFF2-40B4-BE49-F238E27FC236}">
                <a16:creationId xmlns:a16="http://schemas.microsoft.com/office/drawing/2014/main" id="{999FBA27-8181-7CC7-8C28-A452E479398C}"/>
              </a:ext>
            </a:extLst>
          </p:cNvPr>
          <p:cNvSpPr txBox="1"/>
          <p:nvPr/>
        </p:nvSpPr>
        <p:spPr>
          <a:xfrm>
            <a:off x="2385297" y="2644308"/>
            <a:ext cx="6401567" cy="1015663"/>
          </a:xfrm>
          <a:prstGeom prst="rect">
            <a:avLst/>
          </a:prstGeom>
          <a:noFill/>
        </p:spPr>
        <p:txBody>
          <a:bodyPr wrap="square">
            <a:spAutoFit/>
          </a:bodyPr>
          <a:lstStyle/>
          <a:p>
            <a:pPr>
              <a:spcBef>
                <a:spcPts val="600"/>
              </a:spcBef>
            </a:pPr>
            <a:r>
              <a:rPr lang="sr-Latn-RS" sz="2000" b="1" dirty="0"/>
              <a:t>Onim što je uradio Isus je dao priliku ovom čoveku da pokaže veru da ga može izlečiti. Kao rezultat toga, mnogi su se divili Isusu (Marko 7,35-37).</a:t>
            </a:r>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88719" y="1905232"/>
            <a:ext cx="9303280" cy="707886"/>
          </a:xfrm>
          <a:prstGeom prst="rect">
            <a:avLst/>
          </a:prstGeom>
          <a:noFill/>
        </p:spPr>
        <p:txBody>
          <a:bodyPr wrap="square">
            <a:spAutoFit/>
          </a:bodyPr>
          <a:lstStyle/>
          <a:p>
            <a:pPr>
              <a:spcBef>
                <a:spcPts val="600"/>
              </a:spcBef>
            </a:pPr>
            <a:r>
              <a:rPr lang="sr-Latn-RS" sz="2000" b="1" dirty="0"/>
              <a:t>Po dolasku u </a:t>
            </a:r>
            <a:r>
              <a:rPr lang="sr-Latn-RS" sz="2000" b="1" dirty="0" err="1"/>
              <a:t>Dekapolis</a:t>
            </a:r>
            <a:r>
              <a:rPr lang="sr-Latn-RS" sz="2000" b="1" dirty="0"/>
              <a:t> doveli su osobu na izlečenje. Odvevši ga na stranu, upotrebio je neobičan pristup za isceljenje(Marko 7,32-34).</a:t>
            </a:r>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707886"/>
          </a:xfrm>
          <a:prstGeom prst="rect">
            <a:avLst/>
          </a:prstGeom>
          <a:noFill/>
        </p:spPr>
        <p:txBody>
          <a:bodyPr wrap="square" rtlCol="0">
            <a:spAutoFit/>
          </a:bodyPr>
          <a:lstStyle/>
          <a:p>
            <a:pPr>
              <a:spcBef>
                <a:spcPts val="600"/>
              </a:spcBef>
            </a:pPr>
            <a:r>
              <a:rPr lang="sr-Latn-RS" sz="2000" b="1" dirty="0"/>
              <a:t>Iz </a:t>
            </a:r>
            <a:r>
              <a:rPr lang="sr-Latn-RS" sz="2000" b="1" dirty="0" err="1"/>
              <a:t>Tira</a:t>
            </a:r>
            <a:r>
              <a:rPr lang="sr-Latn-RS" sz="2000" b="1" dirty="0"/>
              <a:t> je Isus namerno skrenuo s puta kako bi izbegao Galileju (Marko 7,31). Na taj je način mogao da provede više vremena sa svojim učenicima.</a:t>
            </a:r>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90253E"/>
                </a:solidFill>
                <a:latin typeface="Comic Sans MS" panose="030F0702030302020204" pitchFamily="66" charset="0"/>
              </a:rPr>
              <a:t>„</a:t>
            </a:r>
            <a:r>
              <a:rPr lang="pl-PL" sz="2000" b="1" dirty="0">
                <a:solidFill>
                  <a:srgbClr val="90253E"/>
                </a:solidFill>
                <a:latin typeface="Comic Sans MS" panose="030F0702030302020204" pitchFamily="66" charset="0"/>
              </a:rPr>
              <a:t>I pogledavši na nebo uzdahnu, i reče mu: Efata, to jeste: Otvori se</a:t>
            </a:r>
            <a:r>
              <a:rPr lang="en-US" sz="2000" b="1" dirty="0">
                <a:solidFill>
                  <a:srgbClr val="90253E"/>
                </a:solidFill>
                <a:latin typeface="Comic Sans MS" panose="030F0702030302020204" pitchFamily="66" charset="0"/>
              </a:rPr>
              <a:t>.</a:t>
            </a:r>
            <a:r>
              <a:rPr lang="sr-Latn-RS" sz="2000" b="1" dirty="0">
                <a:solidFill>
                  <a:srgbClr val="90253E"/>
                </a:solidFill>
                <a:latin typeface="Comic Sans MS" panose="030F0702030302020204" pitchFamily="66" charset="0"/>
              </a:rPr>
              <a:t>“ </a:t>
            </a:r>
            <a:r>
              <a:rPr lang="hr" sz="1600" b="1" dirty="0">
                <a:solidFill>
                  <a:srgbClr val="90253E"/>
                </a:solidFill>
                <a:latin typeface="Comic Sans MS" panose="030F0702030302020204" pitchFamily="66" charset="0"/>
              </a:rPr>
              <a:t>(Marko 7,34)</a:t>
            </a: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0"/>
            <a:ext cx="923769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dirty="0">
                <a:ln/>
                <a:solidFill>
                  <a:srgbClr val="00B0F0"/>
                </a:solidFill>
              </a:rPr>
              <a:t>UŠI KOJE SU OTVORENE</a:t>
            </a: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hr" sz="4400" b="1" dirty="0">
                <a:ln w="9525">
                  <a:solidFill>
                    <a:schemeClr val="bg1"/>
                  </a:solidFill>
                  <a:prstDash val="solid"/>
                </a:ln>
                <a:solidFill>
                  <a:srgbClr val="804A41"/>
                </a:solidFill>
                <a:effectLst>
                  <a:outerShdw blurRad="12700" dist="38100" dir="2700000" algn="tl" rotWithShape="0">
                    <a:srgbClr val="E1943F"/>
                  </a:outerShdw>
                </a:effectLst>
              </a:rPr>
              <a:t>KVASAC TRADICIJE</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2262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777092" y="5532992"/>
            <a:ext cx="4180645" cy="1107996"/>
          </a:xfrm>
          <a:prstGeom prst="rect">
            <a:avLst/>
          </a:prstGeom>
          <a:noFill/>
        </p:spPr>
        <p:txBody>
          <a:bodyPr wrap="square">
            <a:spAutoFit/>
          </a:bodyPr>
          <a:lstStyle/>
          <a:p>
            <a:pPr>
              <a:spcBef>
                <a:spcPts val="600"/>
              </a:spcBef>
            </a:pPr>
            <a:r>
              <a:rPr lang="hr" sz="2200" b="1" dirty="0"/>
              <a:t>Zaboravili su da nam Isus može staviti na raspolaganje neogra-ničene resurse (Marko 8,16-21).</a:t>
            </a:r>
          </a:p>
        </p:txBody>
      </p:sp>
      <p:sp>
        <p:nvSpPr>
          <p:cNvPr id="11" name="CuadroTexto 10">
            <a:extLst>
              <a:ext uri="{FF2B5EF4-FFF2-40B4-BE49-F238E27FC236}">
                <a16:creationId xmlns:a16="http://schemas.microsoft.com/office/drawing/2014/main" id="{448A1317-3C30-215A-50DC-68EE81E2E9FB}"/>
              </a:ext>
            </a:extLst>
          </p:cNvPr>
          <p:cNvSpPr txBox="1"/>
          <p:nvPr/>
        </p:nvSpPr>
        <p:spPr>
          <a:xfrm>
            <a:off x="4777092" y="3464580"/>
            <a:ext cx="4030505" cy="2123658"/>
          </a:xfrm>
          <a:prstGeom prst="rect">
            <a:avLst/>
          </a:prstGeom>
          <a:noFill/>
        </p:spPr>
        <p:txBody>
          <a:bodyPr wrap="square">
            <a:spAutoFit/>
          </a:bodyPr>
          <a:lstStyle/>
          <a:p>
            <a:pPr>
              <a:spcBef>
                <a:spcPts val="600"/>
              </a:spcBef>
            </a:pPr>
            <a:r>
              <a:rPr lang="hr" sz="2200" b="1" dirty="0"/>
              <a:t>Učenici nisu razumeli metaforu. Mislili su da im zamera što nisu poneli hleb i smatrali su da ne smeju da kupuju hleb od nekoga ko je farisej ili sadukej.</a:t>
            </a:r>
          </a:p>
        </p:txBody>
      </p:sp>
      <p:sp>
        <p:nvSpPr>
          <p:cNvPr id="15" name="CuadroTexto 14">
            <a:extLst>
              <a:ext uri="{FF2B5EF4-FFF2-40B4-BE49-F238E27FC236}">
                <a16:creationId xmlns:a16="http://schemas.microsoft.com/office/drawing/2014/main" id="{08343668-FE1B-DF8D-2ED8-28A165A77864}"/>
              </a:ext>
            </a:extLst>
          </p:cNvPr>
          <p:cNvSpPr txBox="1"/>
          <p:nvPr/>
        </p:nvSpPr>
        <p:spPr>
          <a:xfrm>
            <a:off x="-9525" y="2771339"/>
            <a:ext cx="9038122" cy="769441"/>
          </a:xfrm>
          <a:prstGeom prst="rect">
            <a:avLst/>
          </a:prstGeom>
          <a:noFill/>
        </p:spPr>
        <p:txBody>
          <a:bodyPr wrap="square">
            <a:spAutoFit/>
          </a:bodyPr>
          <a:lstStyle/>
          <a:p>
            <a:pPr>
              <a:spcBef>
                <a:spcPts val="600"/>
              </a:spcBef>
            </a:pPr>
            <a:r>
              <a:rPr lang="sr-Latn-RS" sz="2200" b="1" dirty="0"/>
              <a:t>Tokom putovanja Isus im je govorio o „farisejskom kvascu“, to jest o učenjima i tradicijama koje su prožele religiju i iskvarili je (Marko 8,15).</a:t>
            </a:r>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1107996"/>
          </a:xfrm>
          <a:prstGeom prst="rect">
            <a:avLst/>
          </a:prstGeom>
          <a:noFill/>
        </p:spPr>
        <p:txBody>
          <a:bodyPr wrap="square">
            <a:spAutoFit/>
          </a:bodyPr>
          <a:lstStyle/>
          <a:p>
            <a:pPr>
              <a:spcBef>
                <a:spcPts val="600"/>
              </a:spcBef>
            </a:pPr>
            <a:r>
              <a:rPr lang="hr" sz="2200" b="1" dirty="0"/>
              <a:t>Odbio je da im da bilo kakav znak. Ništa nije moglo uveriti one koji nisu hteli da budu uvereni. Razočaran, napustio je područje i ukrcao se u lađu sa svojim učenicima (Mk 8,12-13).</a:t>
            </a:r>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769441"/>
          </a:xfrm>
          <a:prstGeom prst="rect">
            <a:avLst/>
          </a:prstGeom>
          <a:noFill/>
        </p:spPr>
        <p:txBody>
          <a:bodyPr wrap="square" rtlCol="0">
            <a:spAutoFit/>
          </a:bodyPr>
          <a:lstStyle/>
          <a:p>
            <a:pPr>
              <a:spcBef>
                <a:spcPts val="600"/>
              </a:spcBef>
            </a:pPr>
            <a:r>
              <a:rPr lang="hr" sz="2200" b="1" dirty="0"/>
              <a:t>Kad su stigli u </a:t>
            </a:r>
            <a:r>
              <a:rPr lang="en-US" sz="2200" b="1" dirty="0" err="1"/>
              <a:t>okolinu</a:t>
            </a:r>
            <a:r>
              <a:rPr lang="en-US" sz="2200" b="1" dirty="0"/>
              <a:t> </a:t>
            </a:r>
            <a:r>
              <a:rPr lang="hr" sz="2200" b="1" dirty="0"/>
              <a:t>Dalmanut</a:t>
            </a:r>
            <a:r>
              <a:rPr lang="en-US" sz="2200" b="1" dirty="0"/>
              <a:t>e</a:t>
            </a:r>
            <a:r>
              <a:rPr lang="hr" sz="2200" b="1" dirty="0"/>
              <a:t> , Isus se susreo s „gluvim fari</a:t>
            </a:r>
            <a:r>
              <a:rPr lang="en-US" sz="2200" b="1" dirty="0"/>
              <a:t>s</a:t>
            </a:r>
            <a:r>
              <a:rPr lang="hr" sz="2200" b="1" dirty="0"/>
              <a:t>ejima</a:t>
            </a:r>
            <a:r>
              <a:rPr lang="sr-Latn-RS" sz="2200" b="1" dirty="0"/>
              <a:t>“</a:t>
            </a:r>
            <a:r>
              <a:rPr lang="hr" sz="2200" b="1" dirty="0"/>
              <a:t>, koji su od </a:t>
            </a:r>
            <a:r>
              <a:rPr lang="en-US" sz="2200" b="1" dirty="0"/>
              <a:t>N</a:t>
            </a:r>
            <a:r>
              <a:rPr lang="hr" sz="2200" b="1" dirty="0"/>
              <a:t>jega tražili znak Njegove vlasti (Mk 8,10-11).</a:t>
            </a:r>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sr-Latn-RS" sz="2000" b="1" dirty="0">
                <a:solidFill>
                  <a:srgbClr val="5C3532"/>
                </a:solidFill>
                <a:latin typeface="Comic Sans MS" panose="030F0702030302020204" pitchFamily="66" charset="0"/>
              </a:rPr>
              <a:t>„I zapovedaše im govoreći: Pazite, čuvajte se kvasca farisejskog i kvasca </a:t>
            </a:r>
            <a:r>
              <a:rPr lang="sr-Latn-RS" sz="2000" b="1" dirty="0" err="1">
                <a:solidFill>
                  <a:srgbClr val="5C3532"/>
                </a:solidFill>
                <a:latin typeface="Comic Sans MS" panose="030F0702030302020204" pitchFamily="66" charset="0"/>
              </a:rPr>
              <a:t>Irodovog</a:t>
            </a:r>
            <a:r>
              <a:rPr lang="sr-Latn-RS" sz="2000" b="1" dirty="0">
                <a:solidFill>
                  <a:srgbClr val="5C3532"/>
                </a:solidFill>
                <a:latin typeface="Comic Sans MS" panose="030F0702030302020204" pitchFamily="66" charset="0"/>
              </a:rPr>
              <a:t>.“ </a:t>
            </a:r>
            <a:r>
              <a:rPr lang="sr-Latn-RS" sz="1600" b="1" dirty="0">
                <a:solidFill>
                  <a:srgbClr val="5C3532"/>
                </a:solidFill>
                <a:latin typeface="Comic Sans MS" panose="030F0702030302020204" pitchFamily="66" charset="0"/>
              </a:rPr>
              <a:t>(Marko 8,15)</a:t>
            </a: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1887794" y="584420"/>
            <a:ext cx="8583561" cy="5770811"/>
          </a:xfrm>
          <a:prstGeom prst="rect">
            <a:avLst/>
          </a:prstGeom>
          <a:noFill/>
        </p:spPr>
        <p:txBody>
          <a:bodyPr wrap="square">
            <a:spAutoFit/>
          </a:bodyPr>
          <a:lstStyle/>
          <a:p>
            <a:pPr>
              <a:spcBef>
                <a:spcPts val="600"/>
              </a:spcBef>
            </a:pPr>
            <a:r>
              <a:rPr lang="sr-Latn-RS" sz="2800" b="1" dirty="0">
                <a:latin typeface="Constantia" panose="02030602050306030303" pitchFamily="18" charset="0"/>
              </a:rPr>
              <a:t>„Neće nam doneti ništa dobro ako bi plovili nizvodno nošeni strujom, vođeni tradicijom i drskim zabludama. Pozvani smo da budemo saradnici s Bogom. Zato ustanimo i zasijajmo. Nemamo vremena da bi ga trošili u sukobima. Oni koji imaju poznanje istine kakva je u Isusu sada moraju postati jedno u srcu i nameri. Sve razlike moraju biti odstranjene. Članovi crkve moraju raditi zajedno pod velikim Poglavarom crkve.</a:t>
            </a:r>
          </a:p>
          <a:p>
            <a:pPr>
              <a:spcBef>
                <a:spcPts val="600"/>
              </a:spcBef>
            </a:pPr>
            <a:r>
              <a:rPr lang="sr-Latn-RS" sz="2800" b="1" dirty="0">
                <a:latin typeface="Constantia" panose="02030602050306030303" pitchFamily="18" charset="0"/>
              </a:rPr>
              <a:t>Neka oni koji imaju poznanje istine ustanu i zasijaju. ’Vičite glasno, ne ustežite se, podignite glas kao trubu’ (Isaija 58,1). Nemojte više </a:t>
            </a:r>
            <a:r>
              <a:rPr lang="sr-Latn-RS" sz="2800" b="1" dirty="0" err="1">
                <a:latin typeface="Constantia" panose="02030602050306030303" pitchFamily="18" charset="0"/>
              </a:rPr>
              <a:t>upropa-štavati</a:t>
            </a:r>
            <a:r>
              <a:rPr lang="sr-Latn-RS" sz="2800" b="1" dirty="0">
                <a:latin typeface="Constantia" panose="02030602050306030303" pitchFamily="18" charset="0"/>
              </a:rPr>
              <a:t> istinu. Neka duša vapi za živim Bogom.“</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5990402" y="6519446"/>
            <a:ext cx="4114588" cy="338554"/>
          </a:xfrm>
          <a:prstGeom prst="rect">
            <a:avLst/>
          </a:prstGeom>
          <a:noFill/>
        </p:spPr>
        <p:txBody>
          <a:bodyPr wrap="none" rtlCol="0">
            <a:spAutoFit/>
          </a:bodyPr>
          <a:lstStyle/>
          <a:p>
            <a:pPr algn="r"/>
            <a:r>
              <a:rPr lang="hr" sz="1600" b="1" dirty="0"/>
              <a:t>EGW (Odabrane poruke, tom 1, stranica 108)</a:t>
            </a: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1"/>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234354" y="148470"/>
            <a:ext cx="3838569" cy="6247864"/>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4000" b="1" i="0" u="none" strike="noStrike" kern="1200" cap="none" spc="0" normalizeH="0" baseline="0" dirty="0">
                <a:ln w="22225">
                  <a:noFill/>
                  <a:prstDash val="solid"/>
                </a:ln>
                <a:solidFill>
                  <a:srgbClr val="EDA148"/>
                </a:solidFill>
                <a:effectLst/>
                <a:uLnTx/>
                <a:uFillTx/>
                <a:latin typeface="Comic Sans MS" panose="030F0702030302020204" pitchFamily="66" charset="0"/>
                <a:ea typeface="+mn-ea"/>
                <a:cs typeface="+mn-cs"/>
              </a:rPr>
              <a:t>“Ništa nema što bi čoveka moglo opoganiti da uđe spolja u njega, nego što izlazi iz njega ono je što pogani čoveka.”</a:t>
            </a: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(Marko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3899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4891806" y="3677952"/>
            <a:ext cx="7630325" cy="3017429"/>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hr" sz="2200" b="1" dirty="0">
                <a:solidFill>
                  <a:srgbClr val="1664FF"/>
                </a:solidFill>
              </a:rPr>
              <a:t>Problemi s tradicijom:</a:t>
            </a:r>
          </a:p>
          <a:p>
            <a:pPr lvl="1">
              <a:lnSpc>
                <a:spcPts val="2400"/>
              </a:lnSpc>
              <a:spcBef>
                <a:spcPts val="600"/>
              </a:spcBef>
            </a:pPr>
            <a:r>
              <a:rPr lang="hr" sz="2200" b="1" dirty="0"/>
              <a:t>Zamena Božijih zapovesti. Marko 7,1-13.</a:t>
            </a:r>
          </a:p>
          <a:p>
            <a:pPr lvl="1">
              <a:lnSpc>
                <a:spcPts val="2400"/>
              </a:lnSpc>
              <a:spcBef>
                <a:spcPts val="600"/>
              </a:spcBef>
            </a:pPr>
            <a:r>
              <a:rPr lang="hr" sz="2200" b="1" dirty="0"/>
              <a:t>Šta zagađuje, a što ne. Marko 7,14-19.</a:t>
            </a:r>
          </a:p>
          <a:p>
            <a:pPr>
              <a:lnSpc>
                <a:spcPts val="2400"/>
              </a:lnSpc>
              <a:spcBef>
                <a:spcPts val="1800"/>
              </a:spcBef>
            </a:pPr>
            <a:r>
              <a:rPr lang="hr" sz="2200" b="1" dirty="0">
                <a:solidFill>
                  <a:srgbClr val="ED0E68"/>
                </a:solidFill>
              </a:rPr>
              <a:t>Tradicija i neznabošci:</a:t>
            </a:r>
          </a:p>
          <a:p>
            <a:pPr lvl="1">
              <a:lnSpc>
                <a:spcPts val="2400"/>
              </a:lnSpc>
              <a:spcBef>
                <a:spcPts val="600"/>
              </a:spcBef>
            </a:pPr>
            <a:r>
              <a:rPr lang="hr" sz="2200" b="1" dirty="0"/>
              <a:t>Psi koji nadmašuju svoje gospodare. Marko 7,24-30.</a:t>
            </a:r>
          </a:p>
          <a:p>
            <a:pPr lvl="1">
              <a:lnSpc>
                <a:spcPts val="2400"/>
              </a:lnSpc>
              <a:spcBef>
                <a:spcPts val="600"/>
              </a:spcBef>
            </a:pPr>
            <a:r>
              <a:rPr lang="hr" sz="2200" b="1" dirty="0"/>
              <a:t>Uši koje su ostale otvorene. Marko 7,31-37.</a:t>
            </a:r>
          </a:p>
          <a:p>
            <a:pPr>
              <a:lnSpc>
                <a:spcPts val="2400"/>
              </a:lnSpc>
              <a:spcBef>
                <a:spcPts val="1800"/>
              </a:spcBef>
            </a:pPr>
            <a:r>
              <a:rPr lang="hr" sz="2200" b="1" dirty="0">
                <a:solidFill>
                  <a:srgbClr val="B8A200"/>
                </a:solidFill>
              </a:rPr>
              <a:t>Kvasac tradicije. Marko 8,11-13.</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1" y="3677952"/>
            <a:ext cx="4320048"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07861" y="6332457"/>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07861" y="3728504"/>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07861" y="5030481"/>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073761" y="5421354"/>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073860" y="4503025"/>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073860" y="4122287"/>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073761" y="5794785"/>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70242" y="2560673"/>
            <a:ext cx="7558839" cy="769441"/>
          </a:xfrm>
          <a:prstGeom prst="rect">
            <a:avLst/>
          </a:prstGeom>
          <a:noFill/>
        </p:spPr>
        <p:txBody>
          <a:bodyPr wrap="square">
            <a:spAutoFit/>
          </a:bodyPr>
          <a:lstStyle/>
          <a:p>
            <a:pPr>
              <a:spcBef>
                <a:spcPts val="600"/>
              </a:spcBef>
            </a:pPr>
            <a:r>
              <a:rPr lang="hr" sz="2200" b="1" dirty="0"/>
              <a:t>Zbog predanja</a:t>
            </a:r>
            <a:r>
              <a:rPr lang="en-US" sz="2200" b="1" dirty="0"/>
              <a:t> </a:t>
            </a:r>
            <a:r>
              <a:rPr lang="en-US" sz="2200" b="1" dirty="0" err="1"/>
              <a:t>koj</a:t>
            </a:r>
            <a:r>
              <a:rPr lang="sr-Latn-RS" sz="2200" b="1" dirty="0"/>
              <a:t>a</a:t>
            </a:r>
            <a:r>
              <a:rPr lang="en-US" sz="2200" b="1" dirty="0"/>
              <a:t> </a:t>
            </a:r>
            <a:r>
              <a:rPr lang="en-US" sz="2200" b="1" dirty="0" err="1"/>
              <a:t>su</a:t>
            </a:r>
            <a:r>
              <a:rPr lang="en-US" sz="2200" b="1" dirty="0"/>
              <a:t> po</a:t>
            </a:r>
            <a:r>
              <a:rPr lang="sr-Latn-RS" sz="2200" b="1" dirty="0"/>
              <a:t>š</a:t>
            </a:r>
            <a:r>
              <a:rPr lang="en-US" sz="2200" b="1" dirty="0" err="1"/>
              <a:t>tovali</a:t>
            </a:r>
            <a:r>
              <a:rPr lang="hr" sz="2200" b="1" dirty="0"/>
              <a:t> bili su slepe vođe (Mt 23,16) koji su ljudima zatvarali ulaz u Carstvo nebesko (Mt 23,13).</a:t>
            </a:r>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3" y="862901"/>
            <a:ext cx="7630325" cy="1785104"/>
          </a:xfrm>
          <a:prstGeom prst="rect">
            <a:avLst/>
          </a:prstGeom>
          <a:noFill/>
        </p:spPr>
        <p:txBody>
          <a:bodyPr wrap="square">
            <a:spAutoFit/>
          </a:bodyPr>
          <a:lstStyle/>
          <a:p>
            <a:pPr>
              <a:spcBef>
                <a:spcPts val="600"/>
              </a:spcBef>
            </a:pPr>
            <a:r>
              <a:rPr lang="hr" sz="2200" b="1" dirty="0"/>
              <a:t>Trljati malo žitarica rukom u subotu, jesti bez pranja ruku, posvetiti predmete za službu Bogu kako bi sprečili druge da u njima uživaju, ne dirati neznabošca niti jesti s njim... Mnogobrojne i raznolike bile su tradicije zbog koje je farisejska religija postala teška i komplikovana.</a:t>
            </a:r>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769441"/>
          </a:xfrm>
          <a:prstGeom prst="rect">
            <a:avLst/>
          </a:prstGeom>
          <a:noFill/>
        </p:spPr>
        <p:txBody>
          <a:bodyPr wrap="square" rtlCol="0">
            <a:spAutoFit/>
          </a:bodyPr>
          <a:lstStyle/>
          <a:p>
            <a:pPr>
              <a:spcBef>
                <a:spcPts val="600"/>
              </a:spcBef>
            </a:pPr>
            <a:r>
              <a:rPr lang="hr" sz="2200" b="1" dirty="0"/>
              <a:t>Pitanje </a:t>
            </a:r>
            <a:r>
              <a:rPr lang="en-US" sz="2200" b="1" dirty="0"/>
              <a:t>s </a:t>
            </a:r>
            <a:r>
              <a:rPr lang="hr" sz="2200" b="1" dirty="0"/>
              <a:t>koj</a:t>
            </a:r>
            <a:r>
              <a:rPr lang="en-US" sz="2200" b="1" dirty="0" err="1"/>
              <a:t>im</a:t>
            </a:r>
            <a:r>
              <a:rPr lang="en-US" sz="2200" b="1" dirty="0"/>
              <a:t> se Isus </a:t>
            </a:r>
            <a:r>
              <a:rPr lang="en-US" sz="2200" b="1" dirty="0" err="1"/>
              <a:t>suočavao</a:t>
            </a:r>
            <a:r>
              <a:rPr lang="hr" sz="2200" b="1" dirty="0"/>
              <a:t> </a:t>
            </a:r>
            <a:r>
              <a:rPr lang="en-US" sz="2200" b="1" dirty="0"/>
              <a:t>u </a:t>
            </a:r>
            <a:r>
              <a:rPr lang="en-US" sz="2200" b="1" dirty="0" err="1"/>
              <a:t>susretu</a:t>
            </a:r>
            <a:r>
              <a:rPr lang="en-US" sz="2200" b="1" dirty="0"/>
              <a:t> s </a:t>
            </a:r>
            <a:r>
              <a:rPr lang="hr" sz="2200" b="1" dirty="0"/>
              <a:t>farisej</a:t>
            </a:r>
            <a:r>
              <a:rPr lang="en-US" sz="2200" b="1" dirty="0" err="1"/>
              <a:t>ima</a:t>
            </a:r>
            <a:r>
              <a:rPr lang="en-US" sz="2200" b="1" dirty="0"/>
              <a:t> </a:t>
            </a:r>
            <a:r>
              <a:rPr lang="hr" sz="2200" b="1" dirty="0"/>
              <a:t>u raznim prilikama bil</a:t>
            </a:r>
            <a:r>
              <a:rPr lang="en-US" sz="2200" b="1" dirty="0"/>
              <a:t>o</a:t>
            </a:r>
            <a:r>
              <a:rPr lang="hr" sz="2200" b="1" dirty="0"/>
              <a:t> je </a:t>
            </a:r>
            <a:r>
              <a:rPr lang="en-US" sz="2200" b="1" dirty="0"/>
              <a:t>u </a:t>
            </a:r>
            <a:r>
              <a:rPr lang="en-US" sz="2200" b="1" dirty="0" err="1"/>
              <a:t>vezi</a:t>
            </a:r>
            <a:r>
              <a:rPr lang="en-US" sz="2200" b="1" dirty="0"/>
              <a:t> s </a:t>
            </a:r>
            <a:r>
              <a:rPr lang="hr" sz="2200" b="1" dirty="0"/>
              <a:t>tradicij</a:t>
            </a:r>
            <a:r>
              <a:rPr lang="en-US" sz="2200" b="1" dirty="0"/>
              <a:t>om</a:t>
            </a:r>
            <a:r>
              <a:rPr lang="hr" sz="2200" b="1" dirty="0"/>
              <a:t>.</a:t>
            </a:r>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hr" sz="4400" b="1" dirty="0">
                <a:ln w="9525">
                  <a:solidFill>
                    <a:schemeClr val="bg1"/>
                  </a:solidFill>
                  <a:prstDash val="solid"/>
                </a:ln>
                <a:solidFill>
                  <a:srgbClr val="A94A14"/>
                </a:solidFill>
                <a:effectLst>
                  <a:outerShdw blurRad="12700" dist="38100" dir="2700000" algn="tl" rotWithShape="0">
                    <a:srgbClr val="EEA46E"/>
                  </a:outerShdw>
                </a:effectLst>
              </a:rPr>
              <a:t>PROBLEMI S TRADICIJOM</a:t>
            </a: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7566409" y="4439348"/>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hr"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KORVAN</a:t>
              </a:r>
              <a:endPar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endParaRP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5586" y="4571151"/>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8154" y="5485653"/>
            <a:ext cx="7171991" cy="1446550"/>
          </a:xfrm>
          <a:prstGeom prst="rect">
            <a:avLst/>
          </a:prstGeom>
          <a:noFill/>
        </p:spPr>
        <p:txBody>
          <a:bodyPr wrap="square">
            <a:spAutoFit/>
          </a:bodyPr>
          <a:lstStyle/>
          <a:p>
            <a:pPr>
              <a:spcBef>
                <a:spcPts val="600"/>
              </a:spcBef>
            </a:pPr>
            <a:r>
              <a:rPr lang="hr" sz="2200" b="1" dirty="0"/>
              <a:t>Primer: Ako su nešto posvetili Bogu (korvan) – npr. kuću – postajali su plodouživatelji do svoje smrti, ali je nisu mogli koristiti ni za koju drugu svrhu, kao što bi mogla biri pomoć roditeljima (Mk 7,9-13).</a:t>
            </a:r>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97832"/>
            <a:ext cx="7171991" cy="769441"/>
          </a:xfrm>
          <a:prstGeom prst="rect">
            <a:avLst/>
          </a:prstGeom>
          <a:noFill/>
        </p:spPr>
        <p:txBody>
          <a:bodyPr wrap="square">
            <a:spAutoFit/>
          </a:bodyPr>
          <a:lstStyle/>
          <a:p>
            <a:pPr>
              <a:spcBef>
                <a:spcPts val="600"/>
              </a:spcBef>
            </a:pPr>
            <a:r>
              <a:rPr lang="hr" sz="2200" b="1" dirty="0"/>
              <a:t>Isus je poštovao zapovesti. Oni su bili ti koji su ih prekršili i zamenili svojim tradicijama (Marko 7,6-8).</a:t>
            </a:r>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1107996"/>
          </a:xfrm>
          <a:prstGeom prst="rect">
            <a:avLst/>
          </a:prstGeom>
          <a:noFill/>
        </p:spPr>
        <p:txBody>
          <a:bodyPr wrap="square">
            <a:spAutoFit/>
          </a:bodyPr>
          <a:lstStyle/>
          <a:p>
            <a:pPr>
              <a:spcBef>
                <a:spcPts val="600"/>
              </a:spcBef>
            </a:pPr>
            <a:r>
              <a:rPr lang="hr" sz="2200" b="1" dirty="0"/>
              <a:t>Pitanje pismoznanaca i fariseja imalo je za cilj da dokaže kako Isus nije poštovao zapovesti (Marko 7,5). Ali to se pitanje okrenulo protiv njih.</a:t>
            </a:r>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82517"/>
            <a:ext cx="8550536" cy="769441"/>
          </a:xfrm>
          <a:prstGeom prst="rect">
            <a:avLst/>
          </a:prstGeom>
          <a:noFill/>
        </p:spPr>
        <p:txBody>
          <a:bodyPr wrap="square">
            <a:spAutoFit/>
          </a:bodyPr>
          <a:lstStyle/>
          <a:p>
            <a:pPr>
              <a:spcBef>
                <a:spcPts val="600"/>
              </a:spcBef>
            </a:pPr>
            <a:r>
              <a:rPr lang="hr" sz="2200" b="1" dirty="0"/>
              <a:t>Pokrenuti preteranom revnošću, Jevreji su proširili ovu zapovest na sve ljude, kako bi izbegli ritualnu kontaminaciju.</a:t>
            </a:r>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769441"/>
          </a:xfrm>
          <a:prstGeom prst="rect">
            <a:avLst/>
          </a:prstGeom>
          <a:noFill/>
        </p:spPr>
        <p:txBody>
          <a:bodyPr wrap="square" rtlCol="0">
            <a:spAutoFit/>
          </a:bodyPr>
          <a:lstStyle/>
          <a:p>
            <a:pPr>
              <a:spcBef>
                <a:spcPts val="600"/>
              </a:spcBef>
            </a:pPr>
            <a:r>
              <a:rPr lang="hr" sz="2200" b="1" dirty="0"/>
              <a:t>Bog je naredio da se sve</a:t>
            </a:r>
            <a:r>
              <a:rPr lang="sr-Latn-RS" sz="2200" b="1" dirty="0"/>
              <a:t>š</a:t>
            </a:r>
            <a:r>
              <a:rPr lang="en-US" sz="2200" b="1" dirty="0"/>
              <a:t>t</a:t>
            </a:r>
            <a:r>
              <a:rPr lang="hr" sz="2200" b="1" dirty="0"/>
              <a:t>enici očiste vodom pre nego što mogu</a:t>
            </a:r>
            <a:r>
              <a:rPr lang="en-US" sz="2200" b="1" dirty="0"/>
              <a:t> da</a:t>
            </a:r>
            <a:r>
              <a:rPr lang="hr" sz="2200" b="1" dirty="0"/>
              <a:t> služ</a:t>
            </a:r>
            <a:r>
              <a:rPr lang="en-US" sz="2200" b="1" dirty="0"/>
              <a:t>e</a:t>
            </a:r>
            <a:r>
              <a:rPr lang="hr" sz="2200" b="1" dirty="0"/>
              <a:t> u Sveti</a:t>
            </a:r>
            <a:r>
              <a:rPr lang="en-US" sz="2200" b="1" dirty="0"/>
              <a:t>li</a:t>
            </a:r>
            <a:r>
              <a:rPr lang="hr" sz="2200" b="1" dirty="0"/>
              <a:t>štu ( Izl. 30,17-21).</a:t>
            </a:r>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22875"/>
            <a:ext cx="8578691"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chemeClr val="accent4">
                    <a:lumMod val="50000"/>
                  </a:schemeClr>
                </a:solidFill>
                <a:latin typeface="Comic Sans MS" panose="030F0702030302020204" pitchFamily="66" charset="0"/>
              </a:rPr>
              <a:t>„I reče im još: Kako dobro znate ukidati Božju zapovest, da svoja predanja očuvate!“ </a:t>
            </a:r>
            <a:r>
              <a:rPr lang="sr-Latn-RS" sz="1600" b="1" dirty="0">
                <a:solidFill>
                  <a:schemeClr val="accent4">
                    <a:lumMod val="50000"/>
                  </a:schemeClr>
                </a:solidFill>
                <a:latin typeface="Comic Sans MS" panose="030F0702030302020204" pitchFamily="66" charset="0"/>
              </a:rPr>
              <a:t>(Marko 7,9)</a:t>
            </a:r>
            <a:endParaRPr lang="sr-Latn-RS" sz="2000" b="1" dirty="0">
              <a:solidFill>
                <a:schemeClr val="accent4">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69441"/>
          </a:xfrm>
          <a:prstGeom prst="rect">
            <a:avLst/>
          </a:prstGeom>
          <a:noFill/>
        </p:spPr>
        <p:txBody>
          <a:bodyPr wrap="square">
            <a:spAutoFit/>
          </a:bodyPr>
          <a:lstStyle/>
          <a:p>
            <a:pPr algn="ctr"/>
            <a:r>
              <a:rPr lang="sr-Latn-R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ZAMENA BOŽIJIH ZAPOVESTI</a:t>
            </a:r>
            <a:endParaRPr lang="h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20333" y="988166"/>
            <a:ext cx="7951333" cy="5078313"/>
          </a:xfrm>
          <a:prstGeom prst="rect">
            <a:avLst/>
          </a:prstGeom>
          <a:noFill/>
        </p:spPr>
        <p:txBody>
          <a:bodyPr wrap="square">
            <a:spAutoFit/>
          </a:bodyPr>
          <a:lstStyle/>
          <a:p>
            <a:pPr>
              <a:spcBef>
                <a:spcPts val="600"/>
              </a:spcBef>
            </a:pPr>
            <a:r>
              <a:rPr lang="sr-Latn-RS" sz="3600" b="1" dirty="0">
                <a:latin typeface="Constantia" panose="02030602050306030303" pitchFamily="18" charset="0"/>
              </a:rPr>
              <a:t>Poslednji veliki sukob između istine i zablude samo je konačna borba u dugotrajnom sukobljavanju po pitanju zakona Božijeg. Ovo je boj u koji sada ulazimo — u boj između ljudskih zakona i </a:t>
            </a:r>
            <a:r>
              <a:rPr lang="sr-Latn-RS" sz="3600" b="1" dirty="0" err="1">
                <a:latin typeface="Constantia" panose="02030602050306030303" pitchFamily="18" charset="0"/>
              </a:rPr>
              <a:t>Jahvinih</a:t>
            </a:r>
            <a:r>
              <a:rPr lang="sr-Latn-RS" sz="3600" b="1" dirty="0">
                <a:latin typeface="Constantia" panose="02030602050306030303" pitchFamily="18" charset="0"/>
              </a:rPr>
              <a:t> propisa, između religije zasnovanoj na Bibliji i religije zasnovanoj na praznim pričama i tradiciji.</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4300074" y="145592"/>
            <a:ext cx="3190810" cy="338554"/>
          </a:xfrm>
          <a:prstGeom prst="rect">
            <a:avLst/>
          </a:prstGeom>
          <a:noFill/>
        </p:spPr>
        <p:txBody>
          <a:bodyPr wrap="none" rtlCol="0">
            <a:spAutoFit/>
          </a:bodyPr>
          <a:lstStyle/>
          <a:p>
            <a:pPr algn="r"/>
            <a:r>
              <a:rPr lang="hr" sz="1600" b="1" dirty="0"/>
              <a:t>EGW (Bog se brine, 12. decembar)</a:t>
            </a:r>
            <a:endParaRPr lang="es-ES" sz="1600" b="1" dirty="0"/>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844938" y="3762745"/>
            <a:ext cx="2181839" cy="2961668"/>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00050" y="5796768"/>
            <a:ext cx="584488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r-Latn-RS" sz="2200" b="1" dirty="0">
                <a:solidFill>
                  <a:prstClr val="black"/>
                </a:solidFill>
                <a:latin typeface="Aptos" panose="02110004020202020204"/>
              </a:rPr>
              <a:t>Međutim, ono što stvarno onečišćuje osobu je ono što je u njoj. Naši gresi proizlaze iz naših želja i misli (Marko 7,20-23).</a:t>
            </a:r>
            <a:endParaRPr kumimoji="0" lang="sr-Latn-RS" sz="22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790422"/>
            <a:ext cx="5756587"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r-Latn-RS" sz="2200" b="1" dirty="0">
                <a:solidFill>
                  <a:prstClr val="black"/>
                </a:solidFill>
                <a:latin typeface="Aptos" panose="02110004020202020204"/>
              </a:rPr>
              <a:t>Dakle, ako </a:t>
            </a:r>
            <a:r>
              <a:rPr kumimoji="0" lang="sr-Latn-RS" sz="2200" b="1" i="0" u="none" strike="noStrike" kern="1200" cap="none" spc="0" normalizeH="0" baseline="0" noProof="0" dirty="0">
                <a:ln>
                  <a:noFill/>
                </a:ln>
                <a:solidFill>
                  <a:prstClr val="black"/>
                </a:solidFill>
                <a:effectLst/>
                <a:uLnTx/>
                <a:uFillTx/>
                <a:latin typeface="Aptos" panose="02110004020202020204"/>
              </a:rPr>
              <a:t>niste prali ruke na određeni način, hrana koju ste jeli bila je nečista. Ali Isus je jasno rekao da čista hrana ne postaje nečista ako se jede bez obavljanja tradicionalnog obreda pranja ruku (Marko 7,18-19).</a:t>
            </a: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rPr>
              <a:t>U </a:t>
            </a:r>
            <a:r>
              <a:rPr lang="sr-Latn-RS" sz="2200" b="1" dirty="0">
                <a:solidFill>
                  <a:prstClr val="black"/>
                </a:solidFill>
                <a:latin typeface="Aptos" panose="02110004020202020204"/>
              </a:rPr>
              <a:t>farisejskoj tradiciji to je bilo primenjeno na bilo koju hranu (dopuštenu </a:t>
            </a:r>
            <a:r>
              <a:rPr lang="sr-Latn-RS" sz="2200" b="1" dirty="0" err="1">
                <a:solidFill>
                  <a:prstClr val="black"/>
                </a:solidFill>
                <a:latin typeface="Aptos" panose="02110004020202020204"/>
              </a:rPr>
              <a:t>Levitskom</a:t>
            </a:r>
            <a:r>
              <a:rPr lang="sr-Latn-RS" sz="2200" b="1" dirty="0">
                <a:solidFill>
                  <a:prstClr val="black"/>
                </a:solidFill>
                <a:latin typeface="Aptos" panose="02110004020202020204"/>
              </a:rPr>
              <a:t> knjigom 11. poglavlje) i na bilo koju osobu, bilo da je ona nečista ili ne. Postavljeno pitanje nema nikakve veze s hranom koja se sme ili ne sme jesti, već s načinom na koji se jede (očišćenim – opranim ili neočišćenim – nečistim rukama).</a:t>
            </a:r>
          </a:p>
        </p:txBody>
      </p:sp>
      <p:sp>
        <p:nvSpPr>
          <p:cNvPr id="5" name="CuadroTexto 4">
            <a:extLst>
              <a:ext uri="{FF2B5EF4-FFF2-40B4-BE49-F238E27FC236}">
                <a16:creationId xmlns:a16="http://schemas.microsoft.com/office/drawing/2014/main" id="{9506A7DE-519E-B9A7-20CA-B0E9D06CB1A3}"/>
              </a:ext>
            </a:extLst>
          </p:cNvPr>
          <p:cNvSpPr txBox="1"/>
          <p:nvPr/>
        </p:nvSpPr>
        <p:spPr>
          <a:xfrm>
            <a:off x="2466974" y="1499450"/>
            <a:ext cx="9725025" cy="769441"/>
          </a:xfrm>
          <a:prstGeom prst="rect">
            <a:avLst/>
          </a:prstGeom>
          <a:noFill/>
        </p:spPr>
        <p:txBody>
          <a:bodyPr wrap="square">
            <a:spAutoFit/>
          </a:bodyPr>
          <a:lstStyle/>
          <a:p>
            <a:pPr>
              <a:spcBef>
                <a:spcPts val="600"/>
              </a:spcBef>
              <a:defRPr/>
            </a:pPr>
            <a:r>
              <a:rPr lang="sr-Latn-RS" sz="2200" b="1" dirty="0">
                <a:solidFill>
                  <a:prstClr val="black"/>
                </a:solidFill>
              </a:rPr>
              <a:t>„Posvećeno meso“ (žrtvovane životinje) postajalo je „nečisto“ kada ga je dotaknuo neko ko je ritualno nečist (</a:t>
            </a:r>
            <a:r>
              <a:rPr lang="sr-Latn-RS" sz="2200" b="1" dirty="0" err="1">
                <a:solidFill>
                  <a:prstClr val="black"/>
                </a:solidFill>
              </a:rPr>
              <a:t>Agej</a:t>
            </a:r>
            <a:r>
              <a:rPr lang="sr-Latn-RS" sz="2200" b="1" dirty="0">
                <a:solidFill>
                  <a:prstClr val="black"/>
                </a:solidFill>
              </a:rPr>
              <a:t> 2,12-13).</a:t>
            </a:r>
          </a:p>
        </p:txBody>
      </p:sp>
      <p:sp>
        <p:nvSpPr>
          <p:cNvPr id="7" name="CuadroTexto 6">
            <a:extLst>
              <a:ext uri="{FF2B5EF4-FFF2-40B4-BE49-F238E27FC236}">
                <a16:creationId xmlns:a16="http://schemas.microsoft.com/office/drawing/2014/main" id="{6AC42218-F000-6D43-55AD-1024A22D418C}"/>
              </a:ext>
            </a:extLst>
          </p:cNvPr>
          <p:cNvSpPr txBox="1"/>
          <p:nvPr/>
        </p:nvSpPr>
        <p:spPr>
          <a:xfrm>
            <a:off x="1752600" y="662388"/>
            <a:ext cx="8686800"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rgbClr val="7030A0"/>
                </a:solidFill>
                <a:latin typeface="Comic Sans MS" panose="030F0702030302020204" pitchFamily="66" charset="0"/>
              </a:rPr>
              <a:t>„Ništa nema što bi čoveka moglo opoganiti da uđe spolja u njega, nego što izlazi iz njega ono je što pogani čoveka.“ </a:t>
            </a:r>
            <a:r>
              <a:rPr lang="sr-Latn-RS" sz="1600" b="1" dirty="0">
                <a:solidFill>
                  <a:srgbClr val="7030A0"/>
                </a:solidFill>
                <a:latin typeface="Comic Sans MS" panose="030F0702030302020204" pitchFamily="66" charset="0"/>
              </a:rPr>
              <a:t>(Marko 7,15).</a:t>
            </a: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769441"/>
          </a:xfrm>
          <a:prstGeom prst="rect">
            <a:avLst/>
          </a:prstGeom>
          <a:noFill/>
        </p:spPr>
        <p:txBody>
          <a:bodyPr wrap="square">
            <a:spAutoFit/>
          </a:bodyPr>
          <a:lstStyle/>
          <a:p>
            <a:pPr algn="ctr"/>
            <a:r>
              <a:rPr lang="hr"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ŠTA </a:t>
            </a:r>
            <a:r>
              <a:rPr lang="sr-Latn-RS"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ZAGAĐUJE</a:t>
            </a:r>
            <a:r>
              <a:rPr lang="hr"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 A ŠTA NE</a:t>
            </a: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hr"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rPr>
              <a:t>TRADICIJA I NEZNABOŠCI</a:t>
            </a: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rotWithShape="1">
          <a:blip r:embed="rId4">
            <a:extLst>
              <a:ext uri="{28A0092B-C50C-407E-A947-70E740481C1C}">
                <a14:useLocalDpi xmlns:a14="http://schemas.microsoft.com/office/drawing/2010/main"/>
              </a:ext>
            </a:extLst>
          </a:blip>
          <a:srcRect l="4763" r="4763"/>
          <a:stretch/>
        </p:blipFill>
        <p:spPr>
          <a:xfrm>
            <a:off x="8858250" y="1385876"/>
            <a:ext cx="3138956" cy="2331019"/>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1375730447"/>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0" y="3219947"/>
            <a:ext cx="8858250" cy="769441"/>
          </a:xfrm>
          <a:prstGeom prst="rect">
            <a:avLst/>
          </a:prstGeom>
          <a:noFill/>
        </p:spPr>
        <p:txBody>
          <a:bodyPr wrap="square">
            <a:spAutoFit/>
          </a:bodyPr>
          <a:lstStyle/>
          <a:p>
            <a:pPr>
              <a:spcBef>
                <a:spcPts val="600"/>
              </a:spcBef>
            </a:pPr>
            <a:r>
              <a:rPr lang="hr" sz="2200" b="1" dirty="0"/>
              <a:t>Žena se uhvatila za tragove koje je Isus ostavio u svojoj poruci, držala ih se verom i pobedila u raspravi s Isusom! (Marko 7,28).</a:t>
            </a:r>
          </a:p>
        </p:txBody>
      </p:sp>
      <p:sp>
        <p:nvSpPr>
          <p:cNvPr id="13" name="CuadroTexto 12">
            <a:extLst>
              <a:ext uri="{FF2B5EF4-FFF2-40B4-BE49-F238E27FC236}">
                <a16:creationId xmlns:a16="http://schemas.microsoft.com/office/drawing/2014/main" id="{4A20C56F-B546-5ADB-211A-A385C8599DE5}"/>
              </a:ext>
            </a:extLst>
          </p:cNvPr>
          <p:cNvSpPr txBox="1"/>
          <p:nvPr/>
        </p:nvSpPr>
        <p:spPr>
          <a:xfrm>
            <a:off x="0" y="1911897"/>
            <a:ext cx="8858250" cy="1446550"/>
          </a:xfrm>
          <a:prstGeom prst="rect">
            <a:avLst/>
          </a:prstGeom>
          <a:noFill/>
        </p:spPr>
        <p:txBody>
          <a:bodyPr wrap="square">
            <a:spAutoFit/>
          </a:bodyPr>
          <a:lstStyle/>
          <a:p>
            <a:pPr>
              <a:spcBef>
                <a:spcPts val="600"/>
              </a:spcBef>
            </a:pPr>
            <a:r>
              <a:rPr lang="hr" sz="2200" b="1" dirty="0"/>
              <a:t>U odnosu na ovu Grkinju, čini se da Isus podržava ovu tradiciju: "Ne mogu izlečiti tvoju kćer jer si paganka; ja lečim samo Jevreje" (Marko 7,26-27). U ovom opisu Jevreji su deca Božija, a pagani su „psi</a:t>
            </a:r>
            <a:r>
              <a:rPr lang="sr-Latn-RS" sz="2200" b="1" dirty="0"/>
              <a:t>“</a:t>
            </a:r>
            <a:r>
              <a:rPr lang="hr" sz="2200" b="1" dirty="0"/>
              <a:t> (pripitomljeni psi).</a:t>
            </a:r>
          </a:p>
        </p:txBody>
      </p:sp>
      <p:sp>
        <p:nvSpPr>
          <p:cNvPr id="6" name="CuadroTexto 5">
            <a:extLst>
              <a:ext uri="{FF2B5EF4-FFF2-40B4-BE49-F238E27FC236}">
                <a16:creationId xmlns:a16="http://schemas.microsoft.com/office/drawing/2014/main" id="{1E14836E-7285-58EB-720D-D887F042DEC8}"/>
              </a:ext>
            </a:extLst>
          </p:cNvPr>
          <p:cNvSpPr txBox="1"/>
          <p:nvPr/>
        </p:nvSpPr>
        <p:spPr>
          <a:xfrm>
            <a:off x="0" y="1204011"/>
            <a:ext cx="8858250" cy="769441"/>
          </a:xfrm>
          <a:prstGeom prst="rect">
            <a:avLst/>
          </a:prstGeom>
          <a:noFill/>
        </p:spPr>
        <p:txBody>
          <a:bodyPr wrap="square" rtlCol="0">
            <a:spAutoFit/>
          </a:bodyPr>
          <a:lstStyle/>
          <a:p>
            <a:pPr>
              <a:spcBef>
                <a:spcPts val="600"/>
              </a:spcBef>
            </a:pPr>
            <a:r>
              <a:rPr lang="hr" sz="2200" b="1" dirty="0"/>
              <a:t>Prema predanju, Jevrejin nije smeo da dotakne paganina (neznaboš-ca, stranca), ući u njegovu ili njezinu kuću ili jesti s njim ili njom.</a:t>
            </a:r>
          </a:p>
        </p:txBody>
      </p:sp>
      <p:sp>
        <p:nvSpPr>
          <p:cNvPr id="5" name="CuadroTexto 4">
            <a:extLst>
              <a:ext uri="{FF2B5EF4-FFF2-40B4-BE49-F238E27FC236}">
                <a16:creationId xmlns:a16="http://schemas.microsoft.com/office/drawing/2014/main" id="{63EF3949-9EC6-6B23-3265-9ADFEBDD20BE}"/>
              </a:ext>
            </a:extLst>
          </p:cNvPr>
          <p:cNvSpPr txBox="1"/>
          <p:nvPr/>
        </p:nvSpPr>
        <p:spPr>
          <a:xfrm>
            <a:off x="1170039" y="504338"/>
            <a:ext cx="9851922" cy="646331"/>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chemeClr val="accent2">
                    <a:lumMod val="50000"/>
                  </a:schemeClr>
                </a:solidFill>
                <a:latin typeface="Comic Sans MS" panose="030F0702030302020204" pitchFamily="66" charset="0"/>
              </a:rPr>
              <a:t>„</a:t>
            </a:r>
            <a:r>
              <a:rPr lang="pl-PL" sz="2000" b="1" dirty="0">
                <a:solidFill>
                  <a:schemeClr val="accent2">
                    <a:lumMod val="50000"/>
                  </a:schemeClr>
                </a:solidFill>
                <a:latin typeface="Comic Sans MS" panose="030F0702030302020204" pitchFamily="66" charset="0"/>
              </a:rPr>
              <a:t>Da, Gospode, reče ona, ali i psi pod stolom jedu mrvice koje ispadnu deci.</a:t>
            </a:r>
            <a:r>
              <a:rPr lang="hr" sz="2000" b="1" dirty="0">
                <a:solidFill>
                  <a:schemeClr val="accent2">
                    <a:lumMod val="50000"/>
                  </a:schemeClr>
                </a:solidFill>
                <a:latin typeface="Comic Sans MS" panose="030F0702030302020204" pitchFamily="66" charset="0"/>
              </a:rPr>
              <a:t>” </a:t>
            </a:r>
            <a:r>
              <a:rPr lang="hr" sz="1600" b="1" dirty="0">
                <a:solidFill>
                  <a:schemeClr val="accent2">
                    <a:lumMod val="50000"/>
                  </a:schemeClr>
                </a:solidFill>
                <a:latin typeface="Comic Sans MS" panose="030F0702030302020204" pitchFamily="66" charset="0"/>
              </a:rPr>
              <a:t>(Marko 7,28)</a:t>
            </a: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80384"/>
            <a:ext cx="12191999" cy="769441"/>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hr" sz="4400" b="1" dirty="0">
                <a:ln/>
                <a:solidFill>
                  <a:schemeClr val="accent4"/>
                </a:solidFill>
              </a:rPr>
              <a:t>PSI KOJI NADMAŠUJU SVOJE GOSPODARE</a:t>
            </a: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744</TotalTime>
  <Words>1278</Words>
  <Application>Microsoft Office PowerPoint</Application>
  <PresentationFormat>Panorámica</PresentationFormat>
  <Paragraphs>62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dc:creator>
  <cp:lastModifiedBy>Sergio</cp:lastModifiedBy>
  <cp:revision>101</cp:revision>
  <dcterms:created xsi:type="dcterms:W3CDTF">2024-06-30T13:50:04Z</dcterms:created>
  <dcterms:modified xsi:type="dcterms:W3CDTF">2024-07-12T17:42:23Z</dcterms:modified>
</cp:coreProperties>
</file>