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5"/>
  </p:notesMasterIdLst>
  <p:sldIdLst>
    <p:sldId id="256" r:id="rId7"/>
    <p:sldId id="389" r:id="rId8"/>
    <p:sldId id="449" r:id="rId9"/>
    <p:sldId id="307" r:id="rId10"/>
    <p:sldId id="257" r:id="rId11"/>
    <p:sldId id="258" r:id="rId12"/>
    <p:sldId id="259" r:id="rId13"/>
    <p:sldId id="260" r:id="rId14"/>
    <p:sldId id="310" r:id="rId15"/>
    <p:sldId id="262" r:id="rId16"/>
    <p:sldId id="311" r:id="rId17"/>
    <p:sldId id="264" r:id="rId18"/>
    <p:sldId id="308" r:id="rId19"/>
    <p:sldId id="447" r:id="rId20"/>
    <p:sldId id="443" r:id="rId21"/>
    <p:sldId id="444" r:id="rId22"/>
    <p:sldId id="442" r:id="rId23"/>
    <p:sldId id="386" r:id="rId24"/>
  </p:sldIdLst>
  <p:sldSz cx="12192000" cy="6858000"/>
  <p:notesSz cx="6858000" cy="9144000"/>
  <p:embeddedFontLst>
    <p:embeddedFont>
      <p:font typeface="Comic Sans MS" panose="030F0702030302020204" pitchFamily="66" charset="0"/>
      <p:regular r:id="rId26"/>
      <p:bold r:id="rId27"/>
      <p:italic r:id="rId28"/>
      <p:boldItalic r:id="rId29"/>
    </p:embeddedFont>
    <p:embeddedFont>
      <p:font typeface="Constantia" panose="02030602050306030303" pitchFamily="18" charset="0"/>
      <p:regular r:id="rId30"/>
      <p:bold r:id="rId31"/>
      <p:italic r:id="rId32"/>
      <p:boldItalic r:id="rId33"/>
    </p:embeddedFont>
    <p:embeddedFont>
      <p:font typeface="Gill Sans MT Ext Condensed Bold" panose="020B0902020104020203" pitchFamily="34" charset="0"/>
      <p:regular r:id="rId34"/>
    </p:embeddedFont>
    <p:embeddedFont>
      <p:font typeface="Impact" panose="020B0806030902050204" pitchFamily="34" charset="0"/>
      <p:regular r:id="rId3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C2F"/>
    <a:srgbClr val="084E3E"/>
    <a:srgbClr val="DDADB1"/>
    <a:srgbClr val="FEFEFE"/>
    <a:srgbClr val="7B5B5C"/>
    <a:srgbClr val="C4C5B7"/>
    <a:srgbClr val="170215"/>
    <a:srgbClr val="65454F"/>
    <a:srgbClr val="34192A"/>
    <a:srgbClr val="A67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84"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font" Target="fonts/font9.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7.jpeg"/><Relationship Id="rId2" Type="http://schemas.microsoft.com/office/2007/relationships/hdphoto" Target="../media/hdphoto2.wdp"/><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jpeg"/><Relationship Id="rId2" Type="http://schemas.microsoft.com/office/2007/relationships/hdphoto" Target="../media/hdphoto2.wdp"/><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91670-337C-43B8-9FC9-ADC9C2411F18}"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4ED5EA10-60AF-471B-9F4D-7ACF4B4B61B4}">
      <dgm:prSet phldrT="[Texto]" custT="1">
        <dgm:style>
          <a:lnRef idx="0">
            <a:schemeClr val="accent5"/>
          </a:lnRef>
          <a:fillRef idx="3">
            <a:schemeClr val="accent5"/>
          </a:fillRef>
          <a:effectRef idx="3">
            <a:schemeClr val="accent5"/>
          </a:effectRef>
          <a:fontRef idx="minor">
            <a:schemeClr val="lt1"/>
          </a:fontRef>
        </dgm:style>
      </dgm:prSet>
      <dgm:spPr/>
      <dgm:t>
        <a:bodyPr/>
        <a:lstStyle/>
        <a:p>
          <a:r>
            <a:rPr lang="hr" sz="2200" b="1" dirty="0">
              <a:solidFill>
                <a:schemeClr val="bg2">
                  <a:lumMod val="60000"/>
                  <a:lumOff val="40000"/>
                </a:schemeClr>
              </a:solidFill>
              <a:effectLst>
                <a:outerShdw blurRad="38100" dist="38100" dir="2700000" algn="tl">
                  <a:srgbClr val="000000">
                    <a:alpha val="43137"/>
                  </a:srgbClr>
                </a:outerShdw>
              </a:effectLst>
            </a:rPr>
            <a:t>Prvo poučavanje </a:t>
          </a:r>
          <a:br>
            <a:rPr lang="es-ES" sz="2200" b="1" dirty="0">
              <a:solidFill>
                <a:schemeClr val="bg2">
                  <a:lumMod val="60000"/>
                  <a:lumOff val="40000"/>
                </a:schemeClr>
              </a:solidFill>
              <a:effectLst>
                <a:outerShdw blurRad="38100" dist="38100" dir="2700000" algn="tl">
                  <a:srgbClr val="000000">
                    <a:alpha val="43137"/>
                  </a:srgbClr>
                </a:outerShdw>
              </a:effectLst>
            </a:rPr>
          </a:br>
          <a:r>
            <a:rPr lang="hr" sz="2200" b="1" dirty="0">
              <a:solidFill>
                <a:schemeClr val="bg2">
                  <a:lumMod val="60000"/>
                  <a:lumOff val="40000"/>
                </a:schemeClr>
              </a:solidFill>
              <a:effectLst>
                <a:outerShdw blurRad="38100" dist="38100" dir="2700000" algn="tl">
                  <a:srgbClr val="000000">
                    <a:alpha val="43137"/>
                  </a:srgbClr>
                </a:outerShdw>
              </a:effectLst>
            </a:rPr>
            <a:t>(Marko 9</a:t>
          </a:r>
          <a:r>
            <a:rPr lang="en-US" sz="2200" b="1" dirty="0">
              <a:solidFill>
                <a:schemeClr val="bg2">
                  <a:lumMod val="60000"/>
                  <a:lumOff val="40000"/>
                </a:schemeClr>
              </a:solidFill>
              <a:effectLst>
                <a:outerShdw blurRad="38100" dist="38100" dir="2700000" algn="tl">
                  <a:srgbClr val="000000">
                    <a:alpha val="43137"/>
                  </a:srgbClr>
                </a:outerShdw>
              </a:effectLst>
            </a:rPr>
            <a:t>,</a:t>
          </a:r>
          <a:r>
            <a:rPr lang="hr" sz="2200" b="1" dirty="0">
              <a:solidFill>
                <a:schemeClr val="bg2">
                  <a:lumMod val="60000"/>
                  <a:lumOff val="40000"/>
                </a:schemeClr>
              </a:solidFill>
              <a:effectLst>
                <a:outerShdw blurRad="38100" dist="38100" dir="2700000" algn="tl">
                  <a:srgbClr val="000000">
                    <a:alpha val="43137"/>
                  </a:srgbClr>
                </a:outerShdw>
              </a:effectLst>
            </a:rPr>
            <a:t>35-37)</a:t>
          </a:r>
        </a:p>
      </dgm:t>
    </dgm:pt>
    <dgm:pt modelId="{32BE2B10-13AB-4CDB-BCB8-A466D5E132DD}" type="parTrans" cxnId="{B688A199-C83E-4AD9-828F-89003767E6DD}">
      <dgm:prSet/>
      <dgm:spPr/>
      <dgm:t>
        <a:bodyPr/>
        <a:lstStyle/>
        <a:p>
          <a:endParaRPr lang="es-ES" sz="2200" b="1"/>
        </a:p>
      </dgm:t>
    </dgm:pt>
    <dgm:pt modelId="{B844E885-AD6C-422F-B32D-5F13658E9638}" type="sibTrans" cxnId="{B688A199-C83E-4AD9-828F-89003767E6DD}">
      <dgm:prSet/>
      <dgm:spPr/>
      <dgm:t>
        <a:bodyPr/>
        <a:lstStyle/>
        <a:p>
          <a:endParaRPr lang="es-ES" sz="2200" b="1"/>
        </a:p>
      </dgm:t>
    </dgm:pt>
    <dgm:pt modelId="{DB8D9231-E580-45AB-8B96-612E1739A0A2}">
      <dgm:prSet custT="1"/>
      <dgm:spPr/>
      <dgm:t>
        <a:bodyPr/>
        <a:lstStyle/>
        <a:p>
          <a:pPr rtl="0"/>
          <a:r>
            <a:rPr lang="hr" sz="2200" b="1" dirty="0">
              <a:solidFill>
                <a:schemeClr val="bg2">
                  <a:lumMod val="60000"/>
                  <a:lumOff val="40000"/>
                </a:schemeClr>
              </a:solidFill>
              <a:effectLst>
                <a:outerShdw blurRad="38100" dist="38100" dir="2700000" algn="tl">
                  <a:srgbClr val="000000">
                    <a:alpha val="43137"/>
                  </a:srgbClr>
                </a:outerShdw>
              </a:effectLst>
            </a:rPr>
            <a:t>Drugo </a:t>
          </a:r>
          <a:r>
            <a:rPr lang="sr-Latn-RS" sz="2200" b="1" dirty="0">
              <a:solidFill>
                <a:schemeClr val="bg2">
                  <a:lumMod val="60000"/>
                  <a:lumOff val="40000"/>
                </a:schemeClr>
              </a:solidFill>
              <a:effectLst>
                <a:outerShdw blurRad="38100" dist="38100" dir="2700000" algn="tl">
                  <a:srgbClr val="000000">
                    <a:alpha val="43137"/>
                  </a:srgbClr>
                </a:outerShdw>
              </a:effectLst>
            </a:rPr>
            <a:t>poučavanje</a:t>
          </a:r>
          <a:r>
            <a:rPr lang="hr" sz="2200" b="1" dirty="0">
              <a:solidFill>
                <a:schemeClr val="bg2">
                  <a:lumMod val="60000"/>
                  <a:lumOff val="40000"/>
                </a:schemeClr>
              </a:solidFill>
              <a:effectLst>
                <a:outerShdw blurRad="38100" dist="38100" dir="2700000" algn="tl">
                  <a:srgbClr val="000000">
                    <a:alpha val="43137"/>
                  </a:srgbClr>
                </a:outerShdw>
              </a:effectLst>
            </a:rPr>
            <a:t> </a:t>
          </a:r>
          <a:br>
            <a:rPr lang="es-ES" sz="2200" b="1" dirty="0">
              <a:solidFill>
                <a:schemeClr val="bg2">
                  <a:lumMod val="60000"/>
                  <a:lumOff val="40000"/>
                </a:schemeClr>
              </a:solidFill>
              <a:effectLst>
                <a:outerShdw blurRad="38100" dist="38100" dir="2700000" algn="tl">
                  <a:srgbClr val="000000">
                    <a:alpha val="43137"/>
                  </a:srgbClr>
                </a:outerShdw>
              </a:effectLst>
            </a:rPr>
          </a:br>
          <a:r>
            <a:rPr lang="hr" sz="2200" b="1" dirty="0">
              <a:solidFill>
                <a:schemeClr val="bg2">
                  <a:lumMod val="60000"/>
                  <a:lumOff val="40000"/>
                </a:schemeClr>
              </a:solidFill>
              <a:effectLst>
                <a:outerShdw blurRad="38100" dist="38100" dir="2700000" algn="tl">
                  <a:srgbClr val="000000">
                    <a:alpha val="43137"/>
                  </a:srgbClr>
                </a:outerShdw>
              </a:effectLst>
            </a:rPr>
            <a:t>(Marko 9</a:t>
          </a:r>
          <a:r>
            <a:rPr lang="en-US" sz="2200" b="1" dirty="0">
              <a:solidFill>
                <a:schemeClr val="bg2">
                  <a:lumMod val="60000"/>
                  <a:lumOff val="40000"/>
                </a:schemeClr>
              </a:solidFill>
              <a:effectLst>
                <a:outerShdw blurRad="38100" dist="38100" dir="2700000" algn="tl">
                  <a:srgbClr val="000000">
                    <a:alpha val="43137"/>
                  </a:srgbClr>
                </a:outerShdw>
              </a:effectLst>
            </a:rPr>
            <a:t>,</a:t>
          </a:r>
          <a:r>
            <a:rPr lang="hr" sz="2200" b="1" dirty="0">
              <a:solidFill>
                <a:schemeClr val="bg2">
                  <a:lumMod val="60000"/>
                  <a:lumOff val="40000"/>
                </a:schemeClr>
              </a:solidFill>
              <a:effectLst>
                <a:outerShdw blurRad="38100" dist="38100" dir="2700000" algn="tl">
                  <a:srgbClr val="000000">
                    <a:alpha val="43137"/>
                  </a:srgbClr>
                </a:outerShdw>
              </a:effectLst>
            </a:rPr>
            <a:t>38-41)</a:t>
          </a:r>
        </a:p>
      </dgm:t>
    </dgm:pt>
    <dgm:pt modelId="{95ECF98E-2584-49BB-B4B7-B47E6220F72C}" type="parTrans" cxnId="{EBAEE286-6698-45DB-B6CA-BED581A2002E}">
      <dgm:prSet/>
      <dgm:spPr/>
      <dgm:t>
        <a:bodyPr/>
        <a:lstStyle/>
        <a:p>
          <a:endParaRPr lang="es-ES" sz="2200" b="1"/>
        </a:p>
      </dgm:t>
    </dgm:pt>
    <dgm:pt modelId="{3197FE25-E4B7-404D-B9EE-3D2B19B6BB93}" type="sibTrans" cxnId="{EBAEE286-6698-45DB-B6CA-BED581A2002E}">
      <dgm:prSet/>
      <dgm:spPr/>
      <dgm:t>
        <a:bodyPr/>
        <a:lstStyle/>
        <a:p>
          <a:endParaRPr lang="es-ES" sz="2200" b="1"/>
        </a:p>
      </dgm:t>
    </dgm:pt>
    <dgm:pt modelId="{B02CF6F8-7A5B-4B50-B427-93EDAD11A6C1}">
      <dgm:prSet phldrT="[Texto]" custT="1"/>
      <dgm:spPr/>
      <dgm:t>
        <a:bodyPr/>
        <a:lstStyle/>
        <a:p>
          <a:r>
            <a:rPr lang="hr" sz="2200" b="1" dirty="0"/>
            <a:t>Uzevši dete, prikazao je veličinu u Carstvu: prvi su poslednji, </a:t>
          </a:r>
          <a:r>
            <a:rPr lang="hr" sz="2200" b="1"/>
            <a:t>najveći je sluga</a:t>
          </a:r>
          <a:r>
            <a:rPr lang="hr" sz="2200" b="1" dirty="0"/>
            <a:t>, s najmanjim i najskromnijim se mora postupati kao da je sam Isus.</a:t>
          </a:r>
        </a:p>
      </dgm:t>
    </dgm:pt>
    <dgm:pt modelId="{18C973F8-FFC2-4F90-8D14-FD15578C1883}" type="parTrans" cxnId="{6A522D29-D527-4C7E-ADFA-83C6566502E8}">
      <dgm:prSet/>
      <dgm:spPr/>
      <dgm:t>
        <a:bodyPr/>
        <a:lstStyle/>
        <a:p>
          <a:endParaRPr lang="es-ES" sz="2200" b="1"/>
        </a:p>
      </dgm:t>
    </dgm:pt>
    <dgm:pt modelId="{A4A69FAD-B6E5-4B93-BE2F-18056D3C66CE}" type="sibTrans" cxnId="{6A522D29-D527-4C7E-ADFA-83C6566502E8}">
      <dgm:prSet/>
      <dgm:spPr/>
      <dgm:t>
        <a:bodyPr/>
        <a:lstStyle/>
        <a:p>
          <a:endParaRPr lang="es-ES" sz="2200" b="1"/>
        </a:p>
      </dgm:t>
    </dgm:pt>
    <dgm:pt modelId="{62FDDE24-7877-49D9-AF09-CFE0B48C4AC6}">
      <dgm:prSet custT="1"/>
      <dgm:spPr/>
      <dgm:t>
        <a:bodyPr/>
        <a:lstStyle/>
        <a:p>
          <a:pPr rtl="0"/>
          <a:r>
            <a:rPr lang="hr" sz="2200" b="1" dirty="0"/>
            <a:t>Svako ima svoj d</a:t>
          </a:r>
          <a:r>
            <a:rPr lang="en-US" sz="2200" b="1" dirty="0"/>
            <a:t>e</a:t>
          </a:r>
          <a:r>
            <a:rPr lang="hr" sz="2200" b="1" dirty="0"/>
            <a:t>o posla i nikome neće biti uskraćena plata kada </a:t>
          </a:r>
          <a:r>
            <a:rPr lang="hr" sz="2200" b="1"/>
            <a:t>obavlja Božji </a:t>
          </a:r>
          <a:r>
            <a:rPr lang="hr" sz="2200" b="1" dirty="0"/>
            <a:t>posao, bez obzira koliko </a:t>
          </a:r>
          <a:r>
            <a:rPr lang="en-US" sz="2200" b="1" dirty="0"/>
            <a:t>on </a:t>
          </a:r>
          <a:r>
            <a:rPr lang="hr" sz="2200" b="1" dirty="0"/>
            <a:t>mali bio.</a:t>
          </a:r>
        </a:p>
      </dgm:t>
    </dgm:pt>
    <dgm:pt modelId="{376AC1BA-1A60-450E-B179-CE29CF2B4B10}" type="parTrans" cxnId="{5C922A85-9FE0-4C47-842A-74B0E49BBA4F}">
      <dgm:prSet/>
      <dgm:spPr/>
      <dgm:t>
        <a:bodyPr/>
        <a:lstStyle/>
        <a:p>
          <a:endParaRPr lang="es-ES" sz="2200" b="1"/>
        </a:p>
      </dgm:t>
    </dgm:pt>
    <dgm:pt modelId="{B2C11E16-04DB-49A7-A5AA-AF09665E0EB3}" type="sibTrans" cxnId="{5C922A85-9FE0-4C47-842A-74B0E49BBA4F}">
      <dgm:prSet/>
      <dgm:spPr/>
      <dgm:t>
        <a:bodyPr/>
        <a:lstStyle/>
        <a:p>
          <a:endParaRPr lang="es-ES" sz="2200" b="1"/>
        </a:p>
      </dgm:t>
    </dgm:pt>
    <dgm:pt modelId="{15F9322C-6870-479C-87AD-2D478B545E65}" type="pres">
      <dgm:prSet presAssocID="{A6691670-337C-43B8-9FC9-ADC9C2411F18}" presName="Name0" presStyleCnt="0">
        <dgm:presLayoutVars>
          <dgm:dir/>
        </dgm:presLayoutVars>
      </dgm:prSet>
      <dgm:spPr/>
    </dgm:pt>
    <dgm:pt modelId="{82D7A63F-417B-473A-A5B6-D18118C145BB}" type="pres">
      <dgm:prSet presAssocID="{4ED5EA10-60AF-471B-9F4D-7ACF4B4B61B4}" presName="composite" presStyleCnt="0"/>
      <dgm:spPr/>
    </dgm:pt>
    <dgm:pt modelId="{D93928B3-6774-4ED3-B260-49CBADB2AFF2}" type="pres">
      <dgm:prSet presAssocID="{4ED5EA10-60AF-471B-9F4D-7ACF4B4B61B4}" presName="Accent" presStyleLbl="alignAcc1" presStyleIdx="0" presStyleCnt="2" custLinFactX="-680443" custLinFactNeighborX="-700000"/>
      <dgm:spPr>
        <a:ln w="57150">
          <a:solidFill>
            <a:schemeClr val="accent5">
              <a:lumMod val="75000"/>
            </a:schemeClr>
          </a:solidFill>
        </a:ln>
      </dgm:spPr>
    </dgm:pt>
    <dgm:pt modelId="{6E649C91-8A1D-4749-A47A-05E29CB21EAF}" type="pres">
      <dgm:prSet presAssocID="{4ED5EA10-60AF-471B-9F4D-7ACF4B4B61B4}" presName="Image" presStyleLbl="node1" presStyleIdx="0" presStyleCnt="2" custScaleX="142848"/>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C0C73B8-F0DB-4A06-AFA2-08C4538ADF53}" type="pres">
      <dgm:prSet presAssocID="{4ED5EA10-60AF-471B-9F4D-7ACF4B4B61B4}" presName="Child" presStyleLbl="revTx" presStyleIdx="0" presStyleCnt="2" custScaleX="141895" custScaleY="92702">
        <dgm:presLayoutVars>
          <dgm:bulletEnabled val="1"/>
        </dgm:presLayoutVars>
      </dgm:prSet>
      <dgm:spPr/>
    </dgm:pt>
    <dgm:pt modelId="{FFD92903-2C1D-4662-AFE9-B72665617204}" type="pres">
      <dgm:prSet presAssocID="{4ED5EA10-60AF-471B-9F4D-7ACF4B4B61B4}" presName="Parent" presStyleLbl="alignNode1" presStyleIdx="0" presStyleCnt="2" custScaleX="142848" custScaleY="119266">
        <dgm:presLayoutVars>
          <dgm:bulletEnabled val="1"/>
        </dgm:presLayoutVars>
      </dgm:prSet>
      <dgm:spPr/>
    </dgm:pt>
    <dgm:pt modelId="{60F24247-886A-4CA4-9941-33C1CCD84883}" type="pres">
      <dgm:prSet presAssocID="{B844E885-AD6C-422F-B32D-5F13658E9638}" presName="sibTrans" presStyleCnt="0"/>
      <dgm:spPr/>
    </dgm:pt>
    <dgm:pt modelId="{42ECE93F-A414-41B6-A3B0-B454A76F3E4F}" type="pres">
      <dgm:prSet presAssocID="{DB8D9231-E580-45AB-8B96-612E1739A0A2}" presName="composite" presStyleCnt="0"/>
      <dgm:spPr/>
    </dgm:pt>
    <dgm:pt modelId="{271460F9-68F8-42FF-B4C7-A16AE02332B1}" type="pres">
      <dgm:prSet presAssocID="{DB8D9231-E580-45AB-8B96-612E1739A0A2}" presName="Accent" presStyleLbl="alignAcc1" presStyleIdx="1" presStyleCnt="2" custLinFactX="-680442" custLinFactNeighborX="-700000"/>
      <dgm:spPr>
        <a:ln w="57150">
          <a:solidFill>
            <a:schemeClr val="accent3">
              <a:lumMod val="75000"/>
            </a:schemeClr>
          </a:solidFill>
        </a:ln>
      </dgm:spPr>
    </dgm:pt>
    <dgm:pt modelId="{A1012169-87EF-46FB-99D6-CAE49B981A51}" type="pres">
      <dgm:prSet presAssocID="{DB8D9231-E580-45AB-8B96-612E1739A0A2}" presName="Image" presStyleLbl="node1" presStyleIdx="1" presStyleCnt="2" custScaleX="142848" custScaleY="133858" custLinFactNeighborY="1564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1248A69D-72AD-43DE-B2B6-C5447068DE08}" type="pres">
      <dgm:prSet presAssocID="{DB8D9231-E580-45AB-8B96-612E1739A0A2}" presName="Child" presStyleLbl="revTx" presStyleIdx="1" presStyleCnt="2" custScaleX="141895" custScaleY="66331" custLinFactNeighborY="12801">
        <dgm:presLayoutVars>
          <dgm:bulletEnabled val="1"/>
        </dgm:presLayoutVars>
      </dgm:prSet>
      <dgm:spPr/>
    </dgm:pt>
    <dgm:pt modelId="{1B70EBBE-7D24-42FE-BF74-15FC8AD215F7}" type="pres">
      <dgm:prSet presAssocID="{DB8D9231-E580-45AB-8B96-612E1739A0A2}" presName="Parent" presStyleLbl="alignNode1" presStyleIdx="1" presStyleCnt="2" custScaleX="142848" custScaleY="119266">
        <dgm:presLayoutVars>
          <dgm:bulletEnabled val="1"/>
        </dgm:presLayoutVars>
      </dgm:prSet>
      <dgm:spPr/>
    </dgm:pt>
  </dgm:ptLst>
  <dgm:cxnLst>
    <dgm:cxn modelId="{F7AEA609-3A9B-481D-8D0B-DA1F4C7FD734}" type="presOf" srcId="{B02CF6F8-7A5B-4B50-B427-93EDAD11A6C1}" destId="{6C0C73B8-F0DB-4A06-AFA2-08C4538ADF53}" srcOrd="0" destOrd="0" presId="urn:microsoft.com/office/officeart/2008/layout/TitlePictureLineup"/>
    <dgm:cxn modelId="{F5A24B18-0F83-4BE2-A406-42388C8672FD}" type="presOf" srcId="{A6691670-337C-43B8-9FC9-ADC9C2411F18}" destId="{15F9322C-6870-479C-87AD-2D478B545E65}" srcOrd="0" destOrd="0" presId="urn:microsoft.com/office/officeart/2008/layout/TitlePictureLineup"/>
    <dgm:cxn modelId="{6A522D29-D527-4C7E-ADFA-83C6566502E8}" srcId="{4ED5EA10-60AF-471B-9F4D-7ACF4B4B61B4}" destId="{B02CF6F8-7A5B-4B50-B427-93EDAD11A6C1}" srcOrd="0" destOrd="0" parTransId="{18C973F8-FFC2-4F90-8D14-FD15578C1883}" sibTransId="{A4A69FAD-B6E5-4B93-BE2F-18056D3C66CE}"/>
    <dgm:cxn modelId="{5C922A85-9FE0-4C47-842A-74B0E49BBA4F}" srcId="{DB8D9231-E580-45AB-8B96-612E1739A0A2}" destId="{62FDDE24-7877-49D9-AF09-CFE0B48C4AC6}" srcOrd="0" destOrd="0" parTransId="{376AC1BA-1A60-450E-B179-CE29CF2B4B10}" sibTransId="{B2C11E16-04DB-49A7-A5AA-AF09665E0EB3}"/>
    <dgm:cxn modelId="{EBAEE286-6698-45DB-B6CA-BED581A2002E}" srcId="{A6691670-337C-43B8-9FC9-ADC9C2411F18}" destId="{DB8D9231-E580-45AB-8B96-612E1739A0A2}" srcOrd="1" destOrd="0" parTransId="{95ECF98E-2584-49BB-B4B7-B47E6220F72C}" sibTransId="{3197FE25-E4B7-404D-B9EE-3D2B19B6BB93}"/>
    <dgm:cxn modelId="{B688A199-C83E-4AD9-828F-89003767E6DD}" srcId="{A6691670-337C-43B8-9FC9-ADC9C2411F18}" destId="{4ED5EA10-60AF-471B-9F4D-7ACF4B4B61B4}" srcOrd="0" destOrd="0" parTransId="{32BE2B10-13AB-4CDB-BCB8-A466D5E132DD}" sibTransId="{B844E885-AD6C-422F-B32D-5F13658E9638}"/>
    <dgm:cxn modelId="{1F55A9A7-FE13-468F-BB39-51234F2A792D}" type="presOf" srcId="{DB8D9231-E580-45AB-8B96-612E1739A0A2}" destId="{1B70EBBE-7D24-42FE-BF74-15FC8AD215F7}" srcOrd="0" destOrd="0" presId="urn:microsoft.com/office/officeart/2008/layout/TitlePictureLineup"/>
    <dgm:cxn modelId="{892E15EE-A597-450A-A409-EB0E60E2E10F}" type="presOf" srcId="{62FDDE24-7877-49D9-AF09-CFE0B48C4AC6}" destId="{1248A69D-72AD-43DE-B2B6-C5447068DE08}" srcOrd="0" destOrd="0" presId="urn:microsoft.com/office/officeart/2008/layout/TitlePictureLineup"/>
    <dgm:cxn modelId="{6E3B7EF8-9345-482C-B42A-6DBD45B7A3ED}" type="presOf" srcId="{4ED5EA10-60AF-471B-9F4D-7ACF4B4B61B4}" destId="{FFD92903-2C1D-4662-AFE9-B72665617204}" srcOrd="0" destOrd="0" presId="urn:microsoft.com/office/officeart/2008/layout/TitlePictureLineup"/>
    <dgm:cxn modelId="{EDAB6B83-A0C6-4AB9-9404-6C0ED15CBB38}" type="presParOf" srcId="{15F9322C-6870-479C-87AD-2D478B545E65}" destId="{82D7A63F-417B-473A-A5B6-D18118C145BB}" srcOrd="0" destOrd="0" presId="urn:microsoft.com/office/officeart/2008/layout/TitlePictureLineup"/>
    <dgm:cxn modelId="{134EC499-09B1-4C75-8116-EEB60DC6E569}" type="presParOf" srcId="{82D7A63F-417B-473A-A5B6-D18118C145BB}" destId="{D93928B3-6774-4ED3-B260-49CBADB2AFF2}" srcOrd="0" destOrd="0" presId="urn:microsoft.com/office/officeart/2008/layout/TitlePictureLineup"/>
    <dgm:cxn modelId="{869F2742-C34A-46DB-92AE-388F4FC3BA00}" type="presParOf" srcId="{82D7A63F-417B-473A-A5B6-D18118C145BB}" destId="{6E649C91-8A1D-4749-A47A-05E29CB21EAF}" srcOrd="1" destOrd="0" presId="urn:microsoft.com/office/officeart/2008/layout/TitlePictureLineup"/>
    <dgm:cxn modelId="{38F54A59-6D32-4F2C-A8A5-6CD5D701E314}" type="presParOf" srcId="{82D7A63F-417B-473A-A5B6-D18118C145BB}" destId="{6C0C73B8-F0DB-4A06-AFA2-08C4538ADF53}" srcOrd="2" destOrd="0" presId="urn:microsoft.com/office/officeart/2008/layout/TitlePictureLineup"/>
    <dgm:cxn modelId="{49939DB7-5390-49A7-8B49-9936B7ACA4B7}" type="presParOf" srcId="{82D7A63F-417B-473A-A5B6-D18118C145BB}" destId="{FFD92903-2C1D-4662-AFE9-B72665617204}" srcOrd="3" destOrd="0" presId="urn:microsoft.com/office/officeart/2008/layout/TitlePictureLineup"/>
    <dgm:cxn modelId="{ADADD3AA-32EB-43D3-A7A4-5CD2333EBA70}" type="presParOf" srcId="{15F9322C-6870-479C-87AD-2D478B545E65}" destId="{60F24247-886A-4CA4-9941-33C1CCD84883}" srcOrd="1" destOrd="0" presId="urn:microsoft.com/office/officeart/2008/layout/TitlePictureLineup"/>
    <dgm:cxn modelId="{DD9F9315-FDEE-4DBA-A3FC-44393CE30FE8}" type="presParOf" srcId="{15F9322C-6870-479C-87AD-2D478B545E65}" destId="{42ECE93F-A414-41B6-A3B0-B454A76F3E4F}" srcOrd="2" destOrd="0" presId="urn:microsoft.com/office/officeart/2008/layout/TitlePictureLineup"/>
    <dgm:cxn modelId="{FF266C8D-CAC7-4575-B66B-6927704059B1}" type="presParOf" srcId="{42ECE93F-A414-41B6-A3B0-B454A76F3E4F}" destId="{271460F9-68F8-42FF-B4C7-A16AE02332B1}" srcOrd="0" destOrd="0" presId="urn:microsoft.com/office/officeart/2008/layout/TitlePictureLineup"/>
    <dgm:cxn modelId="{BE6124CB-9C45-4FE3-9285-D8388A3E6F10}" type="presParOf" srcId="{42ECE93F-A414-41B6-A3B0-B454A76F3E4F}" destId="{A1012169-87EF-46FB-99D6-CAE49B981A51}" srcOrd="1" destOrd="0" presId="urn:microsoft.com/office/officeart/2008/layout/TitlePictureLineup"/>
    <dgm:cxn modelId="{2735B222-7522-4026-8CE5-A4EDEE26498B}" type="presParOf" srcId="{42ECE93F-A414-41B6-A3B0-B454A76F3E4F}" destId="{1248A69D-72AD-43DE-B2B6-C5447068DE08}" srcOrd="2" destOrd="0" presId="urn:microsoft.com/office/officeart/2008/layout/TitlePictureLineup"/>
    <dgm:cxn modelId="{8E367DFB-8C26-484F-BD4F-FF7D0C661576}" type="presParOf" srcId="{42ECE93F-A414-41B6-A3B0-B454A76F3E4F}" destId="{1B70EBBE-7D24-42FE-BF74-15FC8AD215F7}" srcOrd="3" destOrd="0" presId="urn:microsoft.com/office/officeart/2008/layout/TitlePictureLineu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928B3-6774-4ED3-B260-49CBADB2AFF2}">
      <dsp:nvSpPr>
        <dsp:cNvPr id="0" name=""/>
        <dsp:cNvSpPr/>
      </dsp:nvSpPr>
      <dsp:spPr>
        <a:xfrm>
          <a:off x="79918" y="512126"/>
          <a:ext cx="0" cy="4376927"/>
        </a:xfrm>
        <a:prstGeom prst="line">
          <a:avLst/>
        </a:prstGeom>
        <a:solidFill>
          <a:schemeClr val="lt1">
            <a:alpha val="90000"/>
            <a:hueOff val="0"/>
            <a:satOff val="0"/>
            <a:lumOff val="0"/>
            <a:alphaOff val="0"/>
          </a:schemeClr>
        </a:solidFill>
        <a:ln w="57150" cap="flat" cmpd="sng" algn="ctr">
          <a:solidFill>
            <a:schemeClr val="accent5">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6E649C91-8A1D-4749-A47A-05E29CB21EAF}">
      <dsp:nvSpPr>
        <dsp:cNvPr id="0" name=""/>
        <dsp:cNvSpPr/>
      </dsp:nvSpPr>
      <dsp:spPr>
        <a:xfrm>
          <a:off x="205274" y="658023"/>
          <a:ext cx="3288390" cy="1969617"/>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6C0C73B8-F0DB-4A06-AFA2-08C4538ADF53}">
      <dsp:nvSpPr>
        <dsp:cNvPr id="0" name=""/>
        <dsp:cNvSpPr/>
      </dsp:nvSpPr>
      <dsp:spPr>
        <a:xfrm>
          <a:off x="216243" y="2710160"/>
          <a:ext cx="3266452" cy="2096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a:lnSpc>
              <a:spcPct val="90000"/>
            </a:lnSpc>
            <a:spcBef>
              <a:spcPct val="0"/>
            </a:spcBef>
            <a:spcAft>
              <a:spcPct val="35000"/>
            </a:spcAft>
            <a:buNone/>
          </a:pPr>
          <a:r>
            <a:rPr lang="hr" sz="2200" b="1" kern="1200" dirty="0"/>
            <a:t>Uzevši dete, prikazao je veličinu u Carstvu: prvi su poslednji, </a:t>
          </a:r>
          <a:r>
            <a:rPr lang="hr" sz="2200" b="1" kern="1200"/>
            <a:t>najveći je sluga</a:t>
          </a:r>
          <a:r>
            <a:rPr lang="hr" sz="2200" b="1" kern="1200" dirty="0"/>
            <a:t>, s najmanjim i najskromnijim se mora postupati kao da je sam Isus.</a:t>
          </a:r>
        </a:p>
      </dsp:txBody>
      <dsp:txXfrm>
        <a:off x="216243" y="2710160"/>
        <a:ext cx="3266452" cy="2096374"/>
      </dsp:txXfrm>
    </dsp:sp>
    <dsp:sp modelId="{FFD92903-2C1D-4662-AFE9-B72665617204}">
      <dsp:nvSpPr>
        <dsp:cNvPr id="0" name=""/>
        <dsp:cNvSpPr/>
      </dsp:nvSpPr>
      <dsp:spPr>
        <a:xfrm>
          <a:off x="55926" y="-21046"/>
          <a:ext cx="3473529" cy="580020"/>
        </a:xfrm>
        <a:prstGeom prst="rect">
          <a:avLst/>
        </a:prstGeom>
        <a:gradFill rotWithShape="1">
          <a:gsLst>
            <a:gs pos="0">
              <a:schemeClr val="accent5"/>
            </a:gs>
            <a:gs pos="100000">
              <a:schemeClr val="accent5">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shade val="3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hr" sz="2200" b="1" kern="1200" dirty="0">
              <a:solidFill>
                <a:schemeClr val="bg2">
                  <a:lumMod val="60000"/>
                  <a:lumOff val="40000"/>
                </a:schemeClr>
              </a:solidFill>
              <a:effectLst>
                <a:outerShdw blurRad="38100" dist="38100" dir="2700000" algn="tl">
                  <a:srgbClr val="000000">
                    <a:alpha val="43137"/>
                  </a:srgbClr>
                </a:outerShdw>
              </a:effectLst>
            </a:rPr>
            <a:t>Prvo poučavanje </a:t>
          </a:r>
          <a:br>
            <a:rPr lang="es-ES" sz="2200" b="1" kern="1200" dirty="0">
              <a:solidFill>
                <a:schemeClr val="bg2">
                  <a:lumMod val="60000"/>
                  <a:lumOff val="40000"/>
                </a:schemeClr>
              </a:solidFill>
              <a:effectLst>
                <a:outerShdw blurRad="38100" dist="38100" dir="2700000" algn="tl">
                  <a:srgbClr val="000000">
                    <a:alpha val="43137"/>
                  </a:srgbClr>
                </a:outerShdw>
              </a:effectLst>
            </a:rPr>
          </a:br>
          <a:r>
            <a:rPr lang="hr" sz="2200" b="1" kern="1200" dirty="0">
              <a:solidFill>
                <a:schemeClr val="bg2">
                  <a:lumMod val="60000"/>
                  <a:lumOff val="40000"/>
                </a:schemeClr>
              </a:solidFill>
              <a:effectLst>
                <a:outerShdw blurRad="38100" dist="38100" dir="2700000" algn="tl">
                  <a:srgbClr val="000000">
                    <a:alpha val="43137"/>
                  </a:srgbClr>
                </a:outerShdw>
              </a:effectLst>
            </a:rPr>
            <a:t>(Marko 9</a:t>
          </a:r>
          <a:r>
            <a:rPr lang="en-US" sz="2200" b="1" kern="1200" dirty="0">
              <a:solidFill>
                <a:schemeClr val="bg2">
                  <a:lumMod val="60000"/>
                  <a:lumOff val="40000"/>
                </a:schemeClr>
              </a:solidFill>
              <a:effectLst>
                <a:outerShdw blurRad="38100" dist="38100" dir="2700000" algn="tl">
                  <a:srgbClr val="000000">
                    <a:alpha val="43137"/>
                  </a:srgbClr>
                </a:outerShdw>
              </a:effectLst>
            </a:rPr>
            <a:t>,</a:t>
          </a:r>
          <a:r>
            <a:rPr lang="hr" sz="2200" b="1" kern="1200" dirty="0">
              <a:solidFill>
                <a:schemeClr val="bg2">
                  <a:lumMod val="60000"/>
                  <a:lumOff val="40000"/>
                </a:schemeClr>
              </a:solidFill>
              <a:effectLst>
                <a:outerShdw blurRad="38100" dist="38100" dir="2700000" algn="tl">
                  <a:srgbClr val="000000">
                    <a:alpha val="43137"/>
                  </a:srgbClr>
                </a:outerShdw>
              </a:effectLst>
            </a:rPr>
            <a:t>35-37)</a:t>
          </a:r>
        </a:p>
      </dsp:txBody>
      <dsp:txXfrm>
        <a:off x="55926" y="-21046"/>
        <a:ext cx="3473529" cy="580020"/>
      </dsp:txXfrm>
    </dsp:sp>
    <dsp:sp modelId="{271460F9-68F8-42FF-B4C7-A16AE02332B1}">
      <dsp:nvSpPr>
        <dsp:cNvPr id="0" name=""/>
        <dsp:cNvSpPr/>
      </dsp:nvSpPr>
      <dsp:spPr>
        <a:xfrm>
          <a:off x="3924588" y="512126"/>
          <a:ext cx="0" cy="4376927"/>
        </a:xfrm>
        <a:prstGeom prst="line">
          <a:avLst/>
        </a:prstGeom>
        <a:solidFill>
          <a:schemeClr val="lt1">
            <a:alpha val="90000"/>
            <a:hueOff val="0"/>
            <a:satOff val="0"/>
            <a:lumOff val="0"/>
            <a:alphaOff val="0"/>
          </a:schemeClr>
        </a:solidFill>
        <a:ln w="57150" cap="flat" cmpd="sng" algn="ctr">
          <a:solidFill>
            <a:schemeClr val="accent3">
              <a:lumMod val="7500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sp>
    <dsp:sp modelId="{A1012169-87EF-46FB-99D6-CAE49B981A51}">
      <dsp:nvSpPr>
        <dsp:cNvPr id="0" name=""/>
        <dsp:cNvSpPr/>
      </dsp:nvSpPr>
      <dsp:spPr>
        <a:xfrm>
          <a:off x="4049944" y="632694"/>
          <a:ext cx="3288390" cy="2636490"/>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1248A69D-72AD-43DE-B2B6-C5447068DE08}">
      <dsp:nvSpPr>
        <dsp:cNvPr id="0" name=""/>
        <dsp:cNvSpPr/>
      </dsp:nvSpPr>
      <dsp:spPr>
        <a:xfrm>
          <a:off x="4060913" y="3297822"/>
          <a:ext cx="3266452" cy="1500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ctr" defTabSz="977900" rtl="0">
            <a:lnSpc>
              <a:spcPct val="90000"/>
            </a:lnSpc>
            <a:spcBef>
              <a:spcPct val="0"/>
            </a:spcBef>
            <a:spcAft>
              <a:spcPct val="35000"/>
            </a:spcAft>
            <a:buNone/>
          </a:pPr>
          <a:r>
            <a:rPr lang="hr" sz="2200" b="1" kern="1200" dirty="0"/>
            <a:t>Svako ima svoj d</a:t>
          </a:r>
          <a:r>
            <a:rPr lang="en-US" sz="2200" b="1" kern="1200" dirty="0"/>
            <a:t>e</a:t>
          </a:r>
          <a:r>
            <a:rPr lang="hr" sz="2200" b="1" kern="1200" dirty="0"/>
            <a:t>o posla i nikome neće biti uskraćena plata kada </a:t>
          </a:r>
          <a:r>
            <a:rPr lang="hr" sz="2200" b="1" kern="1200"/>
            <a:t>obavlja Božji </a:t>
          </a:r>
          <a:r>
            <a:rPr lang="hr" sz="2200" b="1" kern="1200" dirty="0"/>
            <a:t>posao, bez obzira koliko </a:t>
          </a:r>
          <a:r>
            <a:rPr lang="en-US" sz="2200" b="1" kern="1200" dirty="0"/>
            <a:t>on </a:t>
          </a:r>
          <a:r>
            <a:rPr lang="hr" sz="2200" b="1" kern="1200" dirty="0"/>
            <a:t>mali bio.</a:t>
          </a:r>
        </a:p>
      </dsp:txBody>
      <dsp:txXfrm>
        <a:off x="4060913" y="3297822"/>
        <a:ext cx="3266452" cy="1500017"/>
      </dsp:txXfrm>
    </dsp:sp>
    <dsp:sp modelId="{1B70EBBE-7D24-42FE-BF74-15FC8AD215F7}">
      <dsp:nvSpPr>
        <dsp:cNvPr id="0" name=""/>
        <dsp:cNvSpPr/>
      </dsp:nvSpPr>
      <dsp:spPr>
        <a:xfrm>
          <a:off x="3900596" y="-21046"/>
          <a:ext cx="3473529" cy="580020"/>
        </a:xfrm>
        <a:prstGeom prst="rect">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w="9525" cap="flat" cmpd="sng" algn="ctr">
          <a:solidFill>
            <a:schemeClr val="accent3">
              <a:hueOff val="0"/>
              <a:satOff val="0"/>
              <a:lumOff val="0"/>
              <a:alphaOff val="0"/>
            </a:schemeClr>
          </a:solidFill>
          <a:prstDash val="solid"/>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3">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rtl="0">
            <a:lnSpc>
              <a:spcPct val="90000"/>
            </a:lnSpc>
            <a:spcBef>
              <a:spcPct val="0"/>
            </a:spcBef>
            <a:spcAft>
              <a:spcPct val="35000"/>
            </a:spcAft>
            <a:buNone/>
          </a:pPr>
          <a:r>
            <a:rPr lang="hr" sz="2200" b="1" kern="1200" dirty="0">
              <a:solidFill>
                <a:schemeClr val="bg2">
                  <a:lumMod val="60000"/>
                  <a:lumOff val="40000"/>
                </a:schemeClr>
              </a:solidFill>
              <a:effectLst>
                <a:outerShdw blurRad="38100" dist="38100" dir="2700000" algn="tl">
                  <a:srgbClr val="000000">
                    <a:alpha val="43137"/>
                  </a:srgbClr>
                </a:outerShdw>
              </a:effectLst>
            </a:rPr>
            <a:t>Drugo </a:t>
          </a:r>
          <a:r>
            <a:rPr lang="sr-Latn-RS" sz="2200" b="1" kern="1200" dirty="0">
              <a:solidFill>
                <a:schemeClr val="bg2">
                  <a:lumMod val="60000"/>
                  <a:lumOff val="40000"/>
                </a:schemeClr>
              </a:solidFill>
              <a:effectLst>
                <a:outerShdw blurRad="38100" dist="38100" dir="2700000" algn="tl">
                  <a:srgbClr val="000000">
                    <a:alpha val="43137"/>
                  </a:srgbClr>
                </a:outerShdw>
              </a:effectLst>
            </a:rPr>
            <a:t>poučavanje</a:t>
          </a:r>
          <a:r>
            <a:rPr lang="hr" sz="2200" b="1" kern="1200" dirty="0">
              <a:solidFill>
                <a:schemeClr val="bg2">
                  <a:lumMod val="60000"/>
                  <a:lumOff val="40000"/>
                </a:schemeClr>
              </a:solidFill>
              <a:effectLst>
                <a:outerShdw blurRad="38100" dist="38100" dir="2700000" algn="tl">
                  <a:srgbClr val="000000">
                    <a:alpha val="43137"/>
                  </a:srgbClr>
                </a:outerShdw>
              </a:effectLst>
            </a:rPr>
            <a:t> </a:t>
          </a:r>
          <a:br>
            <a:rPr lang="es-ES" sz="2200" b="1" kern="1200" dirty="0">
              <a:solidFill>
                <a:schemeClr val="bg2">
                  <a:lumMod val="60000"/>
                  <a:lumOff val="40000"/>
                </a:schemeClr>
              </a:solidFill>
              <a:effectLst>
                <a:outerShdw blurRad="38100" dist="38100" dir="2700000" algn="tl">
                  <a:srgbClr val="000000">
                    <a:alpha val="43137"/>
                  </a:srgbClr>
                </a:outerShdw>
              </a:effectLst>
            </a:rPr>
          </a:br>
          <a:r>
            <a:rPr lang="hr" sz="2200" b="1" kern="1200" dirty="0">
              <a:solidFill>
                <a:schemeClr val="bg2">
                  <a:lumMod val="60000"/>
                  <a:lumOff val="40000"/>
                </a:schemeClr>
              </a:solidFill>
              <a:effectLst>
                <a:outerShdw blurRad="38100" dist="38100" dir="2700000" algn="tl">
                  <a:srgbClr val="000000">
                    <a:alpha val="43137"/>
                  </a:srgbClr>
                </a:outerShdw>
              </a:effectLst>
            </a:rPr>
            <a:t>(Marko 9</a:t>
          </a:r>
          <a:r>
            <a:rPr lang="en-US" sz="2200" b="1" kern="1200" dirty="0">
              <a:solidFill>
                <a:schemeClr val="bg2">
                  <a:lumMod val="60000"/>
                  <a:lumOff val="40000"/>
                </a:schemeClr>
              </a:solidFill>
              <a:effectLst>
                <a:outerShdw blurRad="38100" dist="38100" dir="2700000" algn="tl">
                  <a:srgbClr val="000000">
                    <a:alpha val="43137"/>
                  </a:srgbClr>
                </a:outerShdw>
              </a:effectLst>
            </a:rPr>
            <a:t>,</a:t>
          </a:r>
          <a:r>
            <a:rPr lang="hr" sz="2200" b="1" kern="1200" dirty="0">
              <a:solidFill>
                <a:schemeClr val="bg2">
                  <a:lumMod val="60000"/>
                  <a:lumOff val="40000"/>
                </a:schemeClr>
              </a:solidFill>
              <a:effectLst>
                <a:outerShdw blurRad="38100" dist="38100" dir="2700000" algn="tl">
                  <a:srgbClr val="000000">
                    <a:alpha val="43137"/>
                  </a:srgbClr>
                </a:outerShdw>
              </a:effectLst>
            </a:rPr>
            <a:t>38-41)</a:t>
          </a:r>
        </a:p>
      </dsp:txBody>
      <dsp:txXfrm>
        <a:off x="3900596" y="-21046"/>
        <a:ext cx="3473529" cy="580020"/>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56186-9D4E-477F-B248-ABBC7FFB066F}" type="datetimeFigureOut">
              <a:rPr lang="es-ES" smtClean="0"/>
              <a:t>19/07/2024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1B75D-3EF4-4D12-B659-680DC4B59702}" type="slidenum">
              <a:rPr lang="es-ES" smtClean="0"/>
              <a:t>‹Nº›</a:t>
            </a:fld>
            <a:endParaRPr lang="es-ES"/>
          </a:p>
        </p:txBody>
      </p:sp>
    </p:spTree>
    <p:extLst>
      <p:ext uri="{BB962C8B-B14F-4D97-AF65-F5344CB8AC3E}">
        <p14:creationId xmlns:p14="http://schemas.microsoft.com/office/powerpoint/2010/main" val="203042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1B75D-3EF4-4D12-B659-680DC4B5970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644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1B75D-3EF4-4D12-B659-680DC4B5970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892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D1B75D-3EF4-4D12-B659-680DC4B59702}" type="slidenum">
              <a:rPr lang="es-ES" smtClean="0"/>
              <a:t>10</a:t>
            </a:fld>
            <a:endParaRPr lang="es-ES"/>
          </a:p>
        </p:txBody>
      </p:sp>
    </p:spTree>
    <p:extLst>
      <p:ext uri="{BB962C8B-B14F-4D97-AF65-F5344CB8AC3E}">
        <p14:creationId xmlns:p14="http://schemas.microsoft.com/office/powerpoint/2010/main" val="190436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D1B75D-3EF4-4D12-B659-680DC4B59702}" type="slidenum">
              <a:rPr lang="es-ES" smtClean="0"/>
              <a:t>11</a:t>
            </a:fld>
            <a:endParaRPr lang="es-ES"/>
          </a:p>
        </p:txBody>
      </p:sp>
    </p:spTree>
    <p:extLst>
      <p:ext uri="{BB962C8B-B14F-4D97-AF65-F5344CB8AC3E}">
        <p14:creationId xmlns:p14="http://schemas.microsoft.com/office/powerpoint/2010/main" val="211352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80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48169-E3C2-A16F-3DCE-C8ED477612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DB43AB0-1FC0-5927-E569-BF15356FF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4458509-75C5-DD8B-6A40-9B1936790707}"/>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D3C70E5A-3931-EB07-E2F4-9557F49E12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1DF462-886B-C14B-64A6-BAFF652EFD53}"/>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46187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B2468-1C36-9D6D-E9FC-15B7BC4D957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C3EE0E-2141-A340-65C9-4B3EA12413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9C8562-80FD-D494-F8F3-E819F082E696}"/>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CA82C2D7-5D98-5BAD-9F99-BDDA4E8057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D21A48-1153-B91C-A554-969DECDFC45F}"/>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3F088B-D264-C6A6-C87D-621C796028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70AB5AD-8563-E6C6-AA60-E6EF474B5F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A67BBDD-FC58-6C2C-068A-5F97971CF1A4}"/>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E1D5BC23-FA9A-1F3B-B8A2-9152F69CAF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3EB215-04B2-0F79-AF71-FA737E880A8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243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996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957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68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900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982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164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6915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353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E859C-35B4-BE59-B22F-6E845903B8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4C5844-594B-9575-852C-74ED0392383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228485-CC00-CD17-C3A8-C9AA1295FC5C}"/>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9C01D365-1BE8-B4D9-3DDE-D657EE4F93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5B5681-A7E0-E165-BBF2-49442A65E02B}"/>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38950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319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886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61226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3109284770"/>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2926739475"/>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2642755054"/>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3970371017"/>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4161353365"/>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3825259827"/>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679877689"/>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52B9A-BD09-C767-B138-DBE3C8D12B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779CF4F-36A8-3AD8-E2FB-342036E1DD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2DE8D0-50AA-2BEB-E7DB-FB4148AB527C}"/>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EEAE1F56-8E7E-B2F7-81D9-C27357287C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CD8D03-38C2-647C-95CB-B2F6AD9AFD37}"/>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6647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1281520139"/>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401461634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229378384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2832217368"/>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1346114250"/>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37724185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03336327"/>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49948255"/>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98866876"/>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72113903"/>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7B97-259C-DC0F-E045-CEB7563BA2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1084F6-8C00-8A81-99A2-06A9C802DB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D2A1F75-E667-0152-E3CE-A5D25CBB08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E720F8-18F7-F1CE-F42A-EAB73FB5D021}"/>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6" name="Marcador de pie de página 5">
            <a:extLst>
              <a:ext uri="{FF2B5EF4-FFF2-40B4-BE49-F238E27FC236}">
                <a16:creationId xmlns:a16="http://schemas.microsoft.com/office/drawing/2014/main" id="{2831D4B2-E33B-8A52-157E-020C2AA0B6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865C7C-C985-8BBE-B231-970395EC5E18}"/>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9216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865595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20317395"/>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3701978"/>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134117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09555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772799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1252157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75259699"/>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2996902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3152065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36217-265C-0B98-C8E5-D4BD1C0AB3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8A5FB-D0A4-E206-D230-21B143E27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73A0BA8-CB9D-B7FC-7FE6-9C7370D0B4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ABE2543-1331-C755-2D22-5E44570D6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070284-52C4-B0A1-EACA-C982F55E517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CA04C6-5D19-AD59-BEF1-B6C754C8AA33}"/>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8" name="Marcador de pie de página 7">
            <a:extLst>
              <a:ext uri="{FF2B5EF4-FFF2-40B4-BE49-F238E27FC236}">
                <a16:creationId xmlns:a16="http://schemas.microsoft.com/office/drawing/2014/main" id="{44CB79C0-8A6B-E226-2529-3B733EB97A2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D6364F-0281-9F7B-B761-4B4FBB421F85}"/>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76934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49844107"/>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38450891"/>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2332229"/>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05980319"/>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61406197"/>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24513094"/>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6080621"/>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7468868"/>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06338479"/>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063674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8D259-6AC6-68A7-CA0E-0A56B39F0A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9259D0C-0D84-3335-B934-D1C1D7EAE275}"/>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4" name="Marcador de pie de página 3">
            <a:extLst>
              <a:ext uri="{FF2B5EF4-FFF2-40B4-BE49-F238E27FC236}">
                <a16:creationId xmlns:a16="http://schemas.microsoft.com/office/drawing/2014/main" id="{23EE454B-296B-EEBA-5293-AAB7FFBFFF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608FC7E-6746-7878-A3FF-656556A428D6}"/>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61578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90965365"/>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4804951"/>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15503022"/>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7845353"/>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3463638"/>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46471047"/>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00569739"/>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25739445"/>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7274524"/>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030687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EE96C5-9D9A-8CDA-F03A-FE368E49C176}"/>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3" name="Marcador de pie de página 2">
            <a:extLst>
              <a:ext uri="{FF2B5EF4-FFF2-40B4-BE49-F238E27FC236}">
                <a16:creationId xmlns:a16="http://schemas.microsoft.com/office/drawing/2014/main" id="{6E15A3C2-5757-9AAF-65C3-A5878DE2C9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C7BE5E-8995-296F-179E-4A11816E2F8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299006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59386745"/>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3476466"/>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718367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4043785"/>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4330548"/>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4639B-2608-32D1-0904-37FB32C956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4DE9DA-5919-F1D5-89DD-7FB92E485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105D8BD-95CD-C09E-49D0-AD0AC1826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012D6E-0553-97F0-B2D4-388DD52FB21C}"/>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6" name="Marcador de pie de página 5">
            <a:extLst>
              <a:ext uri="{FF2B5EF4-FFF2-40B4-BE49-F238E27FC236}">
                <a16:creationId xmlns:a16="http://schemas.microsoft.com/office/drawing/2014/main" id="{F63C3099-DD97-055D-8A2B-A8F7E6CEEF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7E6F98D-2405-E708-6AE6-2F03AA3708D1}"/>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9412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0444F-5858-9BB3-92E6-56966A59C9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D5C395D-3522-5712-B38D-8CCC7CC89B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CACEA0-5E53-9109-5716-3B56C2F76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803E4C-F4D1-DD8B-6796-3FB2D28824D8}"/>
              </a:ext>
            </a:extLst>
          </p:cNvPr>
          <p:cNvSpPr>
            <a:spLocks noGrp="1"/>
          </p:cNvSpPr>
          <p:nvPr>
            <p:ph type="dt" sz="half" idx="10"/>
          </p:nvPr>
        </p:nvSpPr>
        <p:spPr/>
        <p:txBody>
          <a:bodyPr/>
          <a:lstStyle/>
          <a:p>
            <a:fld id="{DEE7C762-9C13-4C07-881F-90B248233D18}" type="datetimeFigureOut">
              <a:rPr lang="es-ES" smtClean="0"/>
              <a:t>19/07/2024</a:t>
            </a:fld>
            <a:endParaRPr lang="es-ES"/>
          </a:p>
        </p:txBody>
      </p:sp>
      <p:sp>
        <p:nvSpPr>
          <p:cNvPr id="6" name="Marcador de pie de página 5">
            <a:extLst>
              <a:ext uri="{FF2B5EF4-FFF2-40B4-BE49-F238E27FC236}">
                <a16:creationId xmlns:a16="http://schemas.microsoft.com/office/drawing/2014/main" id="{F2F3BBF6-348B-3666-DFD6-3E5E75DC4F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3CF9BC-8AAC-50CC-07D5-26BAC8E50BDC}"/>
              </a:ext>
            </a:extLst>
          </p:cNvPr>
          <p:cNvSpPr>
            <a:spLocks noGrp="1"/>
          </p:cNvSpPr>
          <p:nvPr>
            <p:ph type="sldNum" sz="quarter" idx="12"/>
          </p:nvPr>
        </p:nvSpPr>
        <p:spPr/>
        <p:txBody>
          <a:bodyPr/>
          <a:lstStyle/>
          <a:p>
            <a:fld id="{3285444D-E504-47F6-8C56-88577C0B3F79}" type="slidenum">
              <a:rPr lang="es-ES" smtClean="0"/>
              <a:t>‹Nº›</a:t>
            </a:fld>
            <a:endParaRPr lang="es-ES"/>
          </a:p>
        </p:txBody>
      </p:sp>
    </p:spTree>
    <p:extLst>
      <p:ext uri="{BB962C8B-B14F-4D97-AF65-F5344CB8AC3E}">
        <p14:creationId xmlns:p14="http://schemas.microsoft.com/office/powerpoint/2010/main" val="356941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04AB388-C3B5-7A6E-9B2B-CDE020EDE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09E172-6DCF-0B4C-FD47-C56A440EE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DBA8D6-704C-F97F-9A07-441882D57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E7C762-9C13-4C07-881F-90B248233D18}" type="datetimeFigureOut">
              <a:rPr lang="es-ES" smtClean="0"/>
              <a:t>19/07/2024</a:t>
            </a:fld>
            <a:endParaRPr lang="es-ES"/>
          </a:p>
        </p:txBody>
      </p:sp>
      <p:sp>
        <p:nvSpPr>
          <p:cNvPr id="5" name="Marcador de pie de página 4">
            <a:extLst>
              <a:ext uri="{FF2B5EF4-FFF2-40B4-BE49-F238E27FC236}">
                <a16:creationId xmlns:a16="http://schemas.microsoft.com/office/drawing/2014/main" id="{4F365335-BB13-5C41-7397-5528B0F7E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A20C581-726C-D392-0BA7-A2769A540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85444D-E504-47F6-8C56-88577C0B3F79}" type="slidenum">
              <a:rPr lang="es-ES" smtClean="0"/>
              <a:t>‹Nº›</a:t>
            </a:fld>
            <a:endParaRPr lang="es-ES"/>
          </a:p>
        </p:txBody>
      </p:sp>
    </p:spTree>
    <p:extLst>
      <p:ext uri="{BB962C8B-B14F-4D97-AF65-F5344CB8AC3E}">
        <p14:creationId xmlns:p14="http://schemas.microsoft.com/office/powerpoint/2010/main" val="1321239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19/07/2024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489471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864491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4661382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635943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40894824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8.jpeg"/><Relationship Id="rId4" Type="http://schemas.openxmlformats.org/officeDocument/2006/relationships/image" Target="../media/image35.jp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A5CD635-9485-33DE-91DA-95C3698D73A9}"/>
              </a:ext>
            </a:extLst>
          </p:cNvPr>
          <p:cNvSpPr txBox="1"/>
          <p:nvPr/>
        </p:nvSpPr>
        <p:spPr>
          <a:xfrm>
            <a:off x="0" y="29914"/>
            <a:ext cx="12192000" cy="923330"/>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75000"/>
                </a:schemeClr>
              </a:contourClr>
            </a:sp3d>
          </a:bodyPr>
          <a:lstStyle/>
          <a:p>
            <a:pPr algn="ctr"/>
            <a:r>
              <a:rPr lang="es-ES" sz="5400" b="1" dirty="0">
                <a:ln w="13462">
                  <a:solidFill>
                    <a:schemeClr val="accent1">
                      <a:lumMod val="75000"/>
                    </a:schemeClr>
                  </a:solidFill>
                  <a:prstDash val="solid"/>
                </a:ln>
                <a:solidFill>
                  <a:schemeClr val="bg2">
                    <a:lumMod val="60000"/>
                    <a:lumOff val="40000"/>
                  </a:schemeClr>
                </a:solidFill>
                <a:effectLst>
                  <a:outerShdw dist="38100" dir="2700000" algn="bl" rotWithShape="0">
                    <a:schemeClr val="accent5">
                      <a:lumMod val="75000"/>
                    </a:schemeClr>
                  </a:outerShdw>
                </a:effectLst>
              </a:rPr>
              <a:t>POUČAVANJE UČENIKA – 1. DEO</a:t>
            </a:r>
          </a:p>
        </p:txBody>
      </p:sp>
      <p:sp>
        <p:nvSpPr>
          <p:cNvPr id="5" name="CuadroTexto 4">
            <a:extLst>
              <a:ext uri="{FF2B5EF4-FFF2-40B4-BE49-F238E27FC236}">
                <a16:creationId xmlns:a16="http://schemas.microsoft.com/office/drawing/2014/main" id="{F0F96E46-E9E9-F0A3-DAF5-11932195A21F}"/>
              </a:ext>
            </a:extLst>
          </p:cNvPr>
          <p:cNvSpPr txBox="1"/>
          <p:nvPr/>
        </p:nvSpPr>
        <p:spPr>
          <a:xfrm>
            <a:off x="8868431" y="6462525"/>
            <a:ext cx="3058018" cy="369332"/>
          </a:xfrm>
          <a:prstGeom prst="rect">
            <a:avLst/>
          </a:prstGeom>
          <a:noFill/>
        </p:spPr>
        <p:txBody>
          <a:bodyPr wrap="none" rtlCol="0">
            <a:spAutoFit/>
          </a:bodyPr>
          <a:lstStyle/>
          <a:p>
            <a:pPr algn="r"/>
            <a:r>
              <a:rPr lang="es-ES" b="1" dirty="0">
                <a:solidFill>
                  <a:schemeClr val="accent1">
                    <a:lumMod val="20000"/>
                    <a:lumOff val="80000"/>
                  </a:schemeClr>
                </a:solidFill>
                <a:effectLst>
                  <a:outerShdw blurRad="38100" dist="38100" dir="2700000" algn="tl">
                    <a:srgbClr val="000000">
                      <a:alpha val="43137"/>
                    </a:srgbClr>
                  </a:outerShdw>
                </a:effectLst>
              </a:rPr>
              <a:t>7</a:t>
            </a:r>
            <a:r>
              <a:rPr lang="sr-Latn-RS" b="1">
                <a:solidFill>
                  <a:schemeClr val="accent1">
                    <a:lumMod val="20000"/>
                    <a:lumOff val="80000"/>
                  </a:schemeClr>
                </a:solidFill>
                <a:effectLst>
                  <a:outerShdw blurRad="38100" dist="38100" dir="2700000" algn="tl">
                    <a:srgbClr val="000000">
                      <a:alpha val="43137"/>
                    </a:srgbClr>
                  </a:outerShdw>
                </a:effectLst>
              </a:rPr>
              <a:t>.</a:t>
            </a:r>
            <a:r>
              <a:rPr lang="es-ES" b="1">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P</a:t>
            </a:r>
            <a:r>
              <a:rPr lang="sr-Latn-RS" b="1">
                <a:solidFill>
                  <a:schemeClr val="accent1">
                    <a:lumMod val="20000"/>
                    <a:lumOff val="80000"/>
                  </a:schemeClr>
                </a:solidFill>
                <a:effectLst>
                  <a:outerShdw blurRad="38100" dist="38100" dir="2700000" algn="tl">
                    <a:srgbClr val="000000">
                      <a:alpha val="43137"/>
                    </a:srgbClr>
                  </a:outerShdw>
                </a:effectLst>
              </a:rPr>
              <a:t>ouka</a:t>
            </a:r>
            <a:r>
              <a:rPr lang="es-ES" b="1">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za</a:t>
            </a:r>
            <a:r>
              <a:rPr lang="es-ES" b="1" dirty="0">
                <a:solidFill>
                  <a:schemeClr val="accent1">
                    <a:lumMod val="20000"/>
                    <a:lumOff val="80000"/>
                  </a:schemeClr>
                </a:solidFill>
                <a:effectLst>
                  <a:outerShdw blurRad="38100" dist="38100" dir="2700000" algn="tl">
                    <a:srgbClr val="000000">
                      <a:alpha val="43137"/>
                    </a:srgbClr>
                  </a:outerShdw>
                </a:effectLst>
              </a:rPr>
              <a:t> 17</a:t>
            </a:r>
            <a:r>
              <a:rPr lang="sr-Latn-RS" b="1" dirty="0">
                <a:solidFill>
                  <a:schemeClr val="accent1">
                    <a:lumMod val="20000"/>
                    <a:lumOff val="80000"/>
                  </a:schemeClr>
                </a:solidFill>
                <a:effectLst>
                  <a:outerShdw blurRad="38100" dist="38100" dir="2700000" algn="tl">
                    <a:srgbClr val="000000">
                      <a:alpha val="43137"/>
                    </a:srgbClr>
                  </a:outerShdw>
                </a:effectLst>
              </a:rPr>
              <a:t>.</a:t>
            </a:r>
            <a:r>
              <a:rPr lang="es-ES" b="1" dirty="0">
                <a:solidFill>
                  <a:schemeClr val="accent1">
                    <a:lumMod val="20000"/>
                    <a:lumOff val="80000"/>
                  </a:schemeClr>
                </a:solidFill>
                <a:effectLst>
                  <a:outerShdw blurRad="38100" dist="38100" dir="2700000" algn="tl">
                    <a:srgbClr val="000000">
                      <a:alpha val="43137"/>
                    </a:srgbClr>
                  </a:outerShdw>
                </a:effectLst>
              </a:rPr>
              <a:t> </a:t>
            </a:r>
            <a:r>
              <a:rPr lang="sr-Latn-RS" b="1" dirty="0">
                <a:solidFill>
                  <a:schemeClr val="accent1">
                    <a:lumMod val="20000"/>
                    <a:lumOff val="80000"/>
                  </a:schemeClr>
                </a:solidFill>
                <a:effectLst>
                  <a:outerShdw blurRad="38100" dist="38100" dir="2700000" algn="tl">
                    <a:srgbClr val="000000">
                      <a:alpha val="43137"/>
                    </a:srgbClr>
                  </a:outerShdw>
                </a:effectLst>
              </a:rPr>
              <a:t>avgust </a:t>
            </a:r>
            <a:r>
              <a:rPr lang="es-ES" b="1" dirty="0">
                <a:solidFill>
                  <a:schemeClr val="accent1">
                    <a:lumMod val="20000"/>
                    <a:lumOff val="80000"/>
                  </a:schemeClr>
                </a:solidFill>
                <a:effectLst>
                  <a:outerShdw blurRad="38100" dist="38100" dir="2700000" algn="tl">
                    <a:srgbClr val="000000">
                      <a:alpha val="43137"/>
                    </a:srgbClr>
                  </a:outerShdw>
                </a:effectLst>
              </a:rPr>
              <a:t>2024</a:t>
            </a:r>
            <a:r>
              <a:rPr lang="sr-Latn-RS" b="1" dirty="0">
                <a:solidFill>
                  <a:schemeClr val="accent1">
                    <a:lumMod val="20000"/>
                    <a:lumOff val="80000"/>
                  </a:schemeClr>
                </a:solidFill>
                <a:effectLst>
                  <a:outerShdw blurRad="38100" dist="38100" dir="2700000" algn="tl">
                    <a:srgbClr val="000000">
                      <a:alpha val="43137"/>
                    </a:srgbClr>
                  </a:outerShdw>
                </a:effectLst>
              </a:rPr>
              <a:t>.</a:t>
            </a:r>
            <a:endParaRPr lang="es-ES"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90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CD807-D46D-7FBD-C717-CC89173DB481}"/>
              </a:ext>
            </a:extLst>
          </p:cNvPr>
          <p:cNvSpPr txBox="1"/>
          <p:nvPr/>
        </p:nvSpPr>
        <p:spPr>
          <a:xfrm>
            <a:off x="0" y="-49695"/>
            <a:ext cx="12191999" cy="769441"/>
          </a:xfrm>
          <a:prstGeom prst="rect">
            <a:avLst/>
          </a:prstGeom>
          <a:noFill/>
        </p:spPr>
        <p:txBody>
          <a:bodyPr wrap="square">
            <a:spAutoFit/>
          </a:bodyPr>
          <a:lstStyle/>
          <a:p>
            <a:pPr lvl="0" algn="ctr">
              <a:defRPr/>
            </a:pPr>
            <a:r>
              <a:rPr kumimoji="0" lang="hr" sz="4400" b="1" i="0" u="none" strike="noStrike" kern="1200" cap="none" spc="0" normalizeH="0" baseline="0" noProof="0" dirty="0">
                <a:ln w="6600">
                  <a:solidFill>
                    <a:srgbClr val="B1319F"/>
                  </a:solidFill>
                  <a:prstDash val="solid"/>
                </a:ln>
                <a:solidFill>
                  <a:srgbClr val="FFFFFF"/>
                </a:solidFill>
                <a:effectLst>
                  <a:outerShdw dist="38100" dir="2700000" algn="tl" rotWithShape="0">
                    <a:srgbClr val="FFCC00">
                      <a:lumMod val="50000"/>
                    </a:srgbClr>
                  </a:outerShdw>
                </a:effectLst>
                <a:uLnTx/>
                <a:uFillTx/>
                <a:latin typeface="Aptos" panose="02110004020202020204"/>
                <a:ea typeface="+mn-ea"/>
                <a:cs typeface="+mn-cs"/>
              </a:rPr>
              <a:t>BUDUĆE I SADAŠNJE </a:t>
            </a:r>
            <a:r>
              <a:rPr lang="sr-Latn-RS" sz="4400" b="1" dirty="0">
                <a:ln w="6600">
                  <a:solidFill>
                    <a:srgbClr val="B1319F"/>
                  </a:solidFill>
                  <a:prstDash val="solid"/>
                </a:ln>
                <a:solidFill>
                  <a:srgbClr val="FFFFFF"/>
                </a:solidFill>
                <a:effectLst>
                  <a:outerShdw dist="38100" dir="2700000" algn="tl" rotWithShape="0">
                    <a:srgbClr val="FFCC00">
                      <a:lumMod val="50000"/>
                    </a:srgbClr>
                  </a:outerShdw>
                </a:effectLst>
              </a:rPr>
              <a:t>CARSTVO</a:t>
            </a:r>
            <a:endParaRPr kumimoji="0" lang="hr" sz="4400" b="1" i="0" u="none" strike="noStrike" kern="1200" cap="none" spc="0" normalizeH="0" baseline="0" noProof="0" dirty="0">
              <a:ln w="6600">
                <a:solidFill>
                  <a:srgbClr val="B1319F"/>
                </a:solidFill>
                <a:prstDash val="solid"/>
              </a:ln>
              <a:solidFill>
                <a:srgbClr val="FFFFFF"/>
              </a:solidFill>
              <a:effectLst>
                <a:outerShdw dist="38100" dir="2700000" algn="tl" rotWithShape="0">
                  <a:srgbClr val="FFCC00">
                    <a:lumMod val="50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A5E9120-0D1A-8F5D-1D0E-9B012CCD9B81}"/>
              </a:ext>
            </a:extLst>
          </p:cNvPr>
          <p:cNvSpPr txBox="1"/>
          <p:nvPr/>
        </p:nvSpPr>
        <p:spPr>
          <a:xfrm>
            <a:off x="1209674" y="603452"/>
            <a:ext cx="9772650"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a:solidFill>
                  <a:srgbClr val="635DD3">
                    <a:lumMod val="75000"/>
                  </a:srgbClr>
                </a:solidFill>
                <a:latin typeface="Comic Sans MS" panose="030F0702030302020204" pitchFamily="66" charset="0"/>
              </a:rPr>
              <a:t>“I </a:t>
            </a:r>
            <a:r>
              <a:rPr lang="sr-Latn-RS" sz="2000" b="1" dirty="0">
                <a:solidFill>
                  <a:srgbClr val="635DD3">
                    <a:lumMod val="75000"/>
                  </a:srgbClr>
                </a:solidFill>
                <a:latin typeface="Comic Sans MS" panose="030F0702030302020204" pitchFamily="66" charset="0"/>
              </a:rPr>
              <a:t>ukaza im se Ilija s Mojsijem gde se razgovarahu s Isusom.“ </a:t>
            </a:r>
            <a:r>
              <a:rPr kumimoji="0" lang="sr-Latn-RS" sz="1600" b="1" i="0" u="none" strike="noStrike" kern="1200" cap="none" spc="0" normalizeH="0" baseline="0" dirty="0">
                <a:ln>
                  <a:noFill/>
                </a:ln>
                <a:solidFill>
                  <a:srgbClr val="635DD3">
                    <a:lumMod val="75000"/>
                  </a:srgbClr>
                </a:solidFill>
                <a:effectLst/>
                <a:uLnTx/>
                <a:uFillTx/>
                <a:latin typeface="Comic Sans MS" panose="030F0702030302020204" pitchFamily="66" charset="0"/>
                <a:ea typeface="+mn-ea"/>
                <a:cs typeface="+mn-cs"/>
              </a:rPr>
              <a:t>(Marko 9,4)</a:t>
            </a:r>
          </a:p>
        </p:txBody>
      </p:sp>
      <p:sp>
        <p:nvSpPr>
          <p:cNvPr id="6" name="CuadroTexto 5">
            <a:extLst>
              <a:ext uri="{FF2B5EF4-FFF2-40B4-BE49-F238E27FC236}">
                <a16:creationId xmlns:a16="http://schemas.microsoft.com/office/drawing/2014/main" id="{5694B779-4F1A-59C1-883F-9B9720EF0653}"/>
              </a:ext>
            </a:extLst>
          </p:cNvPr>
          <p:cNvSpPr txBox="1"/>
          <p:nvPr/>
        </p:nvSpPr>
        <p:spPr>
          <a:xfrm>
            <a:off x="3516923" y="1065125"/>
            <a:ext cx="8675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Petar, Jakov i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Jo</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van nisu bili potpuno svesni da na </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gori naziru  Car- stvo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slave, minijaturni prikaz Drugog Isusova dolaska (Marko 9,1-4).</a:t>
            </a:r>
          </a:p>
        </p:txBody>
      </p:sp>
      <p:pic>
        <p:nvPicPr>
          <p:cNvPr id="4" name="Imagen 3" descr="Un grupo de personas sentadas en una cama&#10;&#10;Descripción generada automáticamente con confianza baja">
            <a:extLst>
              <a:ext uri="{FF2B5EF4-FFF2-40B4-BE49-F238E27FC236}">
                <a16:creationId xmlns:a16="http://schemas.microsoft.com/office/drawing/2014/main" id="{F1B32560-806B-415B-1EF9-648C8C7959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776" y="1083366"/>
            <a:ext cx="3301615" cy="5009321"/>
          </a:xfrm>
          <a:prstGeom prst="roundRect">
            <a:avLst>
              <a:gd name="adj" fmla="val 4167"/>
            </a:avLst>
          </a:prstGeom>
          <a:solidFill>
            <a:srgbClr val="FFFFFF"/>
          </a:solidFill>
          <a:ln w="76200" cap="sq">
            <a:solidFill>
              <a:schemeClr val="accent6"/>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id="{4B0B6D62-E0A6-3175-8A98-5BC02D1BDF7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79358" y="4084983"/>
            <a:ext cx="3761332" cy="2632462"/>
          </a:xfrm>
          <a:prstGeom prst="rect">
            <a:avLst/>
          </a:prstGeom>
          <a:ln w="88900" cap="sq" cmpd="thickThin">
            <a:solidFill>
              <a:srgbClr val="000000"/>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FE160339-C1DB-B2C4-04C3-56B534FC321E}"/>
              </a:ext>
            </a:extLst>
          </p:cNvPr>
          <p:cNvSpPr txBox="1"/>
          <p:nvPr/>
        </p:nvSpPr>
        <p:spPr>
          <a:xfrm>
            <a:off x="104775" y="6150114"/>
            <a:ext cx="79740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Sa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verom je sve moguće. Ali, ako ti nedostaje vere, zavapi kao onaj otac</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 </a:t>
            </a:r>
            <a:r>
              <a:rPr lang="sr-Latn-RS" sz="2200" b="1">
                <a:solidFill>
                  <a:srgbClr val="000000"/>
                </a:solidFill>
                <a:latin typeface="Aptos" panose="020B0004020202020204" pitchFamily="34" charset="0"/>
              </a:rPr>
              <a:t>“</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Verujem</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pomozi mojem neverju.“ </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(Marko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9,24).</a:t>
            </a:r>
          </a:p>
        </p:txBody>
      </p:sp>
      <p:sp>
        <p:nvSpPr>
          <p:cNvPr id="12" name="CuadroTexto 11">
            <a:extLst>
              <a:ext uri="{FF2B5EF4-FFF2-40B4-BE49-F238E27FC236}">
                <a16:creationId xmlns:a16="http://schemas.microsoft.com/office/drawing/2014/main" id="{4E4A9F9E-5505-4FE4-1317-B91465BA3C1D}"/>
              </a:ext>
            </a:extLst>
          </p:cNvPr>
          <p:cNvSpPr txBox="1"/>
          <p:nvPr/>
        </p:nvSpPr>
        <p:spPr>
          <a:xfrm>
            <a:off x="3537020" y="3916678"/>
            <a:ext cx="4545096" cy="2123658"/>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Silaskom </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s </a:t>
            </a:r>
            <a:r>
              <a:rPr lang="sr-Latn-RS" sz="2200" b="1">
                <a:solidFill>
                  <a:srgbClr val="000000"/>
                </a:solidFill>
                <a:latin typeface="Aptos" panose="020B0004020202020204" pitchFamily="34" charset="0"/>
              </a:rPr>
              <a:t>gore</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postalo je vidljivo stanje </a:t>
            </a:r>
            <a:r>
              <a:rPr kumimoji="0" lang="en-U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Car</a:t>
            </a:r>
            <a:r>
              <a:rPr kumimoji="0" lang="sr-Latn-RS" sz="2200" b="1" i="0" u="none" strike="noStrike" kern="1200" cap="none" spc="0" normalizeH="0" baseline="0" dirty="0" err="1">
                <a:ln>
                  <a:noFill/>
                </a:ln>
                <a:solidFill>
                  <a:srgbClr val="000000"/>
                </a:solidFill>
                <a:effectLst/>
                <a:uLnTx/>
                <a:uFillTx/>
                <a:latin typeface="Aptos" panose="020B0004020202020204" pitchFamily="34" charset="0"/>
                <a:ea typeface="+mn-ea"/>
                <a:cs typeface="+mn-cs"/>
              </a:rPr>
              <a:t>stva</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Nedostatak vere ugrozio je samu njegovu strukturu. Učenicima je nedostajalo vere, </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a i </a:t>
            </a:r>
            <a:r>
              <a:rPr lang="sr-Latn-RS" sz="2200" b="1">
                <a:solidFill>
                  <a:srgbClr val="000000"/>
                </a:solidFill>
                <a:latin typeface="Aptos" panose="020B0004020202020204" pitchFamily="34" charset="0"/>
              </a:rPr>
              <a:t>očajni otac opsednutoga  izgubio je veru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(Marko 9,14-22).</a:t>
            </a:r>
          </a:p>
        </p:txBody>
      </p:sp>
      <p:sp>
        <p:nvSpPr>
          <p:cNvPr id="14" name="CuadroTexto 13">
            <a:extLst>
              <a:ext uri="{FF2B5EF4-FFF2-40B4-BE49-F238E27FC236}">
                <a16:creationId xmlns:a16="http://schemas.microsoft.com/office/drawing/2014/main" id="{1AA04104-F3F6-E104-DA57-7B54687CA557}"/>
              </a:ext>
            </a:extLst>
          </p:cNvPr>
          <p:cNvSpPr txBox="1"/>
          <p:nvPr/>
        </p:nvSpPr>
        <p:spPr>
          <a:xfrm>
            <a:off x="3506875" y="2871650"/>
            <a:ext cx="842855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Da bi </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mrtvi vernici u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Hristu – predstavljeni Mojsijem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 i </a:t>
            </a:r>
            <a:r>
              <a:rPr kumimoji="0" lang="sr-Latn-RS" sz="2200" b="1" i="0" u="none" strike="noStrike" kern="1200" cap="none" spc="0" normalizeH="0" baseline="0">
                <a:ln>
                  <a:noFill/>
                </a:ln>
                <a:solidFill>
                  <a:srgbClr val="000000"/>
                </a:solidFill>
                <a:effectLst/>
                <a:uLnTx/>
                <a:uFillTx/>
                <a:latin typeface="Aptos" panose="020B0004020202020204" pitchFamily="34" charset="0"/>
                <a:ea typeface="+mn-ea"/>
                <a:cs typeface="+mn-cs"/>
              </a:rPr>
              <a:t>živi posljednje </a:t>
            </a:r>
            <a:r>
              <a:rPr kumimoji="0" lang="sr-Latn-RS" sz="2200" b="1" i="0" u="none" strike="noStrike" kern="1200" cap="none" spc="0" normalizeH="0" baseline="0" dirty="0">
                <a:ln>
                  <a:noFill/>
                </a:ln>
                <a:solidFill>
                  <a:srgbClr val="000000"/>
                </a:solidFill>
                <a:effectLst/>
                <a:uLnTx/>
                <a:uFillTx/>
                <a:latin typeface="Aptos" panose="020B0004020202020204" pitchFamily="34" charset="0"/>
                <a:ea typeface="+mn-ea"/>
                <a:cs typeface="+mn-cs"/>
              </a:rPr>
              <a:t>generacije – predstavljeni Ilijom – mogli ući u slavu, Isus je morao da umre u Jerusalimu.</a:t>
            </a:r>
          </a:p>
        </p:txBody>
      </p:sp>
      <p:sp>
        <p:nvSpPr>
          <p:cNvPr id="16" name="CuadroTexto 15">
            <a:extLst>
              <a:ext uri="{FF2B5EF4-FFF2-40B4-BE49-F238E27FC236}">
                <a16:creationId xmlns:a16="http://schemas.microsoft.com/office/drawing/2014/main" id="{A82C49BC-B5A2-AB4A-9E7D-B5D1E7F43DD4}"/>
              </a:ext>
            </a:extLst>
          </p:cNvPr>
          <p:cNvSpPr txBox="1"/>
          <p:nvPr/>
        </p:nvSpPr>
        <p:spPr>
          <a:xfrm>
            <a:off x="3537020" y="1808703"/>
            <a:ext cx="865498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Ono što im je bilo jasno je da žele ostati tamo (Marko 9,5-6). Ali u tom trenutku nisu uvideli pravo značenje reči koje su Mojsije i Ilija uputili Isusu (</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Luka 9,30.31</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0066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9"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upLef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A533D6-B2BB-0811-135E-1C799C1B4E8B}"/>
              </a:ext>
            </a:extLst>
          </p:cNvPr>
          <p:cNvSpPr txBox="1"/>
          <p:nvPr/>
        </p:nvSpPr>
        <p:spPr>
          <a:xfrm>
            <a:off x="4546786" y="0"/>
            <a:ext cx="7645213" cy="76944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hr" sz="4400" b="1" i="0" u="none" strike="noStrike" kern="1200" cap="none" spc="0" normalizeH="0" baseline="0" noProof="0"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NAJVEĆI U </a:t>
            </a:r>
            <a:r>
              <a:rPr lang="sr-Latn-RS" sz="4400" b="1"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rPr>
              <a:t>CARSTVU</a:t>
            </a:r>
            <a:endParaRPr kumimoji="0" lang="hr" sz="4400" b="1" i="0" u="none" strike="noStrike" kern="1200" cap="none" spc="0" normalizeH="0" baseline="0" noProof="0" dirty="0">
              <a:ln w="0"/>
              <a:gradFill>
                <a:gsLst>
                  <a:gs pos="0">
                    <a:srgbClr val="D91934">
                      <a:lumMod val="50000"/>
                    </a:srgbClr>
                  </a:gs>
                  <a:gs pos="50000">
                    <a:srgbClr val="D91934"/>
                  </a:gs>
                  <a:gs pos="100000">
                    <a:srgbClr val="D91934">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ECFC4F6-3CF2-F014-6CA3-0896A4C503EE}"/>
              </a:ext>
            </a:extLst>
          </p:cNvPr>
          <p:cNvSpPr txBox="1"/>
          <p:nvPr/>
        </p:nvSpPr>
        <p:spPr>
          <a:xfrm>
            <a:off x="5188871" y="704264"/>
            <a:ext cx="6400800" cy="1015663"/>
          </a:xfrm>
          <a:prstGeom prst="rect">
            <a:avLst/>
          </a:prstGeom>
          <a:noFill/>
        </p:spPr>
        <p:txBody>
          <a:bodyPr wrap="square">
            <a:spAutoFit/>
          </a:bodyPr>
          <a:lstStyle/>
          <a:p>
            <a:pPr lvl="0" algn="ctr">
              <a:defRPr/>
            </a:pPr>
            <a:r>
              <a:rPr lang="sr-Latn-RS" sz="2000" b="1" dirty="0">
                <a:solidFill>
                  <a:srgbClr val="FF00FF">
                    <a:lumMod val="50000"/>
                  </a:srgbClr>
                </a:solidFill>
                <a:latin typeface="Comic Sans MS" panose="030F0702030302020204" pitchFamily="66" charset="0"/>
              </a:rPr>
              <a:t>„I </a:t>
            </a:r>
            <a:r>
              <a:rPr lang="sr-Latn-RS" sz="2000" b="1" dirty="0" err="1">
                <a:solidFill>
                  <a:srgbClr val="FF00FF">
                    <a:lumMod val="50000"/>
                  </a:srgbClr>
                </a:solidFill>
                <a:latin typeface="Comic Sans MS" panose="030F0702030302020204" pitchFamily="66" charset="0"/>
              </a:rPr>
              <a:t>sedavši</a:t>
            </a:r>
            <a:r>
              <a:rPr lang="sr-Latn-RS" sz="2000" b="1" dirty="0">
                <a:solidFill>
                  <a:srgbClr val="FF00FF">
                    <a:lumMod val="50000"/>
                  </a:srgbClr>
                </a:solidFill>
                <a:latin typeface="Comic Sans MS" panose="030F0702030302020204" pitchFamily="66" charset="0"/>
              </a:rPr>
              <a:t> dozva dvanaestoricu i reče im: Koji hoće da bude prvi neka bude od svih </a:t>
            </a:r>
            <a:r>
              <a:rPr lang="sr-Latn-RS" sz="2000" b="1" dirty="0" err="1">
                <a:solidFill>
                  <a:srgbClr val="FF00FF">
                    <a:lumMod val="50000"/>
                  </a:srgbClr>
                </a:solidFill>
                <a:latin typeface="Comic Sans MS" panose="030F0702030302020204" pitchFamily="66" charset="0"/>
              </a:rPr>
              <a:t>najzadnji</a:t>
            </a:r>
            <a:r>
              <a:rPr lang="sr-Latn-RS" sz="2000" b="1" dirty="0">
                <a:solidFill>
                  <a:srgbClr val="FF00FF">
                    <a:lumMod val="50000"/>
                  </a:srgbClr>
                </a:solidFill>
                <a:latin typeface="Comic Sans MS" panose="030F0702030302020204" pitchFamily="66" charset="0"/>
              </a:rPr>
              <a:t> i svima sluga.“ </a:t>
            </a:r>
            <a:r>
              <a:rPr kumimoji="0" lang="sr-Latn-RS" sz="12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rPr>
              <a:t>(</a:t>
            </a:r>
            <a:r>
              <a:rPr kumimoji="0" lang="sr-Latn-RS" sz="16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rPr>
              <a:t>Marko 9,35)</a:t>
            </a:r>
            <a:endParaRPr kumimoji="0" lang="sr-Latn-RS" sz="2000" b="1" i="0" u="none" strike="noStrike" kern="1200" cap="none" spc="0" normalizeH="0" baseline="0" dirty="0">
              <a:ln>
                <a:noFill/>
              </a:ln>
              <a:solidFill>
                <a:srgbClr val="FF00FF">
                  <a:lumMod val="50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A973EE3-5D75-B3F0-C553-1439BA98B0D8}"/>
              </a:ext>
            </a:extLst>
          </p:cNvPr>
          <p:cNvSpPr txBox="1"/>
          <p:nvPr/>
        </p:nvSpPr>
        <p:spPr>
          <a:xfrm>
            <a:off x="1" y="2345635"/>
            <a:ext cx="466586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Isus počinje svoj put do Jeru</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s</a:t>
            </a:r>
            <a:r>
              <a:rPr kumimoji="0" lang="sr-Latn-RS" sz="2200" b="1" i="0" u="none" strike="noStrike" kern="1200" cap="none" spc="0" normalizeH="0" baseline="0" err="1">
                <a:ln>
                  <a:noFill/>
                </a:ln>
                <a:solidFill>
                  <a:prstClr val="black"/>
                </a:solidFill>
                <a:effectLst/>
                <a:uLnTx/>
                <a:uFillTx/>
                <a:latin typeface="Aptos" panose="02110004020202020204"/>
                <a:ea typeface="+mn-ea"/>
                <a:cs typeface="+mn-cs"/>
              </a:rPr>
              <a:t>al</a:t>
            </a:r>
            <a:r>
              <a:rPr kumimoji="0" lang="en-US" sz="2200" b="1" i="0" u="none" strike="noStrike" kern="1200" cap="none" spc="0" normalizeH="0" baseline="0">
                <a:ln>
                  <a:noFill/>
                </a:ln>
                <a:solidFill>
                  <a:prstClr val="black"/>
                </a:solidFill>
                <a:effectLst/>
                <a:uLnTx/>
                <a:uFillTx/>
                <a:latin typeface="Aptos" panose="02110004020202020204"/>
                <a:ea typeface="+mn-ea"/>
                <a:cs typeface="+mn-cs"/>
              </a:rPr>
              <a:t>i</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ma iz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Cezareje</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zaustavljajući se u Ka</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pe</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rnaumu</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On koristi ov</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aj</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period u </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slu</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ž</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bi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da pouči i pripremi svoje učenike (Marko 9</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30-33).</a:t>
            </a:r>
          </a:p>
        </p:txBody>
      </p:sp>
      <p:pic>
        <p:nvPicPr>
          <p:cNvPr id="4" name="Imagen 3" descr="Un grupo de personas sentadas alrededor de una mesa&#10;&#10;Descripción generada automáticamente con confianza media">
            <a:extLst>
              <a:ext uri="{FF2B5EF4-FFF2-40B4-BE49-F238E27FC236}">
                <a16:creationId xmlns:a16="http://schemas.microsoft.com/office/drawing/2014/main" id="{27438814-0D22-A641-1DBA-9796486847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143" y="88496"/>
            <a:ext cx="4494400" cy="2247200"/>
          </a:xfrm>
          <a:prstGeom prst="rect">
            <a:avLst/>
          </a:prstGeom>
          <a:solidFill>
            <a:srgbClr val="FFFFFF">
              <a:shade val="85000"/>
            </a:srgbClr>
          </a:solidFill>
          <a:ln w="381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Diagrama 1">
            <a:extLst>
              <a:ext uri="{FF2B5EF4-FFF2-40B4-BE49-F238E27FC236}">
                <a16:creationId xmlns:a16="http://schemas.microsoft.com/office/drawing/2014/main" id="{5CA1C043-8194-1C5E-44C5-3618ADF5F53A}"/>
              </a:ext>
            </a:extLst>
          </p:cNvPr>
          <p:cNvGraphicFramePr/>
          <p:nvPr>
            <p:extLst>
              <p:ext uri="{D42A27DB-BD31-4B8C-83A1-F6EECF244321}">
                <p14:modId xmlns:p14="http://schemas.microsoft.com/office/powerpoint/2010/main" val="1101918925"/>
              </p:ext>
            </p:extLst>
          </p:nvPr>
        </p:nvGraphicFramePr>
        <p:xfrm>
          <a:off x="4665869" y="1871774"/>
          <a:ext cx="7430053" cy="48680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555D4B6F-3509-35CE-B376-9436B4C0583F}"/>
              </a:ext>
            </a:extLst>
          </p:cNvPr>
          <p:cNvSpPr txBox="1"/>
          <p:nvPr/>
        </p:nvSpPr>
        <p:spPr>
          <a:xfrm>
            <a:off x="-1" y="4038759"/>
            <a:ext cx="2883877" cy="2800767"/>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Ali oni, daleko od razumevanja </a:t>
            </a:r>
            <a:r>
              <a:rPr kumimoji="0" lang="en-US" sz="2200" b="1" i="0" u="none" strike="noStrike" kern="1200" cap="none" spc="0" normalizeH="0" baseline="0" dirty="0" err="1">
                <a:ln>
                  <a:noFill/>
                </a:ln>
                <a:solidFill>
                  <a:prstClr val="black"/>
                </a:solidFill>
                <a:effectLst/>
                <a:uLnTx/>
                <a:uFillTx/>
                <a:latin typeface="Aptos" panose="02110004020202020204"/>
                <a:ea typeface="+mn-ea"/>
                <a:cs typeface="+mn-cs"/>
              </a:rPr>
              <a:t>onog</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što je </a:t>
            </a:r>
            <a:r>
              <a:rPr lang="sr-Latn-RS" sz="2200" b="1" dirty="0">
                <a:solidFill>
                  <a:prstClr val="black"/>
                </a:solidFill>
              </a:rPr>
              <a:t>Isus </a:t>
            </a:r>
            <a:r>
              <a:rPr lang="sr-Latn-RS" sz="2200" b="1" dirty="0" err="1">
                <a:solidFill>
                  <a:prstClr val="black"/>
                </a:solidFill>
              </a:rPr>
              <a:t>žel</a:t>
            </a:r>
            <a:r>
              <a:rPr lang="en-US" sz="2200" b="1" dirty="0">
                <a:solidFill>
                  <a:prstClr val="black"/>
                </a:solidFill>
              </a:rPr>
              <a:t>e</a:t>
            </a:r>
            <a:r>
              <a:rPr lang="sr-Latn-RS" sz="2200" b="1">
                <a:solidFill>
                  <a:prstClr val="black"/>
                </a:solidFill>
              </a:rPr>
              <a:t>o</a:t>
            </a:r>
            <a:r>
              <a:rPr lang="en-US" sz="2200" b="1">
                <a:solidFill>
                  <a:prstClr val="black"/>
                </a:solidFill>
              </a:rPr>
              <a:t> da</a:t>
            </a:r>
            <a:r>
              <a:rPr lang="sr-Latn-RS" sz="2200" b="1">
                <a:solidFill>
                  <a:prstClr val="black"/>
                </a:solidFill>
              </a:rPr>
              <a:t> ih</a:t>
            </a:r>
            <a:r>
              <a:rPr lang="en-US" sz="2200" b="1">
                <a:solidFill>
                  <a:prstClr val="black"/>
                </a:solidFill>
              </a:rPr>
              <a:t> </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pouči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raspravljali su ko će biti najveći kada se </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Isus progl</a:t>
            </a:r>
            <a:r>
              <a:rPr lang="sr-Latn-RS" sz="2200" b="1">
                <a:solidFill>
                  <a:prstClr val="black"/>
                </a:solidFill>
                <a:latin typeface="Aptos" panose="02110004020202020204"/>
              </a:rPr>
              <a:t>a</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si </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car</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em u Jeru</a:t>
            </a:r>
            <a:r>
              <a:rPr kumimoji="0" lang="en-US" sz="2200" b="1" i="0" u="none" strike="noStrike" kern="1200" cap="none" spc="0" normalizeH="0" baseline="0" dirty="0">
                <a:ln>
                  <a:noFill/>
                </a:ln>
                <a:solidFill>
                  <a:prstClr val="black"/>
                </a:solidFill>
                <a:effectLst/>
                <a:uLnTx/>
                <a:uFillTx/>
                <a:latin typeface="Aptos" panose="02110004020202020204"/>
                <a:ea typeface="+mn-ea"/>
                <a:cs typeface="+mn-cs"/>
              </a:rPr>
              <a:t>s</a:t>
            </a:r>
            <a:r>
              <a:rPr kumimoji="0" lang="sr-Latn-RS" sz="2200" b="1" i="0" u="none" strike="noStrike" kern="1200" cap="none" spc="0" normalizeH="0" baseline="0" err="1">
                <a:ln>
                  <a:noFill/>
                </a:ln>
                <a:solidFill>
                  <a:prstClr val="black"/>
                </a:solidFill>
                <a:effectLst/>
                <a:uLnTx/>
                <a:uFillTx/>
                <a:latin typeface="Aptos" panose="02110004020202020204"/>
                <a:ea typeface="+mn-ea"/>
                <a:cs typeface="+mn-cs"/>
              </a:rPr>
              <a:t>al</a:t>
            </a:r>
            <a:r>
              <a:rPr kumimoji="0" lang="en-US" sz="2200" b="1" i="0" u="none" strike="noStrike" kern="1200" cap="none" spc="0" normalizeH="0" baseline="0">
                <a:ln>
                  <a:noFill/>
                </a:ln>
                <a:solidFill>
                  <a:prstClr val="black"/>
                </a:solidFill>
                <a:effectLst/>
                <a:uLnTx/>
                <a:uFillTx/>
                <a:latin typeface="Aptos" panose="02110004020202020204"/>
                <a:ea typeface="+mn-ea"/>
                <a:cs typeface="+mn-cs"/>
              </a:rPr>
              <a:t>i</a:t>
            </a:r>
            <a:r>
              <a:rPr kumimoji="0" lang="sr-Latn-RS" sz="2200" b="1" i="0" u="none" strike="noStrike" kern="1200" cap="none" spc="0" normalizeH="0" baseline="0">
                <a:ln>
                  <a:noFill/>
                </a:ln>
                <a:solidFill>
                  <a:prstClr val="black"/>
                </a:solidFill>
                <a:effectLst/>
                <a:uLnTx/>
                <a:uFillTx/>
                <a:latin typeface="Aptos" panose="02110004020202020204"/>
                <a:ea typeface="+mn-ea"/>
                <a:cs typeface="+mn-cs"/>
              </a:rPr>
              <a:t>mu (Marko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9,34).</a:t>
            </a:r>
          </a:p>
        </p:txBody>
      </p:sp>
      <p:pic>
        <p:nvPicPr>
          <p:cNvPr id="10" name="Imagen 9" descr="Imagen que contiene hombre, texto, persona, agua&#10;&#10;Descripción generada automáticamente">
            <a:extLst>
              <a:ext uri="{FF2B5EF4-FFF2-40B4-BE49-F238E27FC236}">
                <a16:creationId xmlns:a16="http://schemas.microsoft.com/office/drawing/2014/main" id="{4C9549C7-20E0-5797-268A-272293C425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890717" y="4404609"/>
            <a:ext cx="1775151" cy="2364895"/>
          </a:xfrm>
          <a:prstGeom prst="rect">
            <a:avLst/>
          </a:prstGeom>
          <a:effectLst>
            <a:innerShdw blurRad="114300">
              <a:prstClr val="black"/>
            </a:innerShdw>
          </a:effectLst>
        </p:spPr>
      </p:pic>
    </p:spTree>
    <p:extLst>
      <p:ext uri="{BB962C8B-B14F-4D97-AF65-F5344CB8AC3E}">
        <p14:creationId xmlns:p14="http://schemas.microsoft.com/office/powerpoint/2010/main" val="12486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6E649C91-8A1D-4749-A47A-05E29CB21EAF}"/>
                                            </p:graphicEl>
                                          </p:spTgt>
                                        </p:tgtEl>
                                        <p:attrNameLst>
                                          <p:attrName>style.visibility</p:attrName>
                                        </p:attrNameLst>
                                      </p:cBhvr>
                                      <p:to>
                                        <p:strVal val="visible"/>
                                      </p:to>
                                    </p:set>
                                    <p:animEffect transition="in" filter="fade">
                                      <p:cBhvr>
                                        <p:cTn id="45" dur="1000"/>
                                        <p:tgtEl>
                                          <p:spTgt spid="2">
                                            <p:graphicEl>
                                              <a:dgm id="{6E649C91-8A1D-4749-A47A-05E29CB21EAF}"/>
                                            </p:graphicEl>
                                          </p:spTgt>
                                        </p:tgtEl>
                                      </p:cBhvr>
                                    </p:animEffect>
                                    <p:anim calcmode="lin" valueType="num">
                                      <p:cBhvr>
                                        <p:cTn id="46" dur="1000" fill="hold"/>
                                        <p:tgtEl>
                                          <p:spTgt spid="2">
                                            <p:graphicEl>
                                              <a:dgm id="{6E649C91-8A1D-4749-A47A-05E29CB21EAF}"/>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6E649C91-8A1D-4749-A47A-05E29CB21EAF}"/>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D93928B3-6774-4ED3-B260-49CBADB2AFF2}"/>
                                            </p:graphicEl>
                                          </p:spTgt>
                                        </p:tgtEl>
                                        <p:attrNameLst>
                                          <p:attrName>style.visibility</p:attrName>
                                        </p:attrNameLst>
                                      </p:cBhvr>
                                      <p:to>
                                        <p:strVal val="visible"/>
                                      </p:to>
                                    </p:set>
                                    <p:animEffect transition="in" filter="fade">
                                      <p:cBhvr>
                                        <p:cTn id="50" dur="1000"/>
                                        <p:tgtEl>
                                          <p:spTgt spid="2">
                                            <p:graphicEl>
                                              <a:dgm id="{D93928B3-6774-4ED3-B260-49CBADB2AFF2}"/>
                                            </p:graphicEl>
                                          </p:spTgt>
                                        </p:tgtEl>
                                      </p:cBhvr>
                                    </p:animEffect>
                                    <p:anim calcmode="lin" valueType="num">
                                      <p:cBhvr>
                                        <p:cTn id="51" dur="1000" fill="hold"/>
                                        <p:tgtEl>
                                          <p:spTgt spid="2">
                                            <p:graphicEl>
                                              <a:dgm id="{D93928B3-6774-4ED3-B260-49CBADB2AFF2}"/>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D93928B3-6774-4ED3-B260-49CBADB2AFF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FFD92903-2C1D-4662-AFE9-B72665617204}"/>
                                            </p:graphicEl>
                                          </p:spTgt>
                                        </p:tgtEl>
                                        <p:attrNameLst>
                                          <p:attrName>style.visibility</p:attrName>
                                        </p:attrNameLst>
                                      </p:cBhvr>
                                      <p:to>
                                        <p:strVal val="visible"/>
                                      </p:to>
                                    </p:set>
                                    <p:animEffect transition="in" filter="fade">
                                      <p:cBhvr>
                                        <p:cTn id="55" dur="1000"/>
                                        <p:tgtEl>
                                          <p:spTgt spid="2">
                                            <p:graphicEl>
                                              <a:dgm id="{FFD92903-2C1D-4662-AFE9-B72665617204}"/>
                                            </p:graphicEl>
                                          </p:spTgt>
                                        </p:tgtEl>
                                      </p:cBhvr>
                                    </p:animEffect>
                                    <p:anim calcmode="lin" valueType="num">
                                      <p:cBhvr>
                                        <p:cTn id="56" dur="1000" fill="hold"/>
                                        <p:tgtEl>
                                          <p:spTgt spid="2">
                                            <p:graphicEl>
                                              <a:dgm id="{FFD92903-2C1D-4662-AFE9-B72665617204}"/>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FFD92903-2C1D-4662-AFE9-B7266561720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6C0C73B8-F0DB-4A06-AFA2-08C4538ADF53}"/>
                                            </p:graphicEl>
                                          </p:spTgt>
                                        </p:tgtEl>
                                        <p:attrNameLst>
                                          <p:attrName>style.visibility</p:attrName>
                                        </p:attrNameLst>
                                      </p:cBhvr>
                                      <p:to>
                                        <p:strVal val="visible"/>
                                      </p:to>
                                    </p:set>
                                    <p:anim calcmode="lin" valueType="num">
                                      <p:cBhvr>
                                        <p:cTn id="62" dur="500" fill="hold"/>
                                        <p:tgtEl>
                                          <p:spTgt spid="2">
                                            <p:graphicEl>
                                              <a:dgm id="{6C0C73B8-F0DB-4A06-AFA2-08C4538ADF53}"/>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6C0C73B8-F0DB-4A06-AFA2-08C4538ADF53}"/>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6C0C73B8-F0DB-4A06-AFA2-08C4538ADF5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graphicEl>
                                              <a:dgm id="{A1012169-87EF-46FB-99D6-CAE49B981A51}"/>
                                            </p:graphicEl>
                                          </p:spTgt>
                                        </p:tgtEl>
                                        <p:attrNameLst>
                                          <p:attrName>style.visibility</p:attrName>
                                        </p:attrNameLst>
                                      </p:cBhvr>
                                      <p:to>
                                        <p:strVal val="visible"/>
                                      </p:to>
                                    </p:set>
                                    <p:animEffect transition="in" filter="fade">
                                      <p:cBhvr>
                                        <p:cTn id="69" dur="1000"/>
                                        <p:tgtEl>
                                          <p:spTgt spid="2">
                                            <p:graphicEl>
                                              <a:dgm id="{A1012169-87EF-46FB-99D6-CAE49B981A51}"/>
                                            </p:graphicEl>
                                          </p:spTgt>
                                        </p:tgtEl>
                                      </p:cBhvr>
                                    </p:animEffect>
                                    <p:anim calcmode="lin" valueType="num">
                                      <p:cBhvr>
                                        <p:cTn id="70" dur="1000" fill="hold"/>
                                        <p:tgtEl>
                                          <p:spTgt spid="2">
                                            <p:graphicEl>
                                              <a:dgm id="{A1012169-87EF-46FB-99D6-CAE49B981A5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A1012169-87EF-46FB-99D6-CAE49B981A51}"/>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graphicEl>
                                              <a:dgm id="{271460F9-68F8-42FF-B4C7-A16AE02332B1}"/>
                                            </p:graphicEl>
                                          </p:spTgt>
                                        </p:tgtEl>
                                        <p:attrNameLst>
                                          <p:attrName>style.visibility</p:attrName>
                                        </p:attrNameLst>
                                      </p:cBhvr>
                                      <p:to>
                                        <p:strVal val="visible"/>
                                      </p:to>
                                    </p:set>
                                    <p:animEffect transition="in" filter="fade">
                                      <p:cBhvr>
                                        <p:cTn id="74" dur="1000"/>
                                        <p:tgtEl>
                                          <p:spTgt spid="2">
                                            <p:graphicEl>
                                              <a:dgm id="{271460F9-68F8-42FF-B4C7-A16AE02332B1}"/>
                                            </p:graphicEl>
                                          </p:spTgt>
                                        </p:tgtEl>
                                      </p:cBhvr>
                                    </p:animEffect>
                                    <p:anim calcmode="lin" valueType="num">
                                      <p:cBhvr>
                                        <p:cTn id="75" dur="1000" fill="hold"/>
                                        <p:tgtEl>
                                          <p:spTgt spid="2">
                                            <p:graphicEl>
                                              <a:dgm id="{271460F9-68F8-42FF-B4C7-A16AE02332B1}"/>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271460F9-68F8-42FF-B4C7-A16AE02332B1}"/>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
                                            <p:graphicEl>
                                              <a:dgm id="{1B70EBBE-7D24-42FE-BF74-15FC8AD215F7}"/>
                                            </p:graphicEl>
                                          </p:spTgt>
                                        </p:tgtEl>
                                        <p:attrNameLst>
                                          <p:attrName>style.visibility</p:attrName>
                                        </p:attrNameLst>
                                      </p:cBhvr>
                                      <p:to>
                                        <p:strVal val="visible"/>
                                      </p:to>
                                    </p:set>
                                    <p:animEffect transition="in" filter="fade">
                                      <p:cBhvr>
                                        <p:cTn id="79" dur="1000"/>
                                        <p:tgtEl>
                                          <p:spTgt spid="2">
                                            <p:graphicEl>
                                              <a:dgm id="{1B70EBBE-7D24-42FE-BF74-15FC8AD215F7}"/>
                                            </p:graphicEl>
                                          </p:spTgt>
                                        </p:tgtEl>
                                      </p:cBhvr>
                                    </p:animEffect>
                                    <p:anim calcmode="lin" valueType="num">
                                      <p:cBhvr>
                                        <p:cTn id="80" dur="1000" fill="hold"/>
                                        <p:tgtEl>
                                          <p:spTgt spid="2">
                                            <p:graphicEl>
                                              <a:dgm id="{1B70EBBE-7D24-42FE-BF74-15FC8AD215F7}"/>
                                            </p:graphicEl>
                                          </p:spTgt>
                                        </p:tgtEl>
                                        <p:attrNameLst>
                                          <p:attrName>ppt_x</p:attrName>
                                        </p:attrNameLst>
                                      </p:cBhvr>
                                      <p:tavLst>
                                        <p:tav tm="0">
                                          <p:val>
                                            <p:strVal val="#ppt_x"/>
                                          </p:val>
                                        </p:tav>
                                        <p:tav tm="100000">
                                          <p:val>
                                            <p:strVal val="#ppt_x"/>
                                          </p:val>
                                        </p:tav>
                                      </p:tavLst>
                                    </p:anim>
                                    <p:anim calcmode="lin" valueType="num">
                                      <p:cBhvr>
                                        <p:cTn id="81" dur="1000" fill="hold"/>
                                        <p:tgtEl>
                                          <p:spTgt spid="2">
                                            <p:graphicEl>
                                              <a:dgm id="{1B70EBBE-7D24-42FE-BF74-15FC8AD215F7}"/>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1248A69D-72AD-43DE-B2B6-C5447068DE08}"/>
                                            </p:graphicEl>
                                          </p:spTgt>
                                        </p:tgtEl>
                                        <p:attrNameLst>
                                          <p:attrName>style.visibility</p:attrName>
                                        </p:attrNameLst>
                                      </p:cBhvr>
                                      <p:to>
                                        <p:strVal val="visible"/>
                                      </p:to>
                                    </p:set>
                                    <p:anim calcmode="lin" valueType="num">
                                      <p:cBhvr>
                                        <p:cTn id="86" dur="500" fill="hold"/>
                                        <p:tgtEl>
                                          <p:spTgt spid="2">
                                            <p:graphicEl>
                                              <a:dgm id="{1248A69D-72AD-43DE-B2B6-C5447068DE0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1248A69D-72AD-43DE-B2B6-C5447068DE0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1248A69D-72AD-43DE-B2B6-C5447068DE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1356FF-942B-3D5D-5FAF-3AF71E86DA0C}"/>
              </a:ext>
            </a:extLst>
          </p:cNvPr>
          <p:cNvSpPr txBox="1"/>
          <p:nvPr/>
        </p:nvSpPr>
        <p:spPr>
          <a:xfrm>
            <a:off x="0" y="0"/>
            <a:ext cx="9915940" cy="769441"/>
          </a:xfrm>
          <a:prstGeom prst="rect">
            <a:avLst/>
          </a:prstGeom>
          <a:noFill/>
        </p:spPr>
        <p:txBody>
          <a:bodyPr wrap="square">
            <a:spAutoFit/>
            <a:scene3d>
              <a:camera prst="orthographicFront"/>
              <a:lightRig rig="sunrise"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a:solidFill>
                  <a:srgbClr val="D91934">
                    <a:lumMod val="60000"/>
                    <a:lumOff val="40000"/>
                  </a:srgbClr>
                </a:solidFill>
                <a:effectLst/>
                <a:uLnTx/>
                <a:uFillTx/>
                <a:latin typeface="Aptos" panose="02110004020202020204"/>
                <a:ea typeface="+mn-ea"/>
                <a:cs typeface="+mn-cs"/>
              </a:rPr>
              <a:t>KAKO UĆI U CARSTVO</a:t>
            </a:r>
          </a:p>
        </p:txBody>
      </p:sp>
      <p:sp>
        <p:nvSpPr>
          <p:cNvPr id="5" name="CuadroTexto 4">
            <a:extLst>
              <a:ext uri="{FF2B5EF4-FFF2-40B4-BE49-F238E27FC236}">
                <a16:creationId xmlns:a16="http://schemas.microsoft.com/office/drawing/2014/main" id="{3123546A-FA31-2BD0-38F7-2A1942122C85}"/>
              </a:ext>
            </a:extLst>
          </p:cNvPr>
          <p:cNvSpPr txBox="1"/>
          <p:nvPr/>
        </p:nvSpPr>
        <p:spPr>
          <a:xfrm>
            <a:off x="-91532" y="603380"/>
            <a:ext cx="10007471" cy="400110"/>
          </a:xfrm>
          <a:prstGeom prst="rect">
            <a:avLst/>
          </a:prstGeom>
          <a:noFill/>
        </p:spPr>
        <p:txBody>
          <a:bodyPr wrap="square">
            <a:spAutoFit/>
          </a:bodyPr>
          <a:lstStyle/>
          <a:p>
            <a:pPr lvl="0" algn="ctr">
              <a:defRPr/>
            </a:pPr>
            <a:r>
              <a:rPr lang="sr-Latn-RS" sz="2000" b="1">
                <a:solidFill>
                  <a:srgbClr val="65454F"/>
                </a:solidFill>
                <a:latin typeface="Comic Sans MS" panose="030F0702030302020204" pitchFamily="66" charset="0"/>
              </a:rPr>
              <a:t>“Jer </a:t>
            </a:r>
            <a:r>
              <a:rPr lang="sr-Latn-RS" sz="2000" b="1" dirty="0">
                <a:solidFill>
                  <a:srgbClr val="65454F"/>
                </a:solidFill>
                <a:latin typeface="Comic Sans MS" panose="030F0702030302020204" pitchFamily="66" charset="0"/>
              </a:rPr>
              <a:t>će se svaki ognjem posoliti, i svaka će se žrtva solju posoliti.“ </a:t>
            </a:r>
            <a:r>
              <a:rPr kumimoji="0" lang="sr-Latn-RS" sz="1600" b="1" i="0" u="none" strike="noStrike" kern="1200" cap="none" spc="0" normalizeH="0" baseline="0" dirty="0">
                <a:ln>
                  <a:noFill/>
                </a:ln>
                <a:solidFill>
                  <a:srgbClr val="65454F"/>
                </a:solidFill>
                <a:effectLst/>
                <a:uLnTx/>
                <a:uFillTx/>
                <a:latin typeface="Comic Sans MS" panose="030F0702030302020204" pitchFamily="66" charset="0"/>
                <a:ea typeface="+mn-ea"/>
                <a:cs typeface="+mn-cs"/>
              </a:rPr>
              <a:t>(Marko 9,49)</a:t>
            </a:r>
          </a:p>
        </p:txBody>
      </p:sp>
      <p:sp>
        <p:nvSpPr>
          <p:cNvPr id="6" name="CuadroTexto 5">
            <a:extLst>
              <a:ext uri="{FF2B5EF4-FFF2-40B4-BE49-F238E27FC236}">
                <a16:creationId xmlns:a16="http://schemas.microsoft.com/office/drawing/2014/main" id="{1BFD3C9F-E7AC-364A-D78D-DCCFCDE7B45F}"/>
              </a:ext>
            </a:extLst>
          </p:cNvPr>
          <p:cNvSpPr txBox="1"/>
          <p:nvPr/>
        </p:nvSpPr>
        <p:spPr>
          <a:xfrm>
            <a:off x="2216572" y="1289177"/>
            <a:ext cx="473696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Zaveži veliki kamen oko vrata i baci se u more, odseci ruku, nogu ili izvadi oko. Čudni načini da se spasite, zar ne? (Marko 9,42-48).</a:t>
            </a:r>
          </a:p>
        </p:txBody>
      </p:sp>
      <p:sp>
        <p:nvSpPr>
          <p:cNvPr id="7" name="CuadroTexto 6">
            <a:extLst>
              <a:ext uri="{FF2B5EF4-FFF2-40B4-BE49-F238E27FC236}">
                <a16:creationId xmlns:a16="http://schemas.microsoft.com/office/drawing/2014/main" id="{34E83C86-8461-900C-03EF-347D7C09578E}"/>
              </a:ext>
            </a:extLst>
          </p:cNvPr>
          <p:cNvSpPr txBox="1"/>
          <p:nvPr/>
        </p:nvSpPr>
        <p:spPr>
          <a:xfrm>
            <a:off x="2461332" y="3729169"/>
            <a:ext cx="5420715" cy="144655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FF66">
                  <a:lumMod val="75000"/>
                </a:srgbClr>
              </a:buClr>
              <a:buSzTx/>
              <a:buFont typeface="+mj-lt"/>
              <a:buAutoNum type="arabicPeriod"/>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Otkupljeni će živeti večno s osakaćenim telom.</a:t>
            </a:r>
          </a:p>
          <a:p>
            <a:pPr marL="342900" marR="0" lvl="0" indent="-342900" algn="l" defTabSz="914400" rtl="0" eaLnBrk="1" fontAlgn="auto" latinLnBrk="0" hangingPunct="1">
              <a:lnSpc>
                <a:spcPct val="100000"/>
              </a:lnSpc>
              <a:spcBef>
                <a:spcPts val="0"/>
              </a:spcBef>
              <a:spcAft>
                <a:spcPts val="0"/>
              </a:spcAft>
              <a:buClr>
                <a:srgbClr val="FFFF66">
                  <a:lumMod val="75000"/>
                </a:srgbClr>
              </a:buClr>
              <a:buSzTx/>
              <a:buFont typeface="+mj-lt"/>
              <a:buAutoNum type="arabicPeriod"/>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Zli će večno da pate, ali barem će njihovo telo biti celo.</a:t>
            </a:r>
          </a:p>
        </p:txBody>
      </p:sp>
      <p:sp>
        <p:nvSpPr>
          <p:cNvPr id="8" name="CuadroTexto 7">
            <a:extLst>
              <a:ext uri="{FF2B5EF4-FFF2-40B4-BE49-F238E27FC236}">
                <a16:creationId xmlns:a16="http://schemas.microsoft.com/office/drawing/2014/main" id="{0795B76C-D50E-47BB-645F-532027B621CF}"/>
              </a:ext>
            </a:extLst>
          </p:cNvPr>
          <p:cNvSpPr txBox="1"/>
          <p:nvPr/>
        </p:nvSpPr>
        <p:spPr>
          <a:xfrm>
            <a:off x="2216572" y="5003314"/>
            <a:ext cx="56654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Pouka iz ovog preuveličavanja je očigledna: greh je toliko strašan da morate odmah odstupiti od njega.</a:t>
            </a:r>
          </a:p>
        </p:txBody>
      </p:sp>
      <p:pic>
        <p:nvPicPr>
          <p:cNvPr id="4" name="Imagen 3" descr="Imagen que contiene perro, puesto, agua, café&#10;&#10;Descripción generada automáticamente">
            <a:extLst>
              <a:ext uri="{FF2B5EF4-FFF2-40B4-BE49-F238E27FC236}">
                <a16:creationId xmlns:a16="http://schemas.microsoft.com/office/drawing/2014/main" id="{3DB20A66-0346-135A-3B4C-60C840553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523" y="1360020"/>
            <a:ext cx="2018886"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Mano de una persona&#10;&#10;Descripción generada automáticamente con confianza baja">
            <a:extLst>
              <a:ext uri="{FF2B5EF4-FFF2-40B4-BE49-F238E27FC236}">
                <a16:creationId xmlns:a16="http://schemas.microsoft.com/office/drawing/2014/main" id="{866740C2-4697-D668-33D2-49295E5EA3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5861" y="2802386"/>
            <a:ext cx="875548"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342E7C07-ABA9-E0BC-BA5D-A3A21FC4AB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2523" y="2802386"/>
            <a:ext cx="1061762" cy="135601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4" name="Imagen 13" descr="Ojos de una persona&#10;&#10;Descripción generada automáticamente">
            <a:extLst>
              <a:ext uri="{FF2B5EF4-FFF2-40B4-BE49-F238E27FC236}">
                <a16:creationId xmlns:a16="http://schemas.microsoft.com/office/drawing/2014/main" id="{FA3617CD-5847-61F9-3542-44820BA8F7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2523" y="4261230"/>
            <a:ext cx="2018886" cy="1722125"/>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6" name="Imagen 15" descr="Imagen en blanco y negro&#10;&#10;Descripción generada automáticamente con confianza media">
            <a:extLst>
              <a:ext uri="{FF2B5EF4-FFF2-40B4-BE49-F238E27FC236}">
                <a16:creationId xmlns:a16="http://schemas.microsoft.com/office/drawing/2014/main" id="{8591BFC4-D551-40B3-7624-934AF2CCA2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25879" y="98099"/>
            <a:ext cx="2141864" cy="2615408"/>
          </a:xfrm>
          <a:prstGeom prst="rect">
            <a:avLst/>
          </a:prstGeom>
          <a:solidFill>
            <a:srgbClr val="FFFFFF">
              <a:shade val="85000"/>
            </a:srgbClr>
          </a:solidFill>
          <a:ln w="38100" cap="sq">
            <a:gradFill flip="none" rotWithShape="1">
              <a:gsLst>
                <a:gs pos="0">
                  <a:srgbClr val="7B5B5C"/>
                </a:gs>
                <a:gs pos="42000">
                  <a:srgbClr val="7B5B5C"/>
                </a:gs>
                <a:gs pos="46000">
                  <a:srgbClr val="C4C5B7"/>
                </a:gs>
                <a:gs pos="100000">
                  <a:srgbClr val="C4C5B7"/>
                </a:gs>
              </a:gsLst>
              <a:lin ang="54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n 17" descr="Un dibujo de una persona&#10;&#10;Descripción generada automáticamente con confianza baja">
            <a:extLst>
              <a:ext uri="{FF2B5EF4-FFF2-40B4-BE49-F238E27FC236}">
                <a16:creationId xmlns:a16="http://schemas.microsoft.com/office/drawing/2014/main" id="{FC5345FB-0C7B-9C3D-054E-98E99FF2EF2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53534" y="1311016"/>
            <a:ext cx="2870875" cy="1395428"/>
          </a:xfrm>
          <a:prstGeom prst="rect">
            <a:avLst/>
          </a:prstGeom>
          <a:solidFill>
            <a:srgbClr val="FFFFFF">
              <a:shade val="85000"/>
            </a:srgbClr>
          </a:solidFill>
          <a:ln w="28575" cap="sq">
            <a:solidFill>
              <a:schemeClr val="bg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287F578C-E663-BDF4-8FFC-0452AA92634A}"/>
              </a:ext>
            </a:extLst>
          </p:cNvPr>
          <p:cNvSpPr txBox="1"/>
          <p:nvPr/>
        </p:nvSpPr>
        <p:spPr>
          <a:xfrm>
            <a:off x="2282680" y="2713506"/>
            <a:ext cx="9775124" cy="1107996"/>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Ako ove reči shvatimo doslovno – kao što mnogi čine s </a:t>
            </a:r>
            <a:r>
              <a:rPr kumimoji="0" lang="sr-Latn-RS" sz="2200" b="1" i="0" u="none" strike="noStrike" kern="1200" cap="none" spc="0" normalizeH="0" baseline="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izrazom “gde </a:t>
            </a:r>
            <a:r>
              <a:rPr lang="sr-Latn-RS" sz="2200" b="1" dirty="0">
                <a:solidFill>
                  <a:prstClr val="white"/>
                </a:solidFill>
                <a:effectLst>
                  <a:glow rad="127000">
                    <a:srgbClr val="34192A"/>
                  </a:glow>
                  <a:outerShdw blurRad="38100" dist="38100" dir="2700000" algn="tl">
                    <a:srgbClr val="000000">
                      <a:alpha val="43137"/>
                    </a:srgbClr>
                  </a:outerShdw>
                </a:effectLst>
              </a:rPr>
              <a:t>crv njihov ne </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umire i oganj se ne gasi” (Marko 9</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44</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46</a:t>
            </a:r>
            <a:r>
              <a:rPr kumimoji="0" lang="en-U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a:t>
            </a:r>
            <a:r>
              <a:rPr lang="sr-Latn-RS" sz="2200" b="1" dirty="0">
                <a:solidFill>
                  <a:prstClr val="white"/>
                </a:solidFill>
                <a:effectLst>
                  <a:glow rad="127000">
                    <a:srgbClr val="34192A"/>
                  </a:glow>
                  <a:outerShdw blurRad="38100" dist="38100" dir="2700000" algn="tl">
                    <a:srgbClr val="000000">
                      <a:alpha val="43137"/>
                    </a:srgbClr>
                  </a:outerShdw>
                </a:effectLst>
              </a:rPr>
              <a:t>48) , moramo </a:t>
            </a: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rPr>
              <a:t>doći do sledećih zaključaka:</a:t>
            </a:r>
          </a:p>
        </p:txBody>
      </p:sp>
      <p:grpSp>
        <p:nvGrpSpPr>
          <p:cNvPr id="24" name="Grupo 23">
            <a:extLst>
              <a:ext uri="{FF2B5EF4-FFF2-40B4-BE49-F238E27FC236}">
                <a16:creationId xmlns:a16="http://schemas.microsoft.com/office/drawing/2014/main" id="{C2526E82-C35D-E054-43D5-326345E06FAE}"/>
              </a:ext>
            </a:extLst>
          </p:cNvPr>
          <p:cNvGrpSpPr/>
          <p:nvPr/>
        </p:nvGrpSpPr>
        <p:grpSpPr>
          <a:xfrm>
            <a:off x="7963623" y="3675588"/>
            <a:ext cx="4046159" cy="3034619"/>
            <a:chOff x="9013870" y="4512968"/>
            <a:chExt cx="2995912" cy="2246934"/>
          </a:xfrm>
        </p:grpSpPr>
        <p:pic>
          <p:nvPicPr>
            <p:cNvPr id="22" name="Imagen 21">
              <a:extLst>
                <a:ext uri="{FF2B5EF4-FFF2-40B4-BE49-F238E27FC236}">
                  <a16:creationId xmlns:a16="http://schemas.microsoft.com/office/drawing/2014/main" id="{3741AC0D-7D40-A2FC-940E-51395D81839B}"/>
                </a:ext>
              </a:extLst>
            </p:cNvPr>
            <p:cNvPicPr>
              <a:picLocks noChangeAspect="1"/>
            </p:cNvPicPr>
            <p:nvPr/>
          </p:nvPicPr>
          <p:blipFill>
            <a:blip r:embed="rId9"/>
            <a:stretch>
              <a:fillRect/>
            </a:stretch>
          </p:blipFill>
          <p:spPr>
            <a:xfrm>
              <a:off x="9013870" y="4512968"/>
              <a:ext cx="2995912" cy="2246934"/>
            </a:xfrm>
            <a:prstGeom prst="round2DiagRect">
              <a:avLst>
                <a:gd name="adj1" fmla="val 28785"/>
                <a:gd name="adj2" fmla="val 7533"/>
              </a:avLst>
            </a:prstGeom>
            <a:ln w="57150" cap="sq">
              <a:solidFill>
                <a:srgbClr val="DDADB1"/>
              </a:solidFill>
              <a:miter lim="800000"/>
            </a:ln>
            <a:effectLst>
              <a:outerShdw blurRad="254000" algn="tl" rotWithShape="0">
                <a:srgbClr val="000000">
                  <a:alpha val="43000"/>
                </a:srgbClr>
              </a:outerShdw>
            </a:effectLst>
            <a:scene3d>
              <a:camera prst="orthographicFront"/>
              <a:lightRig rig="threePt" dir="t"/>
            </a:scene3d>
            <a:sp3d>
              <a:bevelT prst="relaxedInset"/>
            </a:sp3d>
          </p:spPr>
        </p:pic>
        <p:sp>
          <p:nvSpPr>
            <p:cNvPr id="23" name="CuadroTexto 22">
              <a:extLst>
                <a:ext uri="{FF2B5EF4-FFF2-40B4-BE49-F238E27FC236}">
                  <a16:creationId xmlns:a16="http://schemas.microsoft.com/office/drawing/2014/main" id="{894D18A5-1B7A-7F72-070D-5903FAF7D025}"/>
                </a:ext>
              </a:extLst>
            </p:cNvPr>
            <p:cNvSpPr txBox="1"/>
            <p:nvPr/>
          </p:nvSpPr>
          <p:spPr>
            <a:xfrm rot="19963349">
              <a:off x="10118035" y="5093852"/>
              <a:ext cx="916798" cy="611827"/>
            </a:xfrm>
            <a:custGeom>
              <a:avLst/>
              <a:gdLst>
                <a:gd name="connsiteX0" fmla="*/ 0 w 797528"/>
                <a:gd name="connsiteY0" fmla="*/ 0 h 432923"/>
                <a:gd name="connsiteX1" fmla="*/ 79752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797528"/>
                <a:gd name="connsiteY0" fmla="*/ 0 h 432923"/>
                <a:gd name="connsiteX1" fmla="*/ 678258 w 797528"/>
                <a:gd name="connsiteY1" fmla="*/ 0 h 432923"/>
                <a:gd name="connsiteX2" fmla="*/ 797528 w 797528"/>
                <a:gd name="connsiteY2" fmla="*/ 432923 h 432923"/>
                <a:gd name="connsiteX3" fmla="*/ 0 w 797528"/>
                <a:gd name="connsiteY3" fmla="*/ 432923 h 432923"/>
                <a:gd name="connsiteX4" fmla="*/ 0 w 797528"/>
                <a:gd name="connsiteY4" fmla="*/ 0 h 432923"/>
                <a:gd name="connsiteX0" fmla="*/ 0 w 854827"/>
                <a:gd name="connsiteY0" fmla="*/ 0 h 432923"/>
                <a:gd name="connsiteX1" fmla="*/ 678258 w 854827"/>
                <a:gd name="connsiteY1" fmla="*/ 0 h 432923"/>
                <a:gd name="connsiteX2" fmla="*/ 797528 w 854827"/>
                <a:gd name="connsiteY2" fmla="*/ 432923 h 432923"/>
                <a:gd name="connsiteX3" fmla="*/ 0 w 854827"/>
                <a:gd name="connsiteY3" fmla="*/ 432923 h 432923"/>
                <a:gd name="connsiteX4" fmla="*/ 0 w 854827"/>
                <a:gd name="connsiteY4" fmla="*/ 0 h 432923"/>
                <a:gd name="connsiteX0" fmla="*/ 0 w 881207"/>
                <a:gd name="connsiteY0" fmla="*/ 0 h 432923"/>
                <a:gd name="connsiteX1" fmla="*/ 718014 w 881207"/>
                <a:gd name="connsiteY1" fmla="*/ 39757 h 432923"/>
                <a:gd name="connsiteX2" fmla="*/ 797528 w 881207"/>
                <a:gd name="connsiteY2" fmla="*/ 432923 h 432923"/>
                <a:gd name="connsiteX3" fmla="*/ 0 w 881207"/>
                <a:gd name="connsiteY3" fmla="*/ 432923 h 432923"/>
                <a:gd name="connsiteX4" fmla="*/ 0 w 881207"/>
                <a:gd name="connsiteY4" fmla="*/ 0 h 432923"/>
                <a:gd name="connsiteX0" fmla="*/ 0 w 1046006"/>
                <a:gd name="connsiteY0" fmla="*/ 0 h 442862"/>
                <a:gd name="connsiteX1" fmla="*/ 718014 w 1046006"/>
                <a:gd name="connsiteY1" fmla="*/ 39757 h 442862"/>
                <a:gd name="connsiteX2" fmla="*/ 1046006 w 1046006"/>
                <a:gd name="connsiteY2" fmla="*/ 442862 h 442862"/>
                <a:gd name="connsiteX3" fmla="*/ 0 w 1046006"/>
                <a:gd name="connsiteY3" fmla="*/ 432923 h 442862"/>
                <a:gd name="connsiteX4" fmla="*/ 0 w 1046006"/>
                <a:gd name="connsiteY4" fmla="*/ 0 h 442862"/>
                <a:gd name="connsiteX0" fmla="*/ 0 w 1046006"/>
                <a:gd name="connsiteY0" fmla="*/ 0 h 502497"/>
                <a:gd name="connsiteX1" fmla="*/ 718014 w 1046006"/>
                <a:gd name="connsiteY1" fmla="*/ 39757 h 502497"/>
                <a:gd name="connsiteX2" fmla="*/ 1046006 w 1046006"/>
                <a:gd name="connsiteY2" fmla="*/ 442862 h 502497"/>
                <a:gd name="connsiteX3" fmla="*/ 159026 w 1046006"/>
                <a:gd name="connsiteY3" fmla="*/ 502497 h 502497"/>
                <a:gd name="connsiteX4" fmla="*/ 0 w 1046006"/>
                <a:gd name="connsiteY4" fmla="*/ 0 h 502497"/>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56554"/>
                <a:gd name="connsiteY0" fmla="*/ 0 h 522375"/>
                <a:gd name="connsiteX1" fmla="*/ 628562 w 956554"/>
                <a:gd name="connsiteY1" fmla="*/ 59635 h 522375"/>
                <a:gd name="connsiteX2" fmla="*/ 956554 w 956554"/>
                <a:gd name="connsiteY2" fmla="*/ 462740 h 522375"/>
                <a:gd name="connsiteX3" fmla="*/ 69574 w 956554"/>
                <a:gd name="connsiteY3" fmla="*/ 522375 h 522375"/>
                <a:gd name="connsiteX4" fmla="*/ 0 w 956554"/>
                <a:gd name="connsiteY4" fmla="*/ 0 h 522375"/>
                <a:gd name="connsiteX0" fmla="*/ 0 w 916798"/>
                <a:gd name="connsiteY0" fmla="*/ 0 h 522375"/>
                <a:gd name="connsiteX1" fmla="*/ 628562 w 916798"/>
                <a:gd name="connsiteY1" fmla="*/ 59635 h 522375"/>
                <a:gd name="connsiteX2" fmla="*/ 916798 w 916798"/>
                <a:gd name="connsiteY2" fmla="*/ 462740 h 522375"/>
                <a:gd name="connsiteX3" fmla="*/ 69574 w 916798"/>
                <a:gd name="connsiteY3" fmla="*/ 522375 h 522375"/>
                <a:gd name="connsiteX4" fmla="*/ 0 w 916798"/>
                <a:gd name="connsiteY4" fmla="*/ 0 h 522375"/>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628562 w 916798"/>
                <a:gd name="connsiteY1" fmla="*/ 59635 h 611827"/>
                <a:gd name="connsiteX2" fmla="*/ 916798 w 916798"/>
                <a:gd name="connsiteY2" fmla="*/ 462740 h 611827"/>
                <a:gd name="connsiteX3" fmla="*/ 178904 w 916798"/>
                <a:gd name="connsiteY3" fmla="*/ 611827 h 611827"/>
                <a:gd name="connsiteX4" fmla="*/ 0 w 916798"/>
                <a:gd name="connsiteY4" fmla="*/ 0 h 611827"/>
                <a:gd name="connsiteX0" fmla="*/ 0 w 916798"/>
                <a:gd name="connsiteY0" fmla="*/ 0 h 611827"/>
                <a:gd name="connsiteX1" fmla="*/ 489414 w 916798"/>
                <a:gd name="connsiteY1" fmla="*/ 39757 h 611827"/>
                <a:gd name="connsiteX2" fmla="*/ 916798 w 916798"/>
                <a:gd name="connsiteY2" fmla="*/ 462740 h 611827"/>
                <a:gd name="connsiteX3" fmla="*/ 178904 w 916798"/>
                <a:gd name="connsiteY3" fmla="*/ 611827 h 611827"/>
                <a:gd name="connsiteX4" fmla="*/ 0 w 916798"/>
                <a:gd name="connsiteY4" fmla="*/ 0 h 6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98" h="611827">
                  <a:moveTo>
                    <a:pt x="0" y="0"/>
                  </a:moveTo>
                  <a:lnTo>
                    <a:pt x="489414" y="39757"/>
                  </a:lnTo>
                  <a:cubicBezTo>
                    <a:pt x="787589" y="124431"/>
                    <a:pt x="877041" y="318432"/>
                    <a:pt x="916798" y="462740"/>
                  </a:cubicBezTo>
                  <a:cubicBezTo>
                    <a:pt x="670833" y="512436"/>
                    <a:pt x="395052" y="552192"/>
                    <a:pt x="178904" y="611827"/>
                  </a:cubicBezTo>
                  <a:cubicBezTo>
                    <a:pt x="9939" y="457580"/>
                    <a:pt x="59635" y="203942"/>
                    <a:pt x="0" y="0"/>
                  </a:cubicBezTo>
                  <a:close/>
                </a:path>
              </a:pathLst>
            </a:custGeom>
            <a:blipFill>
              <a:blip r:embed="rId10" cstate="print">
                <a:extLst>
                  <a:ext uri="{28A0092B-C50C-407E-A947-70E740481C1C}">
                    <a14:useLocalDpi xmlns:a14="http://schemas.microsoft.com/office/drawing/2010/main"/>
                  </a:ext>
                </a:extLst>
              </a:blip>
              <a:stretch>
                <a:fillRect/>
              </a:stretch>
            </a:blipFill>
            <a:ln>
              <a:solidFill>
                <a:srgbClr val="DDADB1"/>
              </a:solidFill>
            </a:ln>
            <a:effectLst>
              <a:outerShdw blurRad="50800" dist="38100" dir="2700000" algn="tl" rotWithShape="0">
                <a:prstClr val="black">
                  <a:alpha val="40000"/>
                </a:prstClr>
              </a:outerShdw>
            </a:effectLst>
            <a:scene3d>
              <a:camera prst="orthographicFront">
                <a:rot lat="0" lon="0" rev="20399999"/>
              </a:camera>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63500">
                      <a:prstClr val="black"/>
                    </a:glow>
                  </a:effectLst>
                  <a:uLnTx/>
                  <a:uFillTx/>
                  <a:latin typeface="Aptos" panose="02110004020202020204"/>
                  <a:ea typeface="+mn-ea"/>
                  <a:cs typeface="+mn-cs"/>
                </a:rPr>
                <a:t>GREH</a:t>
              </a:r>
            </a:p>
          </p:txBody>
        </p:sp>
      </p:grpSp>
      <p:sp>
        <p:nvSpPr>
          <p:cNvPr id="26" name="CuadroTexto 25">
            <a:extLst>
              <a:ext uri="{FF2B5EF4-FFF2-40B4-BE49-F238E27FC236}">
                <a16:creationId xmlns:a16="http://schemas.microsoft.com/office/drawing/2014/main" id="{91ED9FC1-80B2-D974-3A68-2D393243FA20}"/>
              </a:ext>
            </a:extLst>
          </p:cNvPr>
          <p:cNvSpPr txBox="1"/>
          <p:nvPr/>
        </p:nvSpPr>
        <p:spPr>
          <a:xfrm>
            <a:off x="182218" y="6078611"/>
            <a:ext cx="76998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white"/>
                </a:solidFill>
                <a:effectLst>
                  <a:glow rad="127000">
                    <a:srgbClr val="34192A"/>
                  </a:glow>
                  <a:outerShdw blurRad="38100" dist="38100" dir="2700000" algn="tl">
                    <a:srgbClr val="000000">
                      <a:alpha val="43137"/>
                    </a:srgbClr>
                  </a:outerShdw>
                </a:effectLst>
                <a:uLnTx/>
                <a:uFillTx/>
                <a:latin typeface="Aptos" panose="02110004020202020204"/>
                <a:ea typeface="+mn-ea"/>
                <a:cs typeface="+mn-cs"/>
              </a:rPr>
              <a:t>Napuštanje greha je teško i podrazumeva žrtvu, ali rezultat je vredan toga i daje nam mir (Marko 9,49-50).</a:t>
            </a:r>
          </a:p>
        </p:txBody>
      </p:sp>
    </p:spTree>
    <p:extLst>
      <p:ext uri="{BB962C8B-B14F-4D97-AF65-F5344CB8AC3E}">
        <p14:creationId xmlns:p14="http://schemas.microsoft.com/office/powerpoint/2010/main" val="6775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down)">
                                      <p:cBhvr>
                                        <p:cTn id="26" dur="500"/>
                                        <p:tgtEl>
                                          <p:spTgt spid="4"/>
                                        </p:tgtEl>
                                      </p:cBhvr>
                                    </p:animEffect>
                                  </p:childTnLst>
                                </p:cTn>
                              </p:par>
                              <p:par>
                                <p:cTn id="27" presetID="5" presetClass="entr" presetSubtype="10" fill="hold"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5"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checkerboard(down)">
                                      <p:cBhvr>
                                        <p:cTn id="35" dur="500"/>
                                        <p:tgtEl>
                                          <p:spTgt spid="14"/>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wipe(left)">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wipe(left)">
                                      <p:cBhvr>
                                        <p:cTn id="61" dur="500"/>
                                        <p:tgtEl>
                                          <p:spTgt spid="7">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 calcmode="lin" valueType="num">
                                      <p:cBhvr>
                                        <p:cTn id="68" dur="500" fill="hold"/>
                                        <p:tgtEl>
                                          <p:spTgt spid="24"/>
                                        </p:tgtEl>
                                        <p:attrNameLst>
                                          <p:attrName>style.rotation</p:attrName>
                                        </p:attrNameLst>
                                      </p:cBhvr>
                                      <p:tavLst>
                                        <p:tav tm="0">
                                          <p:val>
                                            <p:fltVal val="360"/>
                                          </p:val>
                                        </p:tav>
                                        <p:tav tm="100000">
                                          <p:val>
                                            <p:fltVal val="0"/>
                                          </p:val>
                                        </p:tav>
                                      </p:tavLst>
                                    </p:anim>
                                    <p:animEffect transition="in" filter="fade">
                                      <p:cBhvr>
                                        <p:cTn id="69" dur="500"/>
                                        <p:tgtEl>
                                          <p:spTgt spid="24"/>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build="p"/>
      <p:bldP spid="8" grpId="0"/>
      <p:bldP spid="20"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A65B3D-2AF6-E160-D23F-EA84570C9C65}"/>
              </a:ext>
            </a:extLst>
          </p:cNvPr>
          <p:cNvSpPr txBox="1"/>
          <p:nvPr/>
        </p:nvSpPr>
        <p:spPr>
          <a:xfrm>
            <a:off x="2235302" y="520511"/>
            <a:ext cx="7721396"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sr-Latn-RS" sz="3100" b="1">
                <a:solidFill>
                  <a:prstClr val="white"/>
                </a:solidFill>
                <a:effectLst>
                  <a:glow rad="127000">
                    <a:srgbClr val="063C2F"/>
                  </a:glow>
                </a:effectLst>
                <a:latin typeface="Constantia" panose="02030602050306030303" pitchFamily="18" charset="0"/>
              </a:rPr>
              <a:t>“</a:t>
            </a:r>
            <a:r>
              <a:rPr kumimoji="0" lang="sr-Latn-RS" sz="3100" b="1" i="0" u="none" strike="noStrike" kern="1200" cap="none" spc="0" normalizeH="0" baseline="0">
                <a:ln>
                  <a:noFill/>
                </a:ln>
                <a:solidFill>
                  <a:prstClr val="white"/>
                </a:solidFill>
                <a:effectLst>
                  <a:glow rad="127000">
                    <a:srgbClr val="063C2F"/>
                  </a:glow>
                </a:effectLst>
                <a:uLnTx/>
                <a:uFillTx/>
                <a:latin typeface="Constantia" panose="02030602050306030303" pitchFamily="18" charset="0"/>
                <a:ea typeface="+mn-ea"/>
                <a:cs typeface="+mn-cs"/>
              </a:rPr>
              <a:t>Svaki </a:t>
            </a:r>
            <a:r>
              <a:rPr kumimoji="0" lang="sr-Latn-RS" sz="3100" b="1" i="0" u="none" strike="noStrike" kern="1200" cap="none" spc="0" normalizeH="0" baseline="0" dirty="0">
                <a:ln>
                  <a:noFill/>
                </a:ln>
                <a:solidFill>
                  <a:prstClr val="white"/>
                </a:solidFill>
                <a:effectLst>
                  <a:glow rad="127000">
                    <a:srgbClr val="063C2F"/>
                  </a:glow>
                </a:effectLst>
                <a:uLnTx/>
                <a:uFillTx/>
                <a:latin typeface="Constantia" panose="02030602050306030303" pitchFamily="18" charset="0"/>
                <a:ea typeface="+mn-ea"/>
                <a:cs typeface="+mn-cs"/>
              </a:rPr>
              <a:t>odani i nesebični Božji radnik spreman je da potroši i bude potrošen za dobrobit drugih. Hristos kaže: ’Ko ljubi život svoj, izgubiće ga, a ko mrzi na život svoj na ovom svetu, sačuvaće ga za život večni.’ Jovan 12,25. Ozbiljnim </a:t>
            </a:r>
            <a:r>
              <a:rPr kumimoji="0" lang="sr-Latn-RS" sz="3100" b="1" i="0" u="none" strike="noStrike" kern="1200" cap="none" spc="0" normalizeH="0" baseline="0">
                <a:ln>
                  <a:noFill/>
                </a:ln>
                <a:solidFill>
                  <a:prstClr val="white"/>
                </a:solidFill>
                <a:effectLst>
                  <a:glow rad="127000">
                    <a:srgbClr val="063C2F"/>
                  </a:glow>
                </a:effectLst>
                <a:uLnTx/>
                <a:uFillTx/>
                <a:latin typeface="Constantia" panose="02030602050306030303" pitchFamily="18" charset="0"/>
                <a:ea typeface="+mn-ea"/>
                <a:cs typeface="+mn-cs"/>
              </a:rPr>
              <a:t>i promišlje-</a:t>
            </a:r>
            <a:r>
              <a:rPr kumimoji="0" lang="sr-Latn-RS" sz="3100" b="1" i="0" u="none" strike="noStrike" kern="1200" cap="none" spc="0" normalizeH="0">
                <a:ln>
                  <a:noFill/>
                </a:ln>
                <a:solidFill>
                  <a:prstClr val="white"/>
                </a:solidFill>
                <a:effectLst>
                  <a:glow rad="127000">
                    <a:srgbClr val="063C2F"/>
                  </a:glow>
                </a:effectLst>
                <a:uLnTx/>
                <a:uFillTx/>
                <a:latin typeface="Constantia" panose="02030602050306030303" pitchFamily="18" charset="0"/>
                <a:ea typeface="+mn-ea"/>
                <a:cs typeface="+mn-cs"/>
              </a:rPr>
              <a:t> </a:t>
            </a:r>
            <a:r>
              <a:rPr kumimoji="0" lang="sr-Latn-RS" sz="3100" b="1" i="0" u="none" strike="noStrike" kern="1200" cap="none" spc="0" normalizeH="0" baseline="0">
                <a:ln>
                  <a:noFill/>
                </a:ln>
                <a:solidFill>
                  <a:prstClr val="white"/>
                </a:solidFill>
                <a:effectLst>
                  <a:glow rad="127000">
                    <a:srgbClr val="063C2F"/>
                  </a:glow>
                </a:effectLst>
                <a:uLnTx/>
                <a:uFillTx/>
                <a:latin typeface="Constantia" panose="02030602050306030303" pitchFamily="18" charset="0"/>
                <a:ea typeface="+mn-ea"/>
                <a:cs typeface="+mn-cs"/>
              </a:rPr>
              <a:t>nim </a:t>
            </a:r>
            <a:r>
              <a:rPr kumimoji="0" lang="sr-Latn-RS" sz="3100" b="1" i="0" u="none" strike="noStrike" kern="1200" cap="none" spc="0" normalizeH="0" baseline="0" dirty="0">
                <a:ln>
                  <a:noFill/>
                </a:ln>
                <a:solidFill>
                  <a:prstClr val="white"/>
                </a:solidFill>
                <a:effectLst>
                  <a:glow rad="127000">
                    <a:srgbClr val="063C2F"/>
                  </a:glow>
                </a:effectLst>
                <a:uLnTx/>
                <a:uFillTx/>
                <a:latin typeface="Constantia" panose="02030602050306030303" pitchFamily="18" charset="0"/>
                <a:ea typeface="+mn-ea"/>
                <a:cs typeface="+mn-cs"/>
              </a:rPr>
              <a:t>nastojanjima da pomogne tamo gde je to potrebno pravi hrišćanin pokazuje svoju ljubav prema Bogu i </a:t>
            </a:r>
            <a:r>
              <a:rPr kumimoji="0" lang="sr-Latn-RS" sz="3100" b="1" i="0" u="none" strike="noStrike" kern="1200" cap="none" spc="0" normalizeH="0" baseline="0">
                <a:ln>
                  <a:noFill/>
                </a:ln>
                <a:solidFill>
                  <a:prstClr val="white"/>
                </a:solidFill>
                <a:effectLst>
                  <a:glow rad="127000">
                    <a:srgbClr val="063C2F"/>
                  </a:glow>
                </a:effectLst>
                <a:uLnTx/>
                <a:uFillTx/>
                <a:latin typeface="Constantia" panose="02030602050306030303" pitchFamily="18" charset="0"/>
                <a:ea typeface="+mn-ea"/>
                <a:cs typeface="+mn-cs"/>
              </a:rPr>
              <a:t>svojim bližnji- ma</a:t>
            </a:r>
            <a:r>
              <a:rPr kumimoji="0" lang="sr-Latn-RS" sz="3100" b="1" i="0" u="none" strike="noStrike" kern="1200" cap="none" spc="0" normalizeH="0" baseline="0" dirty="0">
                <a:ln>
                  <a:noFill/>
                </a:ln>
                <a:solidFill>
                  <a:prstClr val="white"/>
                </a:solidFill>
                <a:effectLst>
                  <a:glow rad="127000">
                    <a:srgbClr val="063C2F"/>
                  </a:glow>
                </a:effectLst>
                <a:uLnTx/>
                <a:uFillTx/>
                <a:latin typeface="Constantia" panose="02030602050306030303" pitchFamily="18" charset="0"/>
                <a:ea typeface="+mn-ea"/>
                <a:cs typeface="+mn-cs"/>
              </a:rPr>
              <a:t>. Može izgubiti život u službi. Ali kada Hristos dođe da sakupi svoje dragulje ponovo će ih pronaći.“</a:t>
            </a:r>
          </a:p>
        </p:txBody>
      </p:sp>
      <p:sp>
        <p:nvSpPr>
          <p:cNvPr id="4" name="CuadroTexto 3">
            <a:extLst>
              <a:ext uri="{FF2B5EF4-FFF2-40B4-BE49-F238E27FC236}">
                <a16:creationId xmlns:a16="http://schemas.microsoft.com/office/drawing/2014/main" id="{4924E4D1-C8BB-05F9-D05A-2378D529C1B2}"/>
              </a:ext>
            </a:extLst>
          </p:cNvPr>
          <p:cNvSpPr txBox="1"/>
          <p:nvPr/>
        </p:nvSpPr>
        <p:spPr>
          <a:xfrm>
            <a:off x="3340880" y="6488668"/>
            <a:ext cx="648882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800" b="1" i="0" u="none" strike="noStrike" kern="1200" cap="none" spc="0" normalizeH="0" baseline="0" noProof="0">
                <a:ln>
                  <a:noFill/>
                </a:ln>
                <a:solidFill>
                  <a:schemeClr val="accent1">
                    <a:lumMod val="20000"/>
                    <a:lumOff val="80000"/>
                  </a:schemeClr>
                </a:solidFill>
                <a:effectLst/>
                <a:uLnTx/>
                <a:uFillTx/>
                <a:latin typeface="Aptos" panose="02110004020202020204"/>
                <a:ea typeface="+mn-ea"/>
                <a:cs typeface="+mn-cs"/>
              </a:rPr>
              <a:t>Elen</a:t>
            </a:r>
            <a:r>
              <a:rPr kumimoji="0" lang="hr" sz="1800" b="1" i="0" u="none" strike="noStrike" kern="1200" cap="none" spc="0" normalizeH="0" noProof="0">
                <a:ln>
                  <a:noFill/>
                </a:ln>
                <a:solidFill>
                  <a:schemeClr val="accent1">
                    <a:lumMod val="20000"/>
                    <a:lumOff val="80000"/>
                  </a:schemeClr>
                </a:solidFill>
                <a:effectLst/>
                <a:uLnTx/>
                <a:uFillTx/>
                <a:latin typeface="Aptos" panose="02110004020202020204"/>
                <a:ea typeface="+mn-ea"/>
                <a:cs typeface="+mn-cs"/>
              </a:rPr>
              <a:t> G. Vajt, </a:t>
            </a:r>
            <a:r>
              <a:rPr kumimoji="0" lang="hr" sz="1800" i="1" u="none" strike="noStrike" kern="1200" cap="none" spc="0" normalizeH="0" baseline="0" noProof="0">
                <a:ln>
                  <a:noFill/>
                </a:ln>
                <a:solidFill>
                  <a:schemeClr val="accent1">
                    <a:lumMod val="20000"/>
                    <a:lumOff val="80000"/>
                  </a:schemeClr>
                </a:solidFill>
                <a:effectLst/>
                <a:uLnTx/>
                <a:uFillTx/>
                <a:latin typeface="Aptos" panose="02110004020202020204"/>
                <a:ea typeface="+mn-ea"/>
                <a:cs typeface="+mn-cs"/>
              </a:rPr>
              <a:t>Odabrane svedočanstva,</a:t>
            </a:r>
            <a:r>
              <a:rPr kumimoji="0" lang="hr" sz="1800" b="1" i="0" u="none" strike="noStrike" kern="1200" cap="none" spc="0" normalizeH="0" baseline="0" noProof="0">
                <a:ln>
                  <a:noFill/>
                </a:ln>
                <a:solidFill>
                  <a:schemeClr val="accent1">
                    <a:lumMod val="20000"/>
                    <a:lumOff val="80000"/>
                  </a:schemeClr>
                </a:solidFill>
                <a:effectLst/>
                <a:uLnTx/>
                <a:uFillTx/>
                <a:latin typeface="Aptos" panose="02110004020202020204"/>
                <a:ea typeface="+mn-ea"/>
                <a:cs typeface="+mn-cs"/>
              </a:rPr>
              <a:t> </a:t>
            </a:r>
            <a:r>
              <a:rPr kumimoji="0" lang="hr" sz="1800" b="1" i="0" u="none" strike="noStrike" kern="1200" cap="none" spc="0" normalizeH="0" baseline="0" noProof="0" dirty="0">
                <a:ln>
                  <a:noFill/>
                </a:ln>
                <a:solidFill>
                  <a:schemeClr val="accent1">
                    <a:lumMod val="20000"/>
                    <a:lumOff val="80000"/>
                  </a:schemeClr>
                </a:solidFill>
                <a:effectLst/>
                <a:uLnTx/>
                <a:uFillTx/>
                <a:latin typeface="Aptos" panose="02110004020202020204"/>
                <a:ea typeface="+mn-ea"/>
                <a:cs typeface="+mn-cs"/>
              </a:rPr>
              <a:t>tom 1</a:t>
            </a:r>
            <a:r>
              <a:rPr kumimoji="0" lang="hr" sz="1800" b="1" i="0" u="none" strike="noStrike" kern="1200" cap="none" spc="0" normalizeH="0" baseline="0" noProof="0">
                <a:ln>
                  <a:noFill/>
                </a:ln>
                <a:solidFill>
                  <a:schemeClr val="accent1">
                    <a:lumMod val="20000"/>
                    <a:lumOff val="80000"/>
                  </a:schemeClr>
                </a:solidFill>
                <a:effectLst/>
                <a:uLnTx/>
                <a:uFillTx/>
                <a:latin typeface="Aptos" panose="02110004020202020204"/>
                <a:ea typeface="+mn-ea"/>
                <a:cs typeface="+mn-cs"/>
              </a:rPr>
              <a:t>, str. 100</a:t>
            </a:r>
            <a:r>
              <a:rPr kumimoji="0" lang="hr" sz="1800" b="1" i="0" u="none" strike="noStrike" kern="1200" cap="none" spc="0" normalizeH="0" noProof="0">
                <a:ln>
                  <a:noFill/>
                </a:ln>
                <a:solidFill>
                  <a:schemeClr val="accent1">
                    <a:lumMod val="20000"/>
                    <a:lumOff val="80000"/>
                  </a:schemeClr>
                </a:solidFill>
                <a:effectLst/>
                <a:uLnTx/>
                <a:uFillTx/>
                <a:latin typeface="Aptos" panose="02110004020202020204"/>
                <a:ea typeface="+mn-ea"/>
                <a:cs typeface="+mn-cs"/>
              </a:rPr>
              <a:t> original.</a:t>
            </a:r>
            <a:endParaRPr kumimoji="0" lang="hr" sz="1800" b="1" i="0" u="none" strike="noStrike" kern="1200" cap="none" spc="0" normalizeH="0" baseline="0" noProof="0" dirty="0">
              <a:ln>
                <a:noFill/>
              </a:ln>
              <a:solidFill>
                <a:schemeClr val="accent1">
                  <a:lumMod val="20000"/>
                  <a:lumOff val="80000"/>
                </a:scheme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47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493160" y="3893906"/>
            <a:ext cx="11075542" cy="3108543"/>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800" b="1" i="0" u="none" strike="noStrike" kern="1200" cap="none" spc="0" normalizeH="0" baseline="0" noProof="0">
                <a:ln>
                  <a:noFill/>
                </a:ln>
                <a:solidFill>
                  <a:srgbClr val="FFFFFF"/>
                </a:solidFill>
                <a:effectLst/>
                <a:uLnTx/>
                <a:uFillTx/>
                <a:latin typeface="Arial"/>
                <a:ea typeface="+mn-ea"/>
                <a:cs typeface="Arial" charset="0"/>
              </a:rPr>
              <a:t>Tokom svoje službe Isus je uzdizao Pismo kao Božju objavu</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800" b="1" i="0" u="none" strike="noStrike" kern="1200" cap="none" spc="0" normalizeH="0" baseline="0" noProof="0">
                <a:ln>
                  <a:noFill/>
                </a:ln>
                <a:solidFill>
                  <a:srgbClr val="FFFFFF"/>
                </a:solidFill>
                <a:effectLst/>
                <a:uLnTx/>
                <a:uFillTx/>
                <a:latin typeface="Arial"/>
                <a:ea typeface="+mn-ea"/>
                <a:cs typeface="Arial" charset="0"/>
              </a:rPr>
              <a:t> često navodeći tekstove iz Starog zaveta. Iako su izraelski učitelji dobro poznavali jevrejsko Pismo, ljudska tradicija je bila za večinu od njih važnija od biblijskog učenja. Imajući ovu činjenicu na umu, u pouci ćemo razmotriti izabrane razgovore između Isusa i fariseja. </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800" b="1" i="0" u="none" strike="noStrike" kern="1200" cap="none" spc="0" normalizeH="0" baseline="0" noProof="0">
                <a:ln>
                  <a:noFill/>
                </a:ln>
                <a:solidFill>
                  <a:srgbClr val="FFFFFF"/>
                </a:solidFill>
                <a:effectLst/>
                <a:uLnTx/>
                <a:uFillTx/>
                <a:latin typeface="Arial"/>
                <a:ea typeface="+mn-ea"/>
                <a:cs typeface="Arial" charset="0"/>
              </a:rPr>
              <a:t> </a:t>
            </a: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891908847"/>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a:t>PRIMENA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”Iznutra i spolja</a:t>
            </a:r>
            <a:r>
              <a:rPr lang="sr-Latn-RS" sz="2800">
                <a:solidFill>
                  <a:srgbClr val="FFFF99"/>
                </a:solidFill>
              </a:rPr>
              <a:t>“</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prihvatim 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veran</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čitavom Pismu a to znači da držim i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zapovesti</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Božje i imam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svedočanstvo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Isusa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Hrista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CC66"/>
                </a:solidFill>
                <a:effectLst/>
                <a:uLnTx/>
                <a:uFillTx/>
                <a:latin typeface="Arial"/>
                <a:ea typeface="+mn-ea"/>
                <a:cs typeface="Arial" charset="0"/>
              </a:rPr>
              <a:t>Razumevši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a:t>
            </a:r>
            <a:r>
              <a:rPr kumimoji="0" lang="hr-HR" sz="2000" b="1" i="0" u="none" strike="noStrike" kern="1200" cap="none" spc="0" normalizeH="0" baseline="0" noProof="0">
                <a:ln>
                  <a:noFill/>
                </a:ln>
                <a:solidFill>
                  <a:srgbClr val="FFCC66"/>
                </a:solidFill>
                <a:effectLst/>
                <a:uLnTx/>
                <a:uFillTx/>
                <a:latin typeface="Arial"/>
                <a:ea typeface="+mn-ea"/>
                <a:cs typeface="Arial" charset="0"/>
              </a:rPr>
              <a:t>se podsetim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naloga</a:t>
            </a:r>
            <a:r>
              <a:rPr kumimoji="0" lang="hr-HR" sz="2000" b="1" i="0" u="none" strike="noStrike" kern="1200" cap="none" spc="0" normalizeH="0" baseline="0" noProof="0">
                <a:ln>
                  <a:noFill/>
                </a:ln>
                <a:solidFill>
                  <a:srgbClr val="FFCC66"/>
                </a:solidFill>
                <a:effectLst/>
                <a:uLnTx/>
                <a:uFillTx/>
                <a:latin typeface="Arial"/>
                <a:ea typeface="+mn-ea"/>
                <a:cs typeface="Arial" charset="0"/>
              </a:rPr>
              <a:t>: ”Utolite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i znajte da sam ja Bog” (Ps.46,10), da shvatim da je Biblija </a:t>
            </a:r>
            <a:r>
              <a:rPr kumimoji="0" lang="hr-HR" sz="2000" b="1" i="0" u="none" strike="noStrike" kern="1200" cap="none" spc="0" normalizeH="0" baseline="0" noProof="0">
                <a:ln>
                  <a:noFill/>
                </a:ln>
                <a:solidFill>
                  <a:srgbClr val="FFCC66"/>
                </a:solidFill>
                <a:effectLst/>
                <a:uLnTx/>
                <a:uFillTx/>
                <a:latin typeface="Arial"/>
                <a:ea typeface="+mn-ea"/>
                <a:cs typeface="Arial" charset="0"/>
              </a:rPr>
              <a:t>još uvek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4852586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549065"/>
            <a:ext cx="9555663" cy="1069975"/>
          </a:xfrm>
        </p:spPr>
        <p:txBody>
          <a:bodyPr/>
          <a:lstStyle/>
          <a:p>
            <a:pPr eaLnBrk="1" hangingPunct="1">
              <a:buFontTx/>
              <a:buNone/>
            </a:pPr>
            <a:r>
              <a:rPr lang="en-US" sz="2800" b="0" dirty="0"/>
              <a:t>   </a:t>
            </a:r>
            <a:r>
              <a:rPr lang="hr-HR" sz="2800" dirty="0">
                <a:solidFill>
                  <a:srgbClr val="FFFF99"/>
                </a:solidFill>
              </a:rPr>
              <a:t>Kako pouku</a:t>
            </a:r>
            <a:r>
              <a:rPr lang="hr-HR" sz="2800">
                <a:solidFill>
                  <a:srgbClr val="FFFF99"/>
                </a:solidFill>
              </a:rPr>
              <a:t>: ”Poućavanje učenika (1)”, možemo da  koristimo iduće sedmice? </a:t>
            </a:r>
            <a:endParaRPr lang="hr-HR" sz="2800" dirty="0">
              <a:solidFill>
                <a:srgbClr val="FFFF99"/>
              </a:solidFill>
            </a:endParaRP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201169" y="2542032"/>
            <a:ext cx="11990832" cy="389548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a:t>
            </a:r>
            <a:r>
              <a:rPr kumimoji="0" lang="hr-HR" sz="2000" b="1" i="0" u="none" strike="noStrike" kern="1200" cap="none" spc="0" normalizeH="0" baseline="0" noProof="0">
                <a:ln>
                  <a:noFill/>
                </a:ln>
                <a:solidFill>
                  <a:srgbClr val="FF9900"/>
                </a:solidFill>
                <a:effectLst/>
                <a:uLnTx/>
                <a:uFillTx/>
                <a:latin typeface="Arial"/>
                <a:ea typeface="+mn-ea"/>
                <a:cs typeface="Arial" charset="0"/>
              </a:rPr>
              <a:t>ili grupi:</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a:ln>
                  <a:noFill/>
                </a:ln>
                <a:solidFill>
                  <a:srgbClr val="FFFFFF"/>
                </a:solidFill>
                <a:effectLst/>
                <a:uLnTx/>
                <a:uFillTx/>
                <a:latin typeface="Arial"/>
                <a:ea typeface="+mn-ea"/>
                <a:cs typeface="Arial" charset="0"/>
              </a:rPr>
              <a:t>1. Pročitaj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8,22-30. </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Zašto je Isus sa dva dodira iscelio ovog slepca i koje su tu pouke za nas?</a:t>
            </a:r>
            <a:endParaRPr kumimoji="0" lang="sr-Latn-RS" sz="28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a:ln>
                  <a:noFill/>
                </a:ln>
                <a:solidFill>
                  <a:srgbClr val="FFFFFF"/>
                </a:solidFill>
                <a:effectLst/>
                <a:uLnTx/>
                <a:uFillTx/>
                <a:latin typeface="Arial"/>
                <a:ea typeface="+mn-ea"/>
                <a:cs typeface="Arial" charset="0"/>
              </a:rPr>
              <a:t>2</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a:ln>
                  <a:noFill/>
                </a:ln>
                <a:solidFill>
                  <a:srgbClr val="FFFFFF"/>
                </a:solidFill>
                <a:effectLst/>
                <a:uLnTx/>
                <a:uFillTx/>
                <a:latin typeface="Arial"/>
                <a:ea typeface="+mn-ea"/>
                <a:cs typeface="Arial" charset="0"/>
              </a:rPr>
              <a:t>Pročitaj</a:t>
            </a:r>
            <a:r>
              <a:rPr kumimoji="0" lang="hr-HR" sz="1800" b="0" i="1" u="none" strike="noStrike" kern="1200" cap="none" spc="0" normalizeH="0" baseline="0" noProof="0">
                <a:ln>
                  <a:noFill/>
                </a:ln>
                <a:solidFill>
                  <a:srgbClr val="FFFFFF"/>
                </a:solidFill>
                <a:effectLst/>
                <a:uLnTx/>
                <a:uFillTx/>
                <a:latin typeface="Arial"/>
                <a:ea typeface="+mn-ea"/>
                <a:cs typeface="Arial" charset="0"/>
              </a:rPr>
              <a:t> Marko 8,31-38. </a:t>
            </a:r>
            <a:r>
              <a:rPr kumimoji="0" lang="hr-HR" sz="1800" b="1" i="0" u="none" strike="noStrike" kern="1200" cap="none" spc="0" normalizeH="0" baseline="0" noProof="0">
                <a:ln>
                  <a:noFill/>
                </a:ln>
                <a:solidFill>
                  <a:srgbClr val="FFFFFF"/>
                </a:solidFill>
                <a:effectLst/>
                <a:uLnTx/>
                <a:uFillTx/>
                <a:latin typeface="Arial"/>
                <a:ea typeface="+mn-ea"/>
                <a:cs typeface="Arial" charset="0"/>
              </a:rPr>
              <a:t>Čemu nas Isus uči o ceni hoda s Njim?</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a:t>
            </a:r>
            <a:r>
              <a:rPr kumimoji="0" lang="hr-HR" sz="1600" b="1" i="0" u="none" strike="noStrike" kern="1200" cap="none" spc="0" normalizeH="0" baseline="0" noProof="0">
                <a:ln>
                  <a:noFill/>
                </a:ln>
                <a:solidFill>
                  <a:srgbClr val="FFFFFF"/>
                </a:solidFill>
                <a:effectLst/>
                <a:uLnTx/>
                <a:uFillTx/>
                <a:latin typeface="Arial"/>
                <a:ea typeface="+mn-ea"/>
                <a:cs typeface="Arial" charset="0"/>
              </a:rPr>
              <a:t>  </a:t>
            </a:r>
            <a:r>
              <a:rPr kumimoji="0" lang="hr-HR" sz="1800" b="0" i="1" u="none" strike="noStrike" kern="1200" cap="none" spc="0" normalizeH="0" baseline="0" noProof="0">
                <a:ln>
                  <a:noFill/>
                </a:ln>
                <a:solidFill>
                  <a:srgbClr val="FFFFFF"/>
                </a:solidFill>
                <a:effectLst/>
                <a:uLnTx/>
                <a:uFillTx/>
                <a:latin typeface="Arial"/>
                <a:ea typeface="+mn-ea"/>
                <a:cs typeface="Arial" charset="0"/>
              </a:rPr>
              <a:t>Ivan 12,25.</a:t>
            </a:r>
            <a:r>
              <a:rPr kumimoji="0" lang="hr-HR" sz="1600" b="0" i="1" u="none" strike="noStrike" kern="1200" cap="none" spc="0" normalizeH="0" baseline="0" noProof="0">
                <a:ln>
                  <a:noFill/>
                </a:ln>
                <a:solidFill>
                  <a:srgbClr val="FFFFFF"/>
                </a:solidFill>
                <a:effectLst/>
                <a:uLnTx/>
                <a:uFillTx/>
                <a:latin typeface="Arial"/>
                <a:ea typeface="+mn-ea"/>
                <a:cs typeface="Arial" charset="0"/>
              </a:rPr>
              <a:t> </a:t>
            </a:r>
            <a:r>
              <a:rPr kumimoji="0" lang="hr-HR" sz="1800" b="1" i="0" u="none" strike="noStrike" kern="1200" cap="none" spc="0" normalizeH="0" baseline="0" noProof="0">
                <a:ln>
                  <a:noFill/>
                </a:ln>
                <a:solidFill>
                  <a:srgbClr val="FFFFFF"/>
                </a:solidFill>
                <a:effectLst/>
                <a:uLnTx/>
                <a:uFillTx/>
                <a:latin typeface="Arial"/>
                <a:ea typeface="+mn-ea"/>
                <a:cs typeface="Arial" charset="0"/>
              </a:rPr>
              <a:t>Kako si ti doživeo/la istinitost ovih reči?? </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9,1-13. </a:t>
            </a:r>
            <a:r>
              <a:rPr kumimoji="0" lang="hr-HR"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Šta su Petar, Jakov i Jovan videli jedne noći kada su bili sa Isusom?</a:t>
            </a:r>
            <a:endParaRPr kumimoji="0" lang="hr-HR" sz="2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just"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400" b="1" i="0" u="none" strike="noStrike" kern="1200" cap="none" spc="0" normalizeH="0" baseline="0" noProof="0">
                <a:ln>
                  <a:noFill/>
                </a:ln>
                <a:solidFill>
                  <a:srgbClr val="FFFFFF"/>
                </a:solidFill>
                <a:effectLst/>
                <a:uLnTx/>
                <a:uFillTx/>
                <a:latin typeface="Arial"/>
                <a:ea typeface="+mn-ea"/>
                <a:cs typeface="Arial" charset="0"/>
              </a:rPr>
              <a:t>. Pročitaj </a:t>
            </a:r>
            <a:r>
              <a:rPr kumimoji="0" lang="hr-HR" sz="1800" b="0" i="1" u="none" strike="noStrike" kern="1200" cap="none" spc="0" normalizeH="0" baseline="0" noProof="0">
                <a:ln>
                  <a:noFill/>
                </a:ln>
                <a:solidFill>
                  <a:srgbClr val="FFFFFF"/>
                </a:solidFill>
                <a:effectLst/>
                <a:uLnTx/>
                <a:uFillTx/>
                <a:latin typeface="Arial"/>
                <a:ea typeface="+mn-ea"/>
                <a:cs typeface="Arial" charset="0"/>
              </a:rPr>
              <a:t>Marko 9,30-41</a:t>
            </a:r>
            <a:r>
              <a:rPr kumimoji="0" lang="hr-HR" sz="1600" b="0" i="1" u="none" strike="noStrike" kern="1200" cap="none" spc="0" normalizeH="0" baseline="0" noProof="0">
                <a:ln>
                  <a:noFill/>
                </a:ln>
                <a:solidFill>
                  <a:srgbClr val="FFFFFF"/>
                </a:solidFill>
                <a:effectLst/>
                <a:uLnTx/>
                <a:uFillTx/>
                <a:latin typeface="Arial"/>
                <a:ea typeface="+mn-ea"/>
                <a:cs typeface="Arial" charset="0"/>
              </a:rPr>
              <a:t>.</a:t>
            </a:r>
            <a:r>
              <a:rPr kumimoji="0" lang="sr-Latn-RS" sz="1600" b="0" i="1" u="none" strike="noStrike" kern="1200" cap="none" spc="0" normalizeH="0" baseline="0" noProof="0">
                <a:ln>
                  <a:noFill/>
                </a:ln>
                <a:solidFill>
                  <a:srgbClr val="FFFFFF"/>
                </a:solidFill>
                <a:effectLst/>
                <a:uLnTx/>
                <a:uFillTx/>
                <a:latin typeface="Arial"/>
                <a:ea typeface="+mn-ea"/>
                <a:cs typeface="Arial" charset="0"/>
              </a:rPr>
              <a:t> </a:t>
            </a:r>
            <a:r>
              <a:rPr kumimoji="0" lang="sr-Latn-RS" sz="1600" b="1" i="0" u="none" strike="noStrike" kern="1200" cap="none" spc="0" normalizeH="0" baseline="0" noProof="0">
                <a:ln>
                  <a:noFill/>
                </a:ln>
                <a:solidFill>
                  <a:srgbClr val="FFFFFF"/>
                </a:solidFill>
                <a:effectLst/>
                <a:uLnTx/>
                <a:uFillTx/>
                <a:latin typeface="Arial"/>
                <a:ea typeface="+mn-ea"/>
                <a:cs typeface="Arial" charset="0"/>
              </a:rPr>
              <a:t>Po čemu se razlikuje Isusovo drugo predskazanje Njegove smrti i uskrsnuća (uporedi </a:t>
            </a:r>
          </a:p>
          <a:p>
            <a:pPr marL="0" marR="0" lvl="0" indent="0" algn="just" defTabSz="914354" rtl="0" eaLnBrk="1" fontAlgn="base" latinLnBrk="0" hangingPunct="1">
              <a:lnSpc>
                <a:spcPct val="100000"/>
              </a:lnSpc>
              <a:spcBef>
                <a:spcPct val="20000"/>
              </a:spcBef>
              <a:spcAft>
                <a:spcPct val="0"/>
              </a:spcAft>
              <a:buClrTx/>
              <a:buSzTx/>
              <a:buFontTx/>
              <a:buNone/>
              <a:tabLst/>
              <a:defRPr/>
            </a:pPr>
            <a:r>
              <a:rPr kumimoji="0" lang="sr-Latn-RS" sz="1600" b="1" i="0" u="none" strike="noStrike" kern="1200" cap="none" spc="0" normalizeH="0" baseline="0" noProof="0">
                <a:ln>
                  <a:noFill/>
                </a:ln>
                <a:solidFill>
                  <a:srgbClr val="FFFFFF"/>
                </a:solidFill>
                <a:effectLst/>
                <a:uLnTx/>
                <a:uFillTx/>
                <a:latin typeface="Arial"/>
                <a:ea typeface="+mn-ea"/>
                <a:cs typeface="Arial" charset="0"/>
              </a:rPr>
              <a:t>      Marko 8,31) i oko čega se učenici prepiru i koji im savet Isus daje?                       </a:t>
            </a:r>
            <a:endParaRPr kumimoji="0" lang="sr-Latn-RS"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6</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8,27-29. </a:t>
            </a:r>
            <a:r>
              <a:rPr kumimoji="0" lang="sr-Latn-RS" sz="1600" b="1" i="0" u="none" strike="noStrike" kern="1200" cap="none" spc="0" normalizeH="0" baseline="0" noProof="0">
                <a:ln>
                  <a:noFill/>
                </a:ln>
                <a:solidFill>
                  <a:srgbClr val="FFFFFF"/>
                </a:solidFill>
                <a:effectLst/>
                <a:uLnTx/>
                <a:uFillTx/>
                <a:latin typeface="Arial"/>
                <a:ea typeface="+mn-ea"/>
                <a:cs typeface="Arial" charset="0"/>
              </a:rPr>
              <a:t>Koliko često priznaješ pred drugima da veruješ u Isusa kao Hrista (Mesiju, Izbavitelja)?                                                                                                                                                                                                                                                                                                                                                                                                                                                                                                                                                                                                                                                                                                                                                                                                                                                                                                                                                                                                                                                                                                                                                                                                                                                                                                                                                                                                                                                                                                                                                                                                                                                                                                                                                                                                                                                                                                                                                                                                                                                                                                                                                                    </a:t>
            </a:r>
            <a:endParaRPr kumimoji="0" lang="sr-Latn-R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a:ln>
                  <a:noFill/>
                </a:ln>
                <a:solidFill>
                  <a:srgbClr val="FFFFFF"/>
                </a:solidFill>
                <a:effectLst/>
                <a:uLnTx/>
                <a:uFillTx/>
                <a:latin typeface="Arial"/>
                <a:ea typeface="+mn-ea"/>
                <a:cs typeface="Arial" charset="0"/>
              </a:rPr>
              <a:t>7.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9,1. </a:t>
            </a:r>
            <a:r>
              <a:rPr kumimoji="0" lang="sr-Latn-RS" sz="1600" b="1" i="0" u="none" strike="noStrike" kern="1200" cap="none" spc="0" normalizeH="0" baseline="0" noProof="0">
                <a:ln>
                  <a:noFill/>
                </a:ln>
                <a:solidFill>
                  <a:srgbClr val="FFFFFF"/>
                </a:solidFill>
                <a:effectLst/>
                <a:uLnTx/>
                <a:uFillTx/>
                <a:latin typeface="Arial"/>
                <a:ea typeface="+mn-ea"/>
                <a:cs typeface="Arial" charset="0"/>
              </a:rPr>
              <a:t>U kojem roku se ispunilo ovo Isusovo proročanstvo?</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a:ln>
                  <a:noFill/>
                </a:ln>
                <a:solidFill>
                  <a:srgbClr val="FFFFFF"/>
                </a:solidFill>
                <a:effectLst/>
                <a:uLnTx/>
                <a:uFillTx/>
                <a:latin typeface="Arial"/>
                <a:ea typeface="+mn-ea"/>
                <a:cs typeface="Arial" charset="0"/>
              </a:rPr>
              <a:t>8. Pročitaj </a:t>
            </a:r>
            <a:r>
              <a:rPr kumimoji="0" lang="sr-Latn-RS" sz="1800" b="0" i="1" u="none" strike="noStrike" kern="1200" cap="none" spc="0" normalizeH="0" baseline="0" noProof="0">
                <a:ln>
                  <a:noFill/>
                </a:ln>
                <a:solidFill>
                  <a:srgbClr val="FFFFFF"/>
                </a:solidFill>
                <a:effectLst/>
                <a:uLnTx/>
                <a:uFillTx/>
                <a:latin typeface="Arial"/>
                <a:ea typeface="+mn-ea"/>
                <a:cs typeface="Arial" charset="0"/>
              </a:rPr>
              <a:t>Marko 9,42-50. </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Šta povezuje Isusova učenja u ovom odlomku?</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20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0"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38466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a:solidFill>
                  <a:srgbClr val="FFFF99"/>
                </a:solidFill>
              </a:rPr>
              <a:t>Koje  promene  treba  da </a:t>
            </a:r>
            <a:r>
              <a:rPr lang="sr-Latn-RS">
                <a:solidFill>
                  <a:srgbClr val="FFFF99"/>
                </a:solidFill>
              </a:rPr>
              <a:t>izvršimo</a:t>
            </a:r>
            <a:r>
              <a:rPr lang="en-US">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2069433" y="3471226"/>
            <a:ext cx="1785257" cy="2688942"/>
            <a:chOff x="264" y="2249"/>
            <a:chExt cx="960" cy="1776"/>
          </a:xfrm>
        </p:grpSpPr>
        <p:sp>
          <p:nvSpPr>
            <p:cNvPr id="19484" name="Rectangle 5"/>
            <p:cNvSpPr>
              <a:spLocks noChangeArrowheads="1"/>
            </p:cNvSpPr>
            <p:nvPr/>
          </p:nvSpPr>
          <p:spPr bwMode="auto">
            <a:xfrm>
              <a:off x="264" y="2249"/>
              <a:ext cx="96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80" y="2656"/>
              <a:ext cx="920"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Želim da vidim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Isusa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licem k licu u Njegovom skorom dolasku!  </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3962399"/>
            <a:ext cx="1739203" cy="2177144"/>
            <a:chOff x="2592" y="2256"/>
            <a:chExt cx="1008" cy="1776"/>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697" y="2286"/>
              <a:ext cx="840" cy="168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Nemam </a:t>
              </a:r>
              <a:r>
                <a:rPr kumimoji="0" lang="hr-HR" sz="1600" b="1" i="0" u="none" strike="noStrike" kern="1200" cap="none" spc="0" normalizeH="0" baseline="0" noProof="0" dirty="0" err="1">
                  <a:ln>
                    <a:noFill/>
                  </a:ln>
                  <a:solidFill>
                    <a:srgbClr val="000000"/>
                  </a:solidFill>
                  <a:effectLst/>
                  <a:uLnTx/>
                  <a:uFillTx/>
                  <a:latin typeface="Arial" charset="0"/>
                  <a:ea typeface="+mn-ea"/>
                  <a:cs typeface="Arial" charset="0"/>
                </a:rPr>
                <a:t>vre</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err="1">
                  <a:ln>
                    <a:noFill/>
                  </a:ln>
                  <a:solidFill>
                    <a:srgbClr val="000000"/>
                  </a:solidFill>
                  <a:effectLst/>
                  <a:uLnTx/>
                  <a:uFillTx/>
                  <a:latin typeface="Arial" charset="0"/>
                  <a:ea typeface="+mn-ea"/>
                  <a:cs typeface="Arial" charset="0"/>
                </a:rPr>
                <a:t>mena</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da se bavim sa tolikim zverima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i drugim mnogim simbolima.</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810000" y="3576636"/>
            <a:ext cx="2209800" cy="2571501"/>
            <a:chOff x="1248" y="2437"/>
            <a:chExt cx="1392"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69" y="2734"/>
              <a:ext cx="1351" cy="123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1.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Želim da budem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marljiv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istraživač istine, sposoban da shvatim njeno uče- nje za naše vreme.  </a:t>
              </a:r>
              <a:endParaRPr kumimoji="0" lang="hr-HR" sz="16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2. Želim da svoja iskustva prenosim drugima</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6640" y="3581400"/>
            <a:ext cx="2906857" cy="2537281"/>
            <a:chOff x="3598" y="2256"/>
            <a:chExt cx="1730" cy="1877"/>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8" y="2608"/>
              <a:ext cx="1730" cy="152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charset="0"/>
                </a:rPr>
                <a:t>S</a:t>
              </a:r>
              <a:r>
                <a:rPr kumimoji="0" lang="sr-Latn-RS" sz="1600" b="1" i="0" u="none" strike="noStrike" kern="1200" cap="none" spc="0" normalizeH="0" baseline="0" noProof="0">
                  <a:ln>
                    <a:noFill/>
                  </a:ln>
                  <a:solidFill>
                    <a:srgbClr val="000000"/>
                  </a:solidFill>
                  <a:effectLst/>
                  <a:uLnTx/>
                  <a:uFillTx/>
                  <a:latin typeface="Arial" charset="0"/>
                  <a:ea typeface="+mn-ea"/>
                  <a:cs typeface="Arial" charset="0"/>
                </a:rPr>
                <a:t>a</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početkom nove sedmice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želim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se sa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punom ozbiljno-</a:t>
              </a:r>
              <a:r>
                <a:rPr kumimoji="0" lang="hr-HR" sz="1600" b="1" i="0" u="none" strike="noStrike" kern="1200" cap="none" spc="0" normalizeH="0" baseline="0" noProof="0" dirty="0" err="1">
                  <a:ln>
                    <a:noFill/>
                  </a:ln>
                  <a:solidFill>
                    <a:srgbClr val="000000"/>
                  </a:solidFill>
                  <a:effectLst/>
                  <a:uLnTx/>
                  <a:uFillTx/>
                  <a:latin typeface="Arial" charset="0"/>
                  <a:ea typeface="+mn-ea"/>
                  <a:cs typeface="Arial" charset="0"/>
                </a:rPr>
                <a:t>šću</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posvetiti dubokom  istraživanju proročke reči </a:t>
              </a:r>
              <a:r>
                <a:rPr kumimoji="0" lang="hr-HR" sz="1400" b="1" i="0" u="none" strike="noStrike" kern="1200" cap="none" spc="0" normalizeH="0" baseline="0" noProof="0">
                  <a:ln>
                    <a:noFill/>
                  </a:ln>
                  <a:solidFill>
                    <a:srgbClr val="000000"/>
                  </a:solidFill>
                  <a:effectLst/>
                  <a:uLnTx/>
                  <a:uFillTx/>
                  <a:latin typeface="Arial" charset="0"/>
                  <a:ea typeface="+mn-ea"/>
                  <a:cs typeface="Arial" charset="0"/>
                </a:rPr>
                <a:t>Evanđelja po Marku</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i učinim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svaki napor da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E</a:t>
              </a:r>
              <a:r>
                <a:rPr kumimoji="0" lang="hr-HR" sz="1600" b="1" i="0" u="none" strike="noStrike" kern="1200" cap="none" spc="0" normalizeH="0" baseline="0" noProof="0" err="1">
                  <a:ln>
                    <a:noFill/>
                  </a:ln>
                  <a:solidFill>
                    <a:srgbClr val="000000"/>
                  </a:solidFill>
                  <a:effectLst/>
                  <a:uLnTx/>
                  <a:uFillTx/>
                  <a:latin typeface="Arial" charset="0"/>
                  <a:ea typeface="+mn-ea"/>
                  <a:cs typeface="Arial" charset="0"/>
                </a:rPr>
                <a:t>vanđeljem</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 dosegnem  </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one koji danas još ne </a:t>
              </a:r>
              <a:r>
                <a:rPr kumimoji="0" lang="hr-HR" sz="1600" b="1" i="0" u="none" strike="noStrike" kern="1200" cap="none" spc="0" normalizeH="0" baseline="0" noProof="0">
                  <a:ln>
                    <a:noFill/>
                  </a:ln>
                  <a:solidFill>
                    <a:srgbClr val="000000"/>
                  </a:solidFill>
                  <a:effectLst/>
                  <a:uLnTx/>
                  <a:uFillTx/>
                  <a:latin typeface="Arial" charset="0"/>
                  <a:ea typeface="+mn-ea"/>
                  <a:cs typeface="Arial" charset="0"/>
                </a:rPr>
                <a:t>poznaju Hrista</a:t>
              </a:r>
              <a:r>
                <a:rPr kumimoji="0" lang="hr-HR" sz="16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2057400" y="3505200"/>
            <a:ext cx="1908586" cy="533400"/>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20000" y="3505200"/>
            <a:ext cx="2927021" cy="533400"/>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45720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05078998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sr-Latn-RS" sz="4267" b="0" i="0" u="none" strike="noStrike" kern="1200" cap="none" spc="0" normalizeH="0" baseline="0" noProof="0">
                <a:ln>
                  <a:noFill/>
                </a:ln>
                <a:solidFill>
                  <a:srgbClr val="FFFF99"/>
                </a:solidFill>
                <a:effectLst/>
                <a:uLnTx/>
                <a:uFillTx/>
                <a:latin typeface="Impact" pitchFamily="34" charset="0"/>
                <a:ea typeface="+mn-ea"/>
                <a:cs typeface="Arial" charset="0"/>
              </a:rPr>
              <a:t>MARKO 8</a:t>
            </a:r>
            <a:r>
              <a:rPr kumimoji="0" lang="en-US" sz="4267" b="0" i="0" u="none" strike="noStrike" kern="1200" cap="none" spc="0" normalizeH="0" baseline="0" noProof="0">
                <a:ln>
                  <a:noFill/>
                </a:ln>
                <a:solidFill>
                  <a:srgbClr val="FFFF99"/>
                </a:solidFill>
                <a:effectLst/>
                <a:uLnTx/>
                <a:uFillTx/>
                <a:latin typeface="Impact" pitchFamily="34" charset="0"/>
                <a:ea typeface="+mn-ea"/>
                <a:cs typeface="Arial" charset="0"/>
              </a:rPr>
              <a:t>,</a:t>
            </a:r>
            <a:r>
              <a:rPr lang="sr-Latn-RS" sz="4267">
                <a:solidFill>
                  <a:srgbClr val="FFFF99"/>
                </a:solidFill>
                <a:latin typeface="Impact" pitchFamily="34" charset="0"/>
              </a:rPr>
              <a:t>34</a:t>
            </a:r>
            <a:r>
              <a:rPr kumimoji="0" lang="hr-HR" sz="4267" b="0" i="0" u="none" strike="noStrike" kern="1200" cap="none" spc="0" normalizeH="0" baseline="0" noProof="0">
                <a:ln>
                  <a:noFill/>
                </a:ln>
                <a:solidFill>
                  <a:srgbClr val="FFFF99"/>
                </a:solidFill>
                <a:effectLst/>
                <a:uLnTx/>
                <a:uFillTx/>
                <a:latin typeface="Impact" pitchFamily="34" charset="0"/>
                <a:ea typeface="+mn-ea"/>
                <a:cs typeface="Arial" charset="0"/>
              </a:rPr>
              <a:t>:</a:t>
            </a:r>
            <a:r>
              <a:rPr kumimoji="0" lang="en-US" sz="4267" b="0" i="0" u="none" strike="noStrike" kern="1200" cap="none" spc="0" normalizeH="0" baseline="0" noProof="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7439599" cy="2598139"/>
          </a:xfrm>
        </p:spPr>
        <p:txBody>
          <a:bodyPr/>
          <a:lstStyle/>
          <a:p>
            <a:pPr marL="0" indent="0">
              <a:buNone/>
            </a:pPr>
            <a:r>
              <a:rPr lang="hr-HR" sz="4000" baseline="30000"/>
              <a:t>”</a:t>
            </a:r>
            <a:r>
              <a:rPr lang="sr-Latn-RS" sz="4000" baseline="30000"/>
              <a:t>I</a:t>
            </a:r>
            <a:r>
              <a:rPr lang="en-US" sz="4000" baseline="30000"/>
              <a:t> </a:t>
            </a:r>
            <a:r>
              <a:rPr lang="sr-Latn-RS" sz="4000" baseline="30000"/>
              <a:t>dozvavši narod s učenicima svojima reče im: ko hoće za mnom da ide neka se odreče sebe i uzme krst svoj</a:t>
            </a:r>
            <a:r>
              <a:rPr lang="en-US" sz="4000" baseline="30000"/>
              <a:t> </a:t>
            </a:r>
            <a:r>
              <a:rPr lang="sr-Latn-RS" sz="4000" baseline="30000"/>
              <a:t>i</a:t>
            </a:r>
            <a:r>
              <a:rPr lang="en-US" sz="4000" baseline="30000"/>
              <a:t> </a:t>
            </a:r>
            <a:r>
              <a:rPr lang="sr-Latn-RS" sz="4000" baseline="30000"/>
              <a:t>za</a:t>
            </a:r>
            <a:r>
              <a:rPr lang="en-US" sz="4000" baseline="30000"/>
              <a:t> </a:t>
            </a:r>
            <a:r>
              <a:rPr lang="sr-Latn-RS" sz="4000" baseline="30000"/>
              <a:t>mnom ide</a:t>
            </a:r>
            <a:r>
              <a:rPr lang="hr-HR" sz="4000" baseline="30000"/>
              <a:t>.</a:t>
            </a:r>
            <a:r>
              <a:rPr lang="sr-Latn-RS" sz="4000" baseline="30000"/>
              <a:t>“ </a:t>
            </a:r>
            <a:r>
              <a:rPr lang="en-US" sz="4000" baseline="30000"/>
              <a:t>       </a:t>
            </a:r>
            <a:r>
              <a:rPr lang="hr-HR" sz="3600" baseline="3000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3" name="Picture 2">
            <a:extLst>
              <a:ext uri="{FF2B5EF4-FFF2-40B4-BE49-F238E27FC236}">
                <a16:creationId xmlns:a16="http://schemas.microsoft.com/office/drawing/2014/main" id="{23411C1A-2991-E74D-1D2D-70FFDCE86EB4}"/>
              </a:ext>
            </a:extLst>
          </p:cNvPr>
          <p:cNvPicPr>
            <a:picLocks noChangeAspect="1"/>
          </p:cNvPicPr>
          <p:nvPr/>
        </p:nvPicPr>
        <p:blipFill>
          <a:blip r:embed="rId4"/>
          <a:stretch>
            <a:fillRect/>
          </a:stretch>
        </p:blipFill>
        <p:spPr>
          <a:xfrm>
            <a:off x="7817618" y="374639"/>
            <a:ext cx="4451419" cy="6108721"/>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15757" y="4186690"/>
            <a:ext cx="117639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482886" y="4253501"/>
            <a:ext cx="11085816" cy="255454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sr-Latn-RS" sz="2000" b="1" i="0" u="none" strike="noStrike" kern="1200" cap="none" spc="0" normalizeH="0" baseline="0" noProof="0">
                <a:ln>
                  <a:noFill/>
                </a:ln>
                <a:solidFill>
                  <a:srgbClr val="FFFFFF"/>
                </a:solidFill>
                <a:effectLst/>
                <a:uLnTx/>
                <a:uFillTx/>
                <a:latin typeface="Arial"/>
                <a:ea typeface="+mn-ea"/>
                <a:cs typeface="Arial" charset="0"/>
              </a:rPr>
              <a:t> </a:t>
            </a:r>
            <a:r>
              <a:rPr kumimoji="0" lang="hr-HR" sz="2000" b="1" i="0" u="none" strike="noStrike" kern="1200" cap="none" spc="0" normalizeH="0" baseline="0" noProof="0">
                <a:ln>
                  <a:noFill/>
                </a:ln>
                <a:solidFill>
                  <a:srgbClr val="FFFFFF"/>
                </a:solidFill>
                <a:effectLst/>
                <a:uLnTx/>
                <a:uFillTx/>
                <a:latin typeface="Arial"/>
                <a:ea typeface="+mn-ea"/>
                <a:cs typeface="Arial" charset="0"/>
              </a:rPr>
              <a:t>Božje carstvo je glavna tema u Evanđelju po Marku. Isus</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izjavljuje da On predstavlja Božje carstvo. Spasitelj je do</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ao da vrati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svoj narod u ovo </a:t>
            </a:r>
            <a:r>
              <a:rPr lang="hr-HR" sz="2000" b="1">
                <a:solidFill>
                  <a:srgbClr val="FFFFFF"/>
                </a:solidFill>
                <a:latin typeface="Arial"/>
                <a:cs typeface="Arial" charset="0"/>
              </a:rPr>
              <a:t>car</a:t>
            </a:r>
            <a:r>
              <a:rPr kumimoji="0" lang="hr-HR" sz="2000" b="1" i="0" u="none" strike="noStrike" kern="1200" cap="none" spc="0" normalizeH="0" baseline="0" noProof="0">
                <a:ln>
                  <a:noFill/>
                </a:ln>
                <a:solidFill>
                  <a:srgbClr val="FFFFFF"/>
                </a:solidFill>
                <a:effectLst/>
                <a:uLnTx/>
                <a:uFillTx/>
                <a:latin typeface="Arial"/>
                <a:ea typeface="+mn-ea"/>
                <a:cs typeface="Arial" charset="0"/>
              </a:rPr>
              <a:t>stvo. Prema tome, sve u Njegovom zemaljskom</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planu usmereno je na ostvarenje Božjeg plana otkupljenja. Niko ne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može da odvoji </a:t>
            </a:r>
            <a:r>
              <a:rPr lang="hr-HR" sz="2000" b="1">
                <a:solidFill>
                  <a:srgbClr val="FFFFFF"/>
                </a:solidFill>
                <a:latin typeface="Arial"/>
                <a:cs typeface="Arial" charset="0"/>
              </a:rPr>
              <a:t>H</a:t>
            </a:r>
            <a:r>
              <a:rPr kumimoji="0" lang="hr-HR" sz="2000" b="1" i="0" u="none" strike="noStrike" kern="1200" cap="none" spc="0" normalizeH="0" baseline="0" noProof="0">
                <a:ln>
                  <a:noFill/>
                </a:ln>
                <a:solidFill>
                  <a:srgbClr val="FFFFFF"/>
                </a:solidFill>
                <a:effectLst/>
                <a:uLnTx/>
                <a:uFillTx/>
                <a:latin typeface="Arial"/>
                <a:ea typeface="+mn-ea"/>
                <a:cs typeface="Arial" charset="0"/>
              </a:rPr>
              <a:t>rista od Njegove misije. Sa ustrajnom posvečeno</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ću, On</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sebe potpuno posvećuje tome. Da bi potvrdio Isusovo zemaljsko delo,</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Otac prilikom preobraženja ponovo objavljuje Isusovo sinovstvo i poziva</a:t>
            </a:r>
          </a:p>
          <a:p>
            <a:pPr marL="0" marR="0" lvl="0" indent="0" algn="ctr" defTabSz="914354" rtl="0" eaLnBrk="1" fontAlgn="base" latinLnBrk="0" hangingPunct="1">
              <a:lnSpc>
                <a:spcPct val="100000"/>
              </a:lnSpc>
              <a:spcBef>
                <a:spcPct val="0"/>
              </a:spcBef>
              <a:spcAft>
                <a:spcPct val="0"/>
              </a:spcAft>
              <a:buClrTx/>
              <a:buSzTx/>
              <a:buFontTx/>
              <a:buNone/>
              <a:tabLst/>
              <a:defRPr/>
            </a:pPr>
            <a:r>
              <a:rPr lang="hr-HR" sz="2000" b="1">
                <a:solidFill>
                  <a:srgbClr val="FFFFFF"/>
                </a:solidFill>
                <a:latin typeface="Arial"/>
                <a:cs typeface="Arial" charset="0"/>
              </a:rPr>
              <a:t>Njegov</a:t>
            </a:r>
            <a:r>
              <a:rPr kumimoji="0" lang="hr-HR" sz="2000" b="1" i="0" u="none" strike="noStrike" kern="1200" cap="none" spc="0" normalizeH="0" baseline="0" noProof="0">
                <a:ln>
                  <a:noFill/>
                </a:ln>
                <a:solidFill>
                  <a:srgbClr val="FFFFFF"/>
                </a:solidFill>
                <a:effectLst/>
                <a:uLnTx/>
                <a:uFillTx/>
                <a:latin typeface="Arial"/>
                <a:ea typeface="+mn-ea"/>
                <a:cs typeface="Arial" charset="0"/>
              </a:rPr>
              <a:t>e učenike da poslu</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aju Njegovog Sina.</a:t>
            </a:r>
            <a:endParaRPr kumimoji="0" lang="hr-HR" sz="1800" b="1" i="0" u="none" strike="noStrike" kern="1200" cap="none" spc="0" normalizeH="0" baseline="0" noProof="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1199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8E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813435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a:extLst>
              <a:ext uri="{FF2B5EF4-FFF2-40B4-BE49-F238E27FC236}">
                <a16:creationId xmlns:a16="http://schemas.microsoft.com/office/drawing/2014/main" id="{AF18D49F-369D-EB35-57BB-A476E3457E6E}"/>
              </a:ext>
            </a:extLst>
          </p:cNvPr>
          <p:cNvPicPr>
            <a:picLocks noGrp="1" noRot="1" noChangeAspect="1" noMove="1" noResize="1" noEditPoints="1" noAdjustHandles="1" noChangeArrowheads="1" noChangeShapeType="1" noCrop="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279143" y="299509"/>
            <a:ext cx="7569457" cy="6258983"/>
          </a:xfrm>
          <a:prstGeom prst="rect">
            <a:avLst/>
          </a:prstGeom>
          <a:effectLst>
            <a:innerShdw blurRad="114300">
              <a:prstClr val="black"/>
            </a:innerShdw>
          </a:effectLst>
        </p:spPr>
      </p:pic>
      <p:cxnSp>
        <p:nvCxnSpPr>
          <p:cNvPr id="12" name="Straight Connector 1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90987" y="0"/>
            <a:ext cx="0" cy="685800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FF4B7FC9-E2E7-C36B-A0EB-F5C30F381ECE}"/>
              </a:ext>
            </a:extLst>
          </p:cNvPr>
          <p:cNvSpPr txBox="1"/>
          <p:nvPr/>
        </p:nvSpPr>
        <p:spPr>
          <a:xfrm>
            <a:off x="8296282" y="9971"/>
            <a:ext cx="3616575" cy="6586418"/>
          </a:xfrm>
          <a:prstGeom prst="rect">
            <a:avLst/>
          </a:prstGeom>
          <a:noFill/>
        </p:spPr>
        <p:txBody>
          <a:bodyPr wrap="square">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3200" b="1">
                <a:ln w="0"/>
                <a:solidFill>
                  <a:srgbClr val="3BAB73"/>
                </a:solidFill>
                <a:effectLst>
                  <a:outerShdw blurRad="38100" dist="25400" dir="5400000" algn="ctr" rotWithShape="0">
                    <a:srgbClr val="6E747A">
                      <a:alpha val="43000"/>
                    </a:srgbClr>
                  </a:outerShdw>
                </a:effectLst>
                <a:latin typeface="Comic Sans MS" panose="030F0702030302020204" pitchFamily="66" charset="0"/>
              </a:rPr>
              <a:t>“Potom pozva k sebi narod</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zajedno</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 svojim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učenicima</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pa</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im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reče: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Ko </a:t>
            </a:r>
            <a:r>
              <a:rPr kumimoji="0" lang="es-ES" sz="3200" b="1" i="0" u="none" strike="noStrike" kern="1200" cap="none" spc="0" normalizeH="0" baseline="0" noProof="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hoće</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lang="sr-Latn-RS" sz="3200" b="1" dirty="0">
                <a:ln w="0"/>
                <a:solidFill>
                  <a:srgbClr val="3BAB73"/>
                </a:solidFill>
                <a:effectLst>
                  <a:outerShdw blurRad="38100" dist="25400" dir="5400000" algn="ctr" rotWithShape="0">
                    <a:srgbClr val="6E747A">
                      <a:alpha val="43000"/>
                    </a:srgbClr>
                  </a:outerShdw>
                </a:effectLst>
                <a:latin typeface="Comic Sans MS" panose="030F0702030302020204" pitchFamily="66" charset="0"/>
              </a:rPr>
              <a:t>d</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ide za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mnom</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es-ES" sz="3200" b="1" i="0" u="none" strike="noStrike" kern="1200" cap="none" spc="0" normalizeH="0" baseline="0" noProof="0" dirty="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neka</a:t>
            </a:r>
            <a:r>
              <a:rPr kumimoji="0" lang="es-ES" sz="32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se </a:t>
            </a:r>
            <a:r>
              <a:rPr kumimoji="0" lang="es-ES" sz="3200" b="1" i="0" u="none" strike="noStrike" kern="1200" cap="none" spc="0" normalizeH="0" baseline="0" noProof="0" err="1">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odrekne</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samoga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sebe</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neka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uzme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svoj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krst i </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pođe </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za mnom.</a:t>
            </a:r>
            <a:r>
              <a:rPr kumimoji="0" lang="sr-Latn-R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(Mar</a:t>
            </a:r>
            <a:r>
              <a:rPr kumimoji="0" lang="sr-Latn-RS" sz="24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ko</a:t>
            </a:r>
            <a:r>
              <a:rPr kumimoji="0" lang="es-ES" sz="24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8</a:t>
            </a:r>
            <a:r>
              <a:rPr kumimoji="0" lang="sr-Latn-RS" sz="24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s-ES" sz="24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34</a:t>
            </a:r>
            <a:r>
              <a:rPr kumimoji="0" lang="sr-Latn-RS" sz="24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SSP</a:t>
            </a:r>
            <a:r>
              <a:rPr kumimoji="0" lang="es-ES" sz="2400" b="1" i="0" u="none" strike="noStrike" kern="1200" cap="none" spc="0" normalizeH="0" baseline="0" noProof="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w="0"/>
              <a:solidFill>
                <a:srgbClr val="3BAB73"/>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84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33EAC0-4CD6-73EC-47A5-F9EECDEFAC37}"/>
              </a:ext>
            </a:extLst>
          </p:cNvPr>
          <p:cNvSpPr txBox="1"/>
          <p:nvPr/>
        </p:nvSpPr>
        <p:spPr>
          <a:xfrm>
            <a:off x="5895975" y="3705225"/>
            <a:ext cx="6296025" cy="286354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srgbClr val="0016B5"/>
                </a:solidFill>
                <a:effectLst/>
                <a:uLnTx/>
                <a:uFillTx/>
                <a:latin typeface="Aptos" panose="02110004020202020204"/>
                <a:ea typeface="+mn-ea"/>
                <a:cs typeface="+mn-cs"/>
              </a:rPr>
              <a:t>Poučavanje u dve faze:</a:t>
            </a:r>
          </a:p>
          <a:p>
            <a:pPr marL="457200" marR="0" lvl="1"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Osnovna uputstva. Marko 8,22-30.</a:t>
            </a:r>
          </a:p>
          <a:p>
            <a:pPr marL="457200" marR="0" lvl="1" indent="0" algn="l" defTabSz="914400" rtl="0" eaLnBrk="1" fontAlgn="auto" latinLnBrk="0" hangingPunct="1">
              <a:lnSpc>
                <a:spcPts val="24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Potpuno znanje. Marko 8,31-38.</a:t>
            </a:r>
          </a:p>
          <a:p>
            <a:pPr marL="0" marR="0" lvl="0" indent="0" algn="l" defTabSz="914400" rtl="0" eaLnBrk="1" fontAlgn="auto" latinLnBrk="0" hangingPunct="1">
              <a:lnSpc>
                <a:spcPts val="2400"/>
              </a:lnSpc>
              <a:spcBef>
                <a:spcPts val="1800"/>
              </a:spcBef>
              <a:spcAft>
                <a:spcPts val="0"/>
              </a:spcAft>
              <a:buClrTx/>
              <a:buSzTx/>
              <a:buFontTx/>
              <a:buNone/>
              <a:tabLst/>
              <a:defRPr/>
            </a:pPr>
            <a:r>
              <a:rPr kumimoji="0" lang="hr" sz="2200" b="1" i="0" u="none" strike="noStrike" kern="1200" cap="none" spc="0" normalizeH="0" baseline="0" noProof="0" dirty="0">
                <a:ln>
                  <a:noFill/>
                </a:ln>
                <a:solidFill>
                  <a:srgbClr val="B60001"/>
                </a:solidFill>
                <a:effectLst/>
                <a:uLnTx/>
                <a:uFillTx/>
                <a:latin typeface="Aptos" panose="02110004020202020204"/>
                <a:ea typeface="+mn-ea"/>
                <a:cs typeface="+mn-cs"/>
              </a:rPr>
              <a:t>Učenja o Carstvu:</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Buduće i sadašnje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stvo. Marko 9,1-13.</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Najveći u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stvu. Marko 9,30-41.</a:t>
            </a:r>
          </a:p>
          <a:p>
            <a:pPr lvl="1">
              <a:lnSpc>
                <a:spcPts val="2400"/>
              </a:lnSpc>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Kako ući u </a:t>
            </a:r>
            <a:r>
              <a:rPr lang="sr-Latn-RS" sz="2200" b="1" dirty="0">
                <a:solidFill>
                  <a:prstClr val="black"/>
                </a:solidFill>
              </a:rPr>
              <a:t>Car</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stvo. Marko 9,42-50.</a:t>
            </a:r>
          </a:p>
        </p:txBody>
      </p:sp>
      <p:sp>
        <p:nvSpPr>
          <p:cNvPr id="3" name="CuadroTexto 2">
            <a:extLst>
              <a:ext uri="{FF2B5EF4-FFF2-40B4-BE49-F238E27FC236}">
                <a16:creationId xmlns:a16="http://schemas.microsoft.com/office/drawing/2014/main" id="{E6601068-8B14-0CE0-DE95-AA9470B24987}"/>
              </a:ext>
            </a:extLst>
          </p:cNvPr>
          <p:cNvSpPr txBox="1"/>
          <p:nvPr/>
        </p:nvSpPr>
        <p:spPr>
          <a:xfrm>
            <a:off x="200967" y="0"/>
            <a:ext cx="766585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Šta će biti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prilikom ”ustajanja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iz </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mrtvih“? (Marko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9,10). Učenici su to mogli da razumeju iz događaja o Jairovoj kćeri koja je umrla. Ali Isus je bio Mesija. Nije došao da umre nego da caruje. Poislili su da su ove Isusove reči morale imati duhovno značenje, nešto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poput ”ponovnog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rođenja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5" name="Imagen 4" descr="Un hombre con un sombrero&#10;&#10;Descripción generada automáticamente con confianza media">
            <a:extLst>
              <a:ext uri="{FF2B5EF4-FFF2-40B4-BE49-F238E27FC236}">
                <a16:creationId xmlns:a16="http://schemas.microsoft.com/office/drawing/2014/main" id="{E5ED5CAA-1367-AE72-2CF0-1610D6296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7869" y="3429000"/>
            <a:ext cx="2292427" cy="3057525"/>
          </a:xfrm>
          <a:prstGeom prst="snip2DiagRect">
            <a:avLst>
              <a:gd name="adj1" fmla="val 16795"/>
              <a:gd name="adj2" fmla="val 0"/>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 hombre con una flor en la cabeza&#10;&#10;Descripción generada automáticamente con confianza baja">
            <a:extLst>
              <a:ext uri="{FF2B5EF4-FFF2-40B4-BE49-F238E27FC236}">
                <a16:creationId xmlns:a16="http://schemas.microsoft.com/office/drawing/2014/main" id="{59FFEC6B-E87C-0636-7FD1-3366725C3E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9502" y="213508"/>
            <a:ext cx="3844055" cy="3039831"/>
          </a:xfrm>
          <a:prstGeom prst="rect">
            <a:avLst/>
          </a:prstGeom>
          <a:effectLst>
            <a:innerShdw blurRad="114300">
              <a:prstClr val="black"/>
            </a:innerShdw>
          </a:effectLst>
        </p:spPr>
      </p:pic>
      <p:pic>
        <p:nvPicPr>
          <p:cNvPr id="9" name="Imagen 8" descr="Un hombre con fuego en el aire&#10;&#10;Descripción generada automáticamente con confianza media">
            <a:extLst>
              <a:ext uri="{FF2B5EF4-FFF2-40B4-BE49-F238E27FC236}">
                <a16:creationId xmlns:a16="http://schemas.microsoft.com/office/drawing/2014/main" id="{F6B339CF-BDE7-DE9F-864B-6105DADC3C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723" y="3429000"/>
            <a:ext cx="2310649" cy="3057526"/>
          </a:xfrm>
          <a:prstGeom prst="snip2DiagRect">
            <a:avLst/>
          </a:prstGeom>
          <a:solidFill>
            <a:srgbClr val="FFFFFF">
              <a:shade val="85000"/>
            </a:srgbClr>
          </a:solidFill>
          <a:ln w="88900" cap="sq">
            <a:solidFill>
              <a:srgbClr val="EA96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Forma, Rectángulo&#10;&#10;Descripción generada automáticamente">
            <a:extLst>
              <a:ext uri="{FF2B5EF4-FFF2-40B4-BE49-F238E27FC236}">
                <a16:creationId xmlns:a16="http://schemas.microsoft.com/office/drawing/2014/main" id="{75EF151E-7ECC-1597-8CEA-6419381A5D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89236" y="4155260"/>
            <a:ext cx="289180" cy="289180"/>
          </a:xfrm>
          <a:prstGeom prst="rect">
            <a:avLst/>
          </a:prstGeom>
          <a:effectLst>
            <a:outerShdw blurRad="50800" dist="38100" dir="8100000" algn="tr" rotWithShape="0">
              <a:prstClr val="black">
                <a:alpha val="40000"/>
              </a:prstClr>
            </a:outerShdw>
          </a:effectLst>
        </p:spPr>
      </p:pic>
      <p:pic>
        <p:nvPicPr>
          <p:cNvPr id="11" name="Imagen 10" descr="Icono&#10;&#10;Descripción generada automáticamente">
            <a:extLst>
              <a:ext uri="{FF2B5EF4-FFF2-40B4-BE49-F238E27FC236}">
                <a16:creationId xmlns:a16="http://schemas.microsoft.com/office/drawing/2014/main" id="{A76A2FCF-A6D3-30C0-AE97-1B5F654114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8190" y="5821934"/>
            <a:ext cx="289180" cy="289180"/>
          </a:xfrm>
          <a:prstGeom prst="rect">
            <a:avLst/>
          </a:prstGeom>
          <a:effectLst>
            <a:outerShdw blurRad="50800" dist="38100" dir="8100000" algn="tr" rotWithShape="0">
              <a:prstClr val="black">
                <a:alpha val="40000"/>
              </a:prstClr>
            </a:outerShdw>
          </a:effectLst>
        </p:spPr>
      </p:pic>
      <p:pic>
        <p:nvPicPr>
          <p:cNvPr id="12" name="Imagen 11" descr="Forma&#10;&#10;Descripción generada automáticamente con confianza media">
            <a:extLst>
              <a:ext uri="{FF2B5EF4-FFF2-40B4-BE49-F238E27FC236}">
                <a16:creationId xmlns:a16="http://schemas.microsoft.com/office/drawing/2014/main" id="{68AA8E1D-802A-9A15-E97B-BC43037914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96000" y="5446073"/>
            <a:ext cx="289180" cy="28918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B35490F3-059C-F100-6A75-614216549CB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8190" y="4529518"/>
            <a:ext cx="289180" cy="289180"/>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F3631ADB-54E2-9992-1E4E-48EC8D0ACDC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88190" y="6206798"/>
            <a:ext cx="289180" cy="289180"/>
          </a:xfrm>
          <a:prstGeom prst="rect">
            <a:avLst/>
          </a:prstGeom>
          <a:effectLst>
            <a:outerShdw blurRad="50800" dist="38100" dir="8100000" algn="tr" rotWithShape="0">
              <a:prstClr val="black">
                <a:alpha val="40000"/>
              </a:prstClr>
            </a:outerShdw>
          </a:effectLst>
        </p:spPr>
      </p:pic>
      <p:pic>
        <p:nvPicPr>
          <p:cNvPr id="28" name="Imagen 27" descr="Forma, Flecha&#10;&#10;Descripción generada automáticamente">
            <a:extLst>
              <a:ext uri="{FF2B5EF4-FFF2-40B4-BE49-F238E27FC236}">
                <a16:creationId xmlns:a16="http://schemas.microsoft.com/office/drawing/2014/main" id="{FB8A9D4C-9FB5-4177-9B25-3A32230CDBD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4115" y="3663166"/>
            <a:ext cx="509960" cy="400371"/>
          </a:xfrm>
          <a:prstGeom prst="rect">
            <a:avLst/>
          </a:prstGeom>
          <a:effectLst>
            <a:outerShdw blurRad="50800" dist="38100" dir="8100000" algn="tr" rotWithShape="0">
              <a:prstClr val="black">
                <a:alpha val="40000"/>
              </a:prstClr>
            </a:outerShdw>
          </a:effectLst>
        </p:spPr>
      </p:pic>
      <p:pic>
        <p:nvPicPr>
          <p:cNvPr id="29" name="Imagen 28" descr="Forma, Flecha&#10;&#10;Descripción generada automáticamente">
            <a:extLst>
              <a:ext uri="{FF2B5EF4-FFF2-40B4-BE49-F238E27FC236}">
                <a16:creationId xmlns:a16="http://schemas.microsoft.com/office/drawing/2014/main" id="{33B9C889-C80F-ACFB-A6BB-5C77EFE7B1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424115" y="4957762"/>
            <a:ext cx="509960" cy="40037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5F419DB-83D5-53E3-1206-54643FDE65AC}"/>
              </a:ext>
            </a:extLst>
          </p:cNvPr>
          <p:cNvSpPr txBox="1"/>
          <p:nvPr/>
        </p:nvSpPr>
        <p:spPr>
          <a:xfrm>
            <a:off x="208721" y="1844725"/>
            <a:ext cx="789024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Učenici su imali jasan koncept o tome šta Hristos treba da učini. Zbog toga je Isusu bilo teško da im objasni da to nije tako, da je Njegovo poslanje bilo drugačije, da nije došao da uspostavi zemaljsko carstvo, da put do slave ide preko krsta.</a:t>
            </a:r>
          </a:p>
        </p:txBody>
      </p:sp>
    </p:spTree>
    <p:extLst>
      <p:ext uri="{BB962C8B-B14F-4D97-AF65-F5344CB8AC3E}">
        <p14:creationId xmlns:p14="http://schemas.microsoft.com/office/powerpoint/2010/main" val="143232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9" fill="hold">
                            <p:stCondLst>
                              <p:cond delay="12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ppt_x</p:attrName>
                                        </p:attrNameLst>
                                      </p:cBhvr>
                                      <p:tavLst>
                                        <p:tav tm="0">
                                          <p:val>
                                            <p:strVal val="#ppt_x-#ppt_w/2"/>
                                          </p:val>
                                        </p:tav>
                                        <p:tav tm="100000">
                                          <p:val>
                                            <p:strVal val="#ppt_x"/>
                                          </p:val>
                                        </p:tav>
                                      </p:tavLst>
                                    </p:anim>
                                    <p:anim calcmode="lin" valueType="num">
                                      <p:cBhvr>
                                        <p:cTn id="38" dur="500" fill="hold"/>
                                        <p:tgtEl>
                                          <p:spTgt spid="28"/>
                                        </p:tgtEl>
                                        <p:attrNameLst>
                                          <p:attrName>ppt_y</p:attrName>
                                        </p:attrNameLst>
                                      </p:cBhvr>
                                      <p:tavLst>
                                        <p:tav tm="0">
                                          <p:val>
                                            <p:strVal val="#ppt_y"/>
                                          </p:val>
                                        </p:tav>
                                        <p:tav tm="100000">
                                          <p:val>
                                            <p:strVal val="#ppt_y"/>
                                          </p:val>
                                        </p:tav>
                                      </p:tavLst>
                                    </p:anim>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53" presetClass="entr" presetSubtype="16"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ppt_x</p:attrName>
                                        </p:attrNameLst>
                                      </p:cBhvr>
                                      <p:tavLst>
                                        <p:tav tm="0">
                                          <p:val>
                                            <p:strVal val="#ppt_x-#ppt_w/2"/>
                                          </p:val>
                                        </p:tav>
                                        <p:tav tm="100000">
                                          <p:val>
                                            <p:strVal val="#ppt_x"/>
                                          </p:val>
                                        </p:tav>
                                      </p:tavLst>
                                    </p:anim>
                                    <p:anim calcmode="lin" valueType="num">
                                      <p:cBhvr>
                                        <p:cTn id="70" dur="500" fill="hold"/>
                                        <p:tgtEl>
                                          <p:spTgt spid="29"/>
                                        </p:tgtEl>
                                        <p:attrNameLst>
                                          <p:attrName>ppt_y</p:attrName>
                                        </p:attrNameLst>
                                      </p:cBhvr>
                                      <p:tavLst>
                                        <p:tav tm="0">
                                          <p:val>
                                            <p:strVal val="#ppt_y"/>
                                          </p:val>
                                        </p:tav>
                                        <p:tav tm="100000">
                                          <p:val>
                                            <p:strVal val="#ppt_y"/>
                                          </p:val>
                                        </p:tav>
                                      </p:tavLst>
                                    </p:anim>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par>
                          <p:cTn id="77" fill="hold">
                            <p:stCondLst>
                              <p:cond delay="1000"/>
                            </p:stCondLst>
                            <p:childTnLst>
                              <p:par>
                                <p:cTn id="78" presetID="53" presetClass="entr" presetSubtype="16" fill="hold"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2000"/>
                            </p:stCondLst>
                            <p:childTnLst>
                              <p:par>
                                <p:cTn id="88" presetID="53" presetClass="entr" presetSubtype="16"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500" fill="hold"/>
                                        <p:tgtEl>
                                          <p:spTgt spid="11"/>
                                        </p:tgtEl>
                                        <p:attrNameLst>
                                          <p:attrName>ppt_w</p:attrName>
                                        </p:attrNameLst>
                                      </p:cBhvr>
                                      <p:tavLst>
                                        <p:tav tm="0">
                                          <p:val>
                                            <p:fltVal val="0"/>
                                          </p:val>
                                        </p:tav>
                                        <p:tav tm="100000">
                                          <p:val>
                                            <p:strVal val="#ppt_w"/>
                                          </p:val>
                                        </p:tav>
                                      </p:tavLst>
                                    </p:anim>
                                    <p:anim calcmode="lin" valueType="num">
                                      <p:cBhvr>
                                        <p:cTn id="91" dur="500" fill="hold"/>
                                        <p:tgtEl>
                                          <p:spTgt spid="11"/>
                                        </p:tgtEl>
                                        <p:attrNameLst>
                                          <p:attrName>ppt_h</p:attrName>
                                        </p:attrNameLst>
                                      </p:cBhvr>
                                      <p:tavLst>
                                        <p:tav tm="0">
                                          <p:val>
                                            <p:fltVal val="0"/>
                                          </p:val>
                                        </p:tav>
                                        <p:tav tm="100000">
                                          <p:val>
                                            <p:strVal val="#ppt_h"/>
                                          </p:val>
                                        </p:tav>
                                      </p:tavLst>
                                    </p:anim>
                                    <p:animEffect transition="in" filter="fade">
                                      <p:cBhvr>
                                        <p:cTn id="92" dur="500"/>
                                        <p:tgtEl>
                                          <p:spTgt spid="11"/>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3000"/>
                            </p:stCondLst>
                            <p:childTnLst>
                              <p:par>
                                <p:cTn id="98" presetID="53" presetClass="entr" presetSubtype="16" fill="hold" nodeType="after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500" fill="hold"/>
                                        <p:tgtEl>
                                          <p:spTgt spid="15"/>
                                        </p:tgtEl>
                                        <p:attrNameLst>
                                          <p:attrName>ppt_w</p:attrName>
                                        </p:attrNameLst>
                                      </p:cBhvr>
                                      <p:tavLst>
                                        <p:tav tm="0">
                                          <p:val>
                                            <p:fltVal val="0"/>
                                          </p:val>
                                        </p:tav>
                                        <p:tav tm="100000">
                                          <p:val>
                                            <p:strVal val="#ppt_w"/>
                                          </p:val>
                                        </p:tav>
                                      </p:tavLst>
                                    </p:anim>
                                    <p:anim calcmode="lin" valueType="num">
                                      <p:cBhvr>
                                        <p:cTn id="101" dur="500" fill="hold"/>
                                        <p:tgtEl>
                                          <p:spTgt spid="15"/>
                                        </p:tgtEl>
                                        <p:attrNameLst>
                                          <p:attrName>ppt_h</p:attrName>
                                        </p:attrNameLst>
                                      </p:cBhvr>
                                      <p:tavLst>
                                        <p:tav tm="0">
                                          <p:val>
                                            <p:fltVal val="0"/>
                                          </p:val>
                                        </p:tav>
                                        <p:tav tm="100000">
                                          <p:val>
                                            <p:strVal val="#ppt_h"/>
                                          </p:val>
                                        </p:tav>
                                      </p:tavLst>
                                    </p:anim>
                                    <p:animEffect transition="in" filter="fade">
                                      <p:cBhvr>
                                        <p:cTn id="102" dur="500"/>
                                        <p:tgtEl>
                                          <p:spTgt spid="15"/>
                                        </p:tgtEl>
                                      </p:cBhvr>
                                    </p:animEffect>
                                  </p:childTnLst>
                                </p:cTn>
                              </p:par>
                            </p:childTnLst>
                          </p:cTn>
                        </p:par>
                        <p:par>
                          <p:cTn id="103" fill="hold">
                            <p:stCondLst>
                              <p:cond delay="3500"/>
                            </p:stCondLst>
                            <p:childTnLst>
                              <p:par>
                                <p:cTn id="104" presetID="22" presetClass="entr" presetSubtype="8" fill="hold" grpId="0" nodeType="afterEffect">
                                  <p:stCondLst>
                                    <p:cond delay="0"/>
                                  </p:stCondLst>
                                  <p:childTnLst>
                                    <p:set>
                                      <p:cBhvr>
                                        <p:cTn id="105" dur="1" fill="hold">
                                          <p:stCondLst>
                                            <p:cond delay="0"/>
                                          </p:stCondLst>
                                        </p:cTn>
                                        <p:tgtEl>
                                          <p:spTgt spid="2">
                                            <p:txEl>
                                              <p:pRg st="6" end="6"/>
                                            </p:txEl>
                                          </p:spTgt>
                                        </p:tgtEl>
                                        <p:attrNameLst>
                                          <p:attrName>style.visibility</p:attrName>
                                        </p:attrNameLst>
                                      </p:cBhvr>
                                      <p:to>
                                        <p:strVal val="visible"/>
                                      </p:to>
                                    </p:set>
                                    <p:animEffect transition="in" filter="wipe(left)">
                                      <p:cBhvr>
                                        <p:cTn id="10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8000" b="1" i="0" u="none" strike="noStrike" kern="1200" cap="none" spc="0" normalizeH="0" baseline="0" noProof="0" dirty="0">
                <a:ln w="12700" cmpd="sng">
                  <a:solidFill>
                    <a:srgbClr val="B8783A"/>
                  </a:solidFill>
                  <a:prstDash val="solid"/>
                </a:ln>
                <a:gradFill>
                  <a:gsLst>
                    <a:gs pos="0">
                      <a:srgbClr val="FFFF66">
                        <a:lumMod val="75000"/>
                      </a:srgbClr>
                    </a:gs>
                    <a:gs pos="4000">
                      <a:srgbClr val="FFFF81"/>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POUČAVANJE</a:t>
            </a:r>
            <a:r>
              <a:rPr kumimoji="0" lang="hr" sz="8000" b="1" i="0" u="none" strike="noStrike" kern="1200" cap="none" spc="0" normalizeH="0" baseline="0" noProof="0" dirty="0">
                <a:ln w="12700" cmpd="sng">
                  <a:solidFill>
                    <a:srgbClr val="B8783A"/>
                  </a:solidFill>
                  <a:prstDash val="solid"/>
                </a:ln>
                <a:gradFill>
                  <a:gsLst>
                    <a:gs pos="0">
                      <a:srgbClr val="FFFF66">
                        <a:lumMod val="75000"/>
                      </a:srgbClr>
                    </a:gs>
                    <a:gs pos="4000">
                      <a:srgbClr val="FFFF81"/>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 U DVE FAZE</a:t>
            </a:r>
          </a:p>
        </p:txBody>
      </p:sp>
    </p:spTree>
    <p:extLst>
      <p:ext uri="{BB962C8B-B14F-4D97-AF65-F5344CB8AC3E}">
        <p14:creationId xmlns:p14="http://schemas.microsoft.com/office/powerpoint/2010/main" val="2423129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286461-4388-F559-4B63-83865BA7517D}"/>
              </a:ext>
            </a:extLst>
          </p:cNvPr>
          <p:cNvSpPr txBox="1"/>
          <p:nvPr/>
        </p:nvSpPr>
        <p:spPr>
          <a:xfrm>
            <a:off x="0" y="0"/>
            <a:ext cx="12191999" cy="769441"/>
          </a:xfrm>
          <a:prstGeom prst="rect">
            <a:avLst/>
          </a:prstGeom>
          <a:noFill/>
        </p:spPr>
        <p:txBody>
          <a:bodyPr wrap="square">
            <a:spAutoFit/>
            <a:scene3d>
              <a:camera prst="orthographicFront"/>
              <a:lightRig rig="glow" dir="t"/>
            </a:scene3d>
            <a:sp3d extrusionH="57150" contourW="25400">
              <a:bevelT h="25400" prst="softRound"/>
              <a:contourClr>
                <a:schemeClr val="accent3">
                  <a:lumMod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w="12700">
                  <a:solidFill>
                    <a:srgbClr val="B1319F">
                      <a:lumMod val="50000"/>
                    </a:srgbClr>
                  </a:solidFill>
                  <a:prstDash val="solid"/>
                </a:ln>
                <a:pattFill prst="narHorz">
                  <a:fgClr>
                    <a:srgbClr val="B1319F"/>
                  </a:fgClr>
                  <a:bgClr>
                    <a:srgbClr val="B1319F">
                      <a:lumMod val="40000"/>
                      <a:lumOff val="60000"/>
                    </a:srgbClr>
                  </a:bgClr>
                </a:pattFill>
                <a:effectLst>
                  <a:outerShdw blurRad="38100" dist="38100" dir="2700000" algn="tl">
                    <a:srgbClr val="000000">
                      <a:alpha val="43137"/>
                    </a:srgbClr>
                  </a:outerShdw>
                </a:effectLst>
                <a:uLnTx/>
                <a:uFillTx/>
                <a:latin typeface="Aptos" panose="02110004020202020204"/>
                <a:ea typeface="+mn-ea"/>
                <a:cs typeface="+mn-cs"/>
              </a:rPr>
              <a:t>OSNOVNA UPUTSTVA</a:t>
            </a:r>
          </a:p>
        </p:txBody>
      </p:sp>
      <p:sp>
        <p:nvSpPr>
          <p:cNvPr id="5" name="CuadroTexto 4">
            <a:extLst>
              <a:ext uri="{FF2B5EF4-FFF2-40B4-BE49-F238E27FC236}">
                <a16:creationId xmlns:a16="http://schemas.microsoft.com/office/drawing/2014/main" id="{ABC8D5FE-9D68-38F1-ACA4-BA75BEED5143}"/>
              </a:ext>
            </a:extLst>
          </p:cNvPr>
          <p:cNvSpPr txBox="1"/>
          <p:nvPr/>
        </p:nvSpPr>
        <p:spPr>
          <a:xfrm>
            <a:off x="585786" y="622875"/>
            <a:ext cx="11020425" cy="40011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FFCC00">
                    <a:lumMod val="50000"/>
                  </a:srgbClr>
                </a:solidFill>
                <a:latin typeface="Comic Sans MS" panose="030F0702030302020204" pitchFamily="66" charset="0"/>
              </a:rPr>
              <a:t>„On pogleda i reče: Vidim ljude kako idu, ali ih vidim kao drveta.” </a:t>
            </a:r>
            <a:r>
              <a:rPr kumimoji="0" lang="hr" sz="1200" b="1" i="0" u="none" strike="noStrike" kern="1200" cap="none" spc="0" normalizeH="0" baseline="0" noProof="0" dirty="0">
                <a:ln>
                  <a:noFill/>
                </a:ln>
                <a:solidFill>
                  <a:srgbClr val="FFCC00">
                    <a:lumMod val="50000"/>
                  </a:srgbClr>
                </a:solidFill>
                <a:effectLst/>
                <a:uLnTx/>
                <a:uFillTx/>
                <a:latin typeface="Comic Sans MS" panose="030F0702030302020204" pitchFamily="66" charset="0"/>
                <a:ea typeface="+mn-ea"/>
                <a:cs typeface="+mn-cs"/>
              </a:rPr>
              <a:t>(</a:t>
            </a:r>
            <a:r>
              <a:rPr kumimoji="0" lang="hr" sz="1600" b="1" i="0" u="none" strike="noStrike" kern="1200" cap="none" spc="0" normalizeH="0" baseline="0" noProof="0" dirty="0">
                <a:ln>
                  <a:noFill/>
                </a:ln>
                <a:solidFill>
                  <a:srgbClr val="FFCC00">
                    <a:lumMod val="50000"/>
                  </a:srgbClr>
                </a:solidFill>
                <a:effectLst/>
                <a:uLnTx/>
                <a:uFillTx/>
                <a:latin typeface="Comic Sans MS" panose="030F0702030302020204" pitchFamily="66" charset="0"/>
                <a:ea typeface="+mn-ea"/>
                <a:cs typeface="+mn-cs"/>
              </a:rPr>
              <a:t>Marko 8,24)</a:t>
            </a:r>
          </a:p>
        </p:txBody>
      </p:sp>
      <p:sp>
        <p:nvSpPr>
          <p:cNvPr id="6" name="CuadroTexto 5">
            <a:extLst>
              <a:ext uri="{FF2B5EF4-FFF2-40B4-BE49-F238E27FC236}">
                <a16:creationId xmlns:a16="http://schemas.microsoft.com/office/drawing/2014/main" id="{C4B4F90B-3D85-7922-7591-DF791D2955BE}"/>
              </a:ext>
            </a:extLst>
          </p:cNvPr>
          <p:cNvSpPr txBox="1"/>
          <p:nvPr/>
        </p:nvSpPr>
        <p:spPr>
          <a:xfrm>
            <a:off x="6207323" y="1026665"/>
            <a:ext cx="59846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Isceljenje zapisano u Marku 8,22-26. najčudnije je od svih koje je učinio Isus.</a:t>
            </a:r>
          </a:p>
        </p:txBody>
      </p:sp>
      <p:grpSp>
        <p:nvGrpSpPr>
          <p:cNvPr id="9" name="Grupo 8">
            <a:extLst>
              <a:ext uri="{FF2B5EF4-FFF2-40B4-BE49-F238E27FC236}">
                <a16:creationId xmlns:a16="http://schemas.microsoft.com/office/drawing/2014/main" id="{BDF4618E-1510-1786-9A9B-2C5B92783707}"/>
              </a:ext>
            </a:extLst>
          </p:cNvPr>
          <p:cNvGrpSpPr/>
          <p:nvPr/>
        </p:nvGrpSpPr>
        <p:grpSpPr>
          <a:xfrm>
            <a:off x="168714" y="1136653"/>
            <a:ext cx="5859028" cy="2929514"/>
            <a:chOff x="7658101" y="1062458"/>
            <a:chExt cx="4267200" cy="2133600"/>
          </a:xfrm>
        </p:grpSpPr>
        <p:pic>
          <p:nvPicPr>
            <p:cNvPr id="8" name="Imagen 7" descr="Un dibujo de una persona&#10;&#10;Descripción generada automáticamente con confianza baja">
              <a:extLst>
                <a:ext uri="{FF2B5EF4-FFF2-40B4-BE49-F238E27FC236}">
                  <a16:creationId xmlns:a16="http://schemas.microsoft.com/office/drawing/2014/main" id="{4A71D5B4-DAF1-7BEA-12C8-2340E5AFF4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58101" y="1062458"/>
              <a:ext cx="4267200" cy="2133600"/>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descr="Imagen que contiene agua&#10;&#10;Descripción generada automáticamente">
              <a:extLst>
                <a:ext uri="{FF2B5EF4-FFF2-40B4-BE49-F238E27FC236}">
                  <a16:creationId xmlns:a16="http://schemas.microsoft.com/office/drawing/2014/main" id="{CB22DCF5-7F0A-972F-70B1-F3795D4892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7214" y="1155503"/>
              <a:ext cx="1838274" cy="1029433"/>
            </a:xfrm>
            <a:prstGeom prst="rect">
              <a:avLst/>
            </a:prstGeom>
            <a:effectLst>
              <a:innerShdw blurRad="114300">
                <a:prstClr val="black"/>
              </a:innerShdw>
            </a:effectLst>
          </p:spPr>
        </p:pic>
      </p:grpSp>
      <p:pic>
        <p:nvPicPr>
          <p:cNvPr id="11" name="Imagen 10" descr="Un grupo de personas disfrazadas&#10;&#10;Descripción generada automáticamente con confianza media">
            <a:extLst>
              <a:ext uri="{FF2B5EF4-FFF2-40B4-BE49-F238E27FC236}">
                <a16:creationId xmlns:a16="http://schemas.microsoft.com/office/drawing/2014/main" id="{C5E4C5BA-60A3-762D-3138-BC2DD55AA6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87865" y="4194852"/>
            <a:ext cx="3256145" cy="2506715"/>
          </a:xfrm>
          <a:prstGeom prst="roundRect">
            <a:avLst>
              <a:gd name="adj" fmla="val 745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17423"/>
            </a:contourClr>
          </a:sp3d>
        </p:spPr>
      </p:pic>
      <p:pic>
        <p:nvPicPr>
          <p:cNvPr id="13" name="Imagen 12" descr="Una caricatura de una persona con un turbante en la cabeza&#10;&#10;Descripción generada automáticamente con confianza media">
            <a:extLst>
              <a:ext uri="{FF2B5EF4-FFF2-40B4-BE49-F238E27FC236}">
                <a16:creationId xmlns:a16="http://schemas.microsoft.com/office/drawing/2014/main" id="{266C570C-0CBF-596C-1800-D3E0F29B75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02"/>
          <a:stretch/>
        </p:blipFill>
        <p:spPr>
          <a:xfrm>
            <a:off x="6127038" y="4194852"/>
            <a:ext cx="2561530" cy="2506715"/>
          </a:xfrm>
          <a:prstGeom prst="roundRect">
            <a:avLst>
              <a:gd name="adj" fmla="val 898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9900"/>
            </a:contourClr>
          </a:sp3d>
        </p:spPr>
      </p:pic>
      <p:sp>
        <p:nvSpPr>
          <p:cNvPr id="15" name="CuadroTexto 14">
            <a:extLst>
              <a:ext uri="{FF2B5EF4-FFF2-40B4-BE49-F238E27FC236}">
                <a16:creationId xmlns:a16="http://schemas.microsoft.com/office/drawing/2014/main" id="{808CD751-1DDE-A7F5-9B58-361441C1277F}"/>
              </a:ext>
            </a:extLst>
          </p:cNvPr>
          <p:cNvSpPr txBox="1"/>
          <p:nvPr/>
        </p:nvSpPr>
        <p:spPr>
          <a:xfrm>
            <a:off x="149186" y="4176011"/>
            <a:ext cx="5878556"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prvoj fazi učenici su došli do zaključka da je Isus Hristos. Kako bi osigurao tu istinu u njihovom umu, Isus ih je naveo da </a:t>
            </a: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se </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i</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z</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jasne</a:t>
            </a: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postavljajući im posredno i neposredno pitanje (Marko 8,27-29).</a:t>
            </a:r>
          </a:p>
        </p:txBody>
      </p:sp>
      <p:sp>
        <p:nvSpPr>
          <p:cNvPr id="7" name="CuadroTexto 6">
            <a:extLst>
              <a:ext uri="{FF2B5EF4-FFF2-40B4-BE49-F238E27FC236}">
                <a16:creationId xmlns:a16="http://schemas.microsoft.com/office/drawing/2014/main" id="{C464FC83-DF63-6870-BE48-B5638CEA785F}"/>
              </a:ext>
            </a:extLst>
          </p:cNvPr>
          <p:cNvSpPr txBox="1"/>
          <p:nvPr/>
        </p:nvSpPr>
        <p:spPr>
          <a:xfrm>
            <a:off x="6207323" y="2525536"/>
            <a:ext cx="5984677"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Ovo čudo služi kao parabola o načinu na koji je Isus nameravao da poučava svoje učenike, pripremajući ih da što bolje shvate stvarnost Njegove spasonosne misije.</a:t>
            </a:r>
          </a:p>
        </p:txBody>
      </p:sp>
      <p:sp>
        <p:nvSpPr>
          <p:cNvPr id="12" name="CuadroTexto 11">
            <a:extLst>
              <a:ext uri="{FF2B5EF4-FFF2-40B4-BE49-F238E27FC236}">
                <a16:creationId xmlns:a16="http://schemas.microsoft.com/office/drawing/2014/main" id="{F750D55C-E069-CA91-9175-5717005154DC}"/>
              </a:ext>
            </a:extLst>
          </p:cNvPr>
          <p:cNvSpPr txBox="1"/>
          <p:nvPr/>
        </p:nvSpPr>
        <p:spPr>
          <a:xfrm>
            <a:off x="6207323" y="1776101"/>
            <a:ext cx="598467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prvoj fazi čovek je mogao videti kao kroz</a:t>
            </a:r>
            <a:r>
              <a:rPr kumimoji="0" lang="hr" sz="2200" b="1" i="0" u="none" strike="noStrike" kern="1200" cap="none" spc="0" normalizeH="0" noProof="0" dirty="0">
                <a:ln>
                  <a:noFill/>
                </a:ln>
                <a:solidFill>
                  <a:prstClr val="black"/>
                </a:solidFill>
                <a:effectLst/>
                <a:uLnTx/>
                <a:uFillTx/>
                <a:latin typeface="Aptos" panose="02110004020202020204"/>
                <a:ea typeface="+mn-ea"/>
                <a:cs typeface="+mn-cs"/>
              </a:rPr>
              <a:t> maglu</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U drugoj fazi je konačno video jasno.</a:t>
            </a:r>
          </a:p>
        </p:txBody>
      </p:sp>
      <p:sp>
        <p:nvSpPr>
          <p:cNvPr id="16" name="CuadroTexto 15">
            <a:extLst>
              <a:ext uri="{FF2B5EF4-FFF2-40B4-BE49-F238E27FC236}">
                <a16:creationId xmlns:a16="http://schemas.microsoft.com/office/drawing/2014/main" id="{A5DCDAA6-BD4C-6E9F-0099-4447014EC0B1}"/>
              </a:ext>
            </a:extLst>
          </p:cNvPr>
          <p:cNvSpPr txBox="1"/>
          <p:nvPr/>
        </p:nvSpPr>
        <p:spPr>
          <a:xfrm>
            <a:off x="147990" y="5932126"/>
            <a:ext cx="585902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Ipak, trebalo je da ćute o ovoj izjavi, jer još nisu razumeli njenu punu primenu (Marko 8,30).</a:t>
            </a:r>
          </a:p>
        </p:txBody>
      </p:sp>
    </p:spTree>
    <p:extLst>
      <p:ext uri="{BB962C8B-B14F-4D97-AF65-F5344CB8AC3E}">
        <p14:creationId xmlns:p14="http://schemas.microsoft.com/office/powerpoint/2010/main" val="346141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3"/>
                                        </p:tgtEl>
                                      </p:cBhvr>
                                    </p:animEffect>
                                  </p:childTnLst>
                                </p:cTn>
                              </p:par>
                              <p:par>
                                <p:cTn id="48" presetID="25"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7"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1E6480FB-5B32-961A-F7CD-4D4672C5B437}"/>
              </a:ext>
            </a:extLst>
          </p:cNvPr>
          <p:cNvCxnSpPr>
            <a:cxnSpLocks noGrp="1" noRot="1" noMove="1" noResize="1" noEditPoints="1" noAdjustHandles="1" noChangeArrowheads="1" noChangeShapeType="1"/>
          </p:cNvCxnSpPr>
          <p:nvPr/>
        </p:nvCxnSpPr>
        <p:spPr>
          <a:xfrm>
            <a:off x="0" y="1670953"/>
            <a:ext cx="12192000" cy="0"/>
          </a:xfrm>
          <a:prstGeom prst="line">
            <a:avLst/>
          </a:prstGeom>
          <a:ln w="57150"/>
          <a:scene3d>
            <a:camera prst="orthographicFront"/>
            <a:lightRig rig="threePt" dir="t"/>
          </a:scene3d>
          <a:sp3d>
            <a:bevelT/>
          </a:sp3d>
        </p:spPr>
        <p:style>
          <a:lnRef idx="3">
            <a:schemeClr val="accent5"/>
          </a:lnRef>
          <a:fillRef idx="0">
            <a:schemeClr val="accent5"/>
          </a:fillRef>
          <a:effectRef idx="2">
            <a:schemeClr val="accent5"/>
          </a:effectRef>
          <a:fontRef idx="minor">
            <a:schemeClr val="tx1"/>
          </a:fontRef>
        </p:style>
      </p:cxnSp>
      <p:sp>
        <p:nvSpPr>
          <p:cNvPr id="3" name="CuadroTexto 2">
            <a:extLst>
              <a:ext uri="{FF2B5EF4-FFF2-40B4-BE49-F238E27FC236}">
                <a16:creationId xmlns:a16="http://schemas.microsoft.com/office/drawing/2014/main" id="{7E693DF7-E9DC-F2D0-2CE6-A0B096A54590}"/>
              </a:ext>
            </a:extLst>
          </p:cNvPr>
          <p:cNvSpPr txBox="1"/>
          <p:nvPr/>
        </p:nvSpPr>
        <p:spPr>
          <a:xfrm>
            <a:off x="0" y="0"/>
            <a:ext cx="900685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600" normalizeH="0" baseline="0" noProof="0" dirty="0">
                <a:ln w="19050">
                  <a:solidFill>
                    <a:srgbClr val="D91934"/>
                  </a:solidFill>
                  <a:prstDash val="solid"/>
                </a:ln>
                <a:solidFill>
                  <a:srgbClr val="FFFFFF"/>
                </a:solidFill>
                <a:effectLst>
                  <a:outerShdw blurRad="38100" dist="22860" dir="5400000" algn="tl" rotWithShape="0">
                    <a:srgbClr val="000000">
                      <a:alpha val="68000"/>
                    </a:srgbClr>
                  </a:outerShdw>
                </a:effectLst>
                <a:uLnTx/>
                <a:uFillTx/>
                <a:latin typeface="Aptos" panose="02110004020202020204"/>
                <a:ea typeface="+mn-ea"/>
                <a:cs typeface="+mn-cs"/>
              </a:rPr>
              <a:t>POTPUNO ZNANJE</a:t>
            </a:r>
          </a:p>
        </p:txBody>
      </p:sp>
      <p:sp>
        <p:nvSpPr>
          <p:cNvPr id="5" name="CuadroTexto 4">
            <a:extLst>
              <a:ext uri="{FF2B5EF4-FFF2-40B4-BE49-F238E27FC236}">
                <a16:creationId xmlns:a16="http://schemas.microsoft.com/office/drawing/2014/main" id="{07B479DD-3C94-E664-DF10-9E11AEE499BB}"/>
              </a:ext>
            </a:extLst>
          </p:cNvPr>
          <p:cNvSpPr txBox="1"/>
          <p:nvPr/>
        </p:nvSpPr>
        <p:spPr>
          <a:xfrm>
            <a:off x="1" y="671423"/>
            <a:ext cx="9006854"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B1319F">
                    <a:lumMod val="75000"/>
                  </a:srgbClr>
                </a:solidFill>
                <a:latin typeface="Comic Sans MS" panose="030F0702030302020204" pitchFamily="66" charset="0"/>
              </a:rPr>
              <a:t>„I poče ih učiti da S</a:t>
            </a:r>
            <a:r>
              <a:rPr lang="en-US" sz="2000" b="1" dirty="0">
                <a:solidFill>
                  <a:srgbClr val="B1319F">
                    <a:lumMod val="75000"/>
                  </a:srgbClr>
                </a:solidFill>
                <a:latin typeface="Comic Sans MS" panose="030F0702030302020204" pitchFamily="66" charset="0"/>
              </a:rPr>
              <a:t> </a:t>
            </a:r>
            <a:r>
              <a:rPr lang="sr-Latn-RS" sz="2000" b="1" dirty="0">
                <a:solidFill>
                  <a:srgbClr val="B1319F">
                    <a:lumMod val="75000"/>
                  </a:srgbClr>
                </a:solidFill>
                <a:latin typeface="Comic Sans MS" panose="030F0702030302020204" pitchFamily="66" charset="0"/>
              </a:rPr>
              <a:t>inu čovečjem valja mnogo postradati, i da će Ga okriviti starešine i glavari sveštenički i književnici, i da će Ga ubiti, i treći dan da će ustati.“ </a:t>
            </a:r>
            <a:r>
              <a:rPr kumimoji="0" lang="sr-Latn-RS" sz="1600" b="1" i="0" u="none" strike="noStrike" kern="1200" cap="none" spc="0" normalizeH="0" baseline="0" dirty="0">
                <a:ln>
                  <a:noFill/>
                </a:ln>
                <a:solidFill>
                  <a:srgbClr val="B1319F">
                    <a:lumMod val="75000"/>
                  </a:srgbClr>
                </a:solidFill>
                <a:effectLst/>
                <a:uLnTx/>
                <a:uFillTx/>
                <a:latin typeface="Comic Sans MS" panose="030F0702030302020204" pitchFamily="66" charset="0"/>
                <a:ea typeface="+mn-ea"/>
                <a:cs typeface="+mn-cs"/>
              </a:rPr>
              <a:t>(Marko 8,31)</a:t>
            </a:r>
          </a:p>
        </p:txBody>
      </p:sp>
      <p:sp>
        <p:nvSpPr>
          <p:cNvPr id="6" name="CuadroTexto 5">
            <a:extLst>
              <a:ext uri="{FF2B5EF4-FFF2-40B4-BE49-F238E27FC236}">
                <a16:creationId xmlns:a16="http://schemas.microsoft.com/office/drawing/2014/main" id="{A8E7B18E-9C69-5BAC-6C61-6FFD6DD24DE6}"/>
              </a:ext>
            </a:extLst>
          </p:cNvPr>
          <p:cNvSpPr txBox="1"/>
          <p:nvPr/>
        </p:nvSpPr>
        <p:spPr>
          <a:xfrm>
            <a:off x="4009292" y="1728316"/>
            <a:ext cx="8058649" cy="1446550"/>
          </a:xfrm>
          <a:prstGeom prst="rect">
            <a:avLst/>
          </a:prstGeom>
          <a:noFill/>
        </p:spPr>
        <p:txBody>
          <a:bodyPr wrap="square" rtlCol="0">
            <a:spAutoFit/>
          </a:bodyPr>
          <a:lstStyle/>
          <a:p>
            <a:pPr lvl="0">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drugoj fazi </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pou</a:t>
            </a:r>
            <a:r>
              <a:rPr kumimoji="0" lang="sr-Latn-RS" sz="2200" b="1" i="0" u="none" strike="noStrike" kern="1200" cap="none" spc="0" normalizeH="0" baseline="0" noProof="0" dirty="0">
                <a:ln>
                  <a:noFill/>
                </a:ln>
                <a:solidFill>
                  <a:prstClr val="black"/>
                </a:solidFill>
                <a:effectLst/>
                <a:uLnTx/>
                <a:uFillTx/>
                <a:latin typeface="Aptos" panose="02110004020202020204"/>
                <a:ea typeface="+mn-ea"/>
                <a:cs typeface="+mn-cs"/>
              </a:rPr>
              <a:t>č</a:t>
            </a:r>
            <a:r>
              <a:rPr kumimoji="0" lang="en-US" sz="2200" b="1" i="0" u="none" strike="noStrike" kern="1200" cap="none" spc="0" normalizeH="0" baseline="0" noProof="0" dirty="0" err="1">
                <a:ln>
                  <a:noFill/>
                </a:ln>
                <a:solidFill>
                  <a:prstClr val="black"/>
                </a:solidFill>
                <a:effectLst/>
                <a:uLnTx/>
                <a:uFillTx/>
                <a:latin typeface="Aptos" panose="02110004020202020204"/>
                <a:ea typeface="+mn-ea"/>
                <a:cs typeface="+mn-cs"/>
              </a:rPr>
              <a:t>avanja</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Isusove reči </a:t>
            </a:r>
            <a:r>
              <a:rPr lang="hr" sz="2200" b="1" dirty="0">
                <a:solidFill>
                  <a:prstClr val="black"/>
                </a:solidFill>
              </a:rPr>
              <a:t>bile su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veoma jasne: odbacivanje, smrt i vaskrsenje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(Marko 8,31.32a</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Ali nešto je eksplodiralo u Petrovoj glavi</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 ”</a:t>
            </a:r>
            <a:r>
              <a:rPr lang="sr-Latn-RS" sz="2200" b="1">
                <a:solidFill>
                  <a:prstClr val="black"/>
                </a:solidFill>
              </a:rPr>
              <a:t>Bože </a:t>
            </a:r>
            <a:r>
              <a:rPr lang="sr-Latn-RS" sz="2200" b="1" dirty="0">
                <a:solidFill>
                  <a:prstClr val="black"/>
                </a:solidFill>
              </a:rPr>
              <a:t>sačuvaj, Gospode! Neće ti se to dogoditi!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(Marko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8,32b</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 Matej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16,22).</a:t>
            </a:r>
          </a:p>
        </p:txBody>
      </p:sp>
      <p:pic>
        <p:nvPicPr>
          <p:cNvPr id="4" name="Imagen 3" descr="Un hombre con un bate de beisbol&#10;&#10;Descripción generada automáticamente con confianza baja">
            <a:extLst>
              <a:ext uri="{FF2B5EF4-FFF2-40B4-BE49-F238E27FC236}">
                <a16:creationId xmlns:a16="http://schemas.microsoft.com/office/drawing/2014/main" id="{C8DAE16D-0066-536B-9C53-45747C0C7C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7"/>
          <a:stretch/>
        </p:blipFill>
        <p:spPr>
          <a:xfrm>
            <a:off x="9274628" y="3301465"/>
            <a:ext cx="2754611" cy="3449597"/>
          </a:xfrm>
          <a:prstGeom prst="roundRect">
            <a:avLst>
              <a:gd name="adj" fmla="val 0"/>
            </a:avLst>
          </a:prstGeom>
          <a:ln w="190500" cap="rnd">
            <a:solidFill>
              <a:srgbClr val="A67225"/>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Dibujo de una persona&#10;&#10;Descripción generada automáticamente con confianza baja">
            <a:extLst>
              <a:ext uri="{FF2B5EF4-FFF2-40B4-BE49-F238E27FC236}">
                <a16:creationId xmlns:a16="http://schemas.microsoft.com/office/drawing/2014/main" id="{A7ABC0E3-4B9E-D531-0CC4-3B05F5B3E5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996" y="4482887"/>
            <a:ext cx="3553419" cy="2132051"/>
          </a:xfrm>
          <a:prstGeom prst="rect">
            <a:avLst/>
          </a:prstGeom>
          <a:solidFill>
            <a:srgbClr val="FFFFFF">
              <a:shade val="85000"/>
            </a:srgbClr>
          </a:solidFill>
          <a:ln w="38100" cap="sq">
            <a:solidFill>
              <a:schemeClr val="bg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Imagen que contiene sostener, zapatos, puesto, niña&#10;&#10;Descripción generada automáticamente">
            <a:extLst>
              <a:ext uri="{FF2B5EF4-FFF2-40B4-BE49-F238E27FC236}">
                <a16:creationId xmlns:a16="http://schemas.microsoft.com/office/drawing/2014/main" id="{1B9D2892-EB51-567B-0C6F-87C51B841BC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4059" y="1794354"/>
            <a:ext cx="3781550" cy="2565133"/>
          </a:xfrm>
          <a:prstGeom prst="ellipse">
            <a:avLst/>
          </a:prstGeom>
          <a:ln w="63500" cap="rnd">
            <a:solidFill>
              <a:schemeClr val="accent3">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47BA294C-51AA-8687-5A25-28A8F32CF472}"/>
              </a:ext>
            </a:extLst>
          </p:cNvPr>
          <p:cNvSpPr txBox="1"/>
          <p:nvPr/>
        </p:nvSpPr>
        <p:spPr>
          <a:xfrm>
            <a:off x="4039436" y="5164853"/>
            <a:ext cx="5104563" cy="1785104"/>
          </a:xfrm>
          <a:prstGeom prst="rect">
            <a:avLst/>
          </a:prstGeom>
          <a:noFill/>
        </p:spPr>
        <p:txBody>
          <a:bodyPr wrap="square">
            <a:spAutoFit/>
          </a:bodyPr>
          <a:lstStyle/>
          <a:p>
            <a:pPr lvl="0">
              <a:spcBef>
                <a:spcPts val="600"/>
              </a:spcBef>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 to nije sve. Njegovi </a:t>
            </a:r>
            <a:r>
              <a:rPr lang="hr" sz="2200" b="1" dirty="0">
                <a:solidFill>
                  <a:prstClr val="black"/>
                </a:solidFill>
              </a:rPr>
              <a:t>sledbenici su morali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biti voljni da hode istim putem: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uzeti krst i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živeti ili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umreti za dragoceni dar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spasenja, pomažući drugima da ga ostvare u svom životu (Marko 8,34-38).</a:t>
            </a:r>
          </a:p>
        </p:txBody>
      </p:sp>
      <p:sp>
        <p:nvSpPr>
          <p:cNvPr id="16" name="CuadroTexto 15">
            <a:extLst>
              <a:ext uri="{FF2B5EF4-FFF2-40B4-BE49-F238E27FC236}">
                <a16:creationId xmlns:a16="http://schemas.microsoft.com/office/drawing/2014/main" id="{7C7EC321-12AD-7B39-4DAE-C18D67B37924}"/>
              </a:ext>
            </a:extLst>
          </p:cNvPr>
          <p:cNvSpPr txBox="1"/>
          <p:nvPr/>
        </p:nvSpPr>
        <p:spPr>
          <a:xfrm>
            <a:off x="4009293" y="3094892"/>
            <a:ext cx="4997560" cy="220404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Nesvesno</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Petar je koristio istu taktiku koju je sotona upotrebio u pustinji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(Matej 4,8.9</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Marko 8,33). Lagani put doveo bi Isusa u zemaljsko carstvo, a težak bi Ga doveo do spasenja čovečanstva.</a:t>
            </a:r>
          </a:p>
        </p:txBody>
      </p:sp>
      <p:pic>
        <p:nvPicPr>
          <p:cNvPr id="12" name="Imagen 11" descr="Dibujo de una persona&#10;&#10;Descripción generada automáticamente con confianza baja">
            <a:extLst>
              <a:ext uri="{FF2B5EF4-FFF2-40B4-BE49-F238E27FC236}">
                <a16:creationId xmlns:a16="http://schemas.microsoft.com/office/drawing/2014/main" id="{3281E9FC-D97F-9FEA-1399-613007CB32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76251" y="221064"/>
            <a:ext cx="2911787" cy="155749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87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7D8C73-6904-F457-25AD-09AC169F413A}"/>
              </a:ext>
            </a:extLst>
          </p:cNvPr>
          <p:cNvSpPr txBox="1"/>
          <p:nvPr/>
        </p:nvSpPr>
        <p:spPr>
          <a:xfrm>
            <a:off x="0" y="1754493"/>
            <a:ext cx="873011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UČENJA O </a:t>
            </a:r>
            <a:r>
              <a:rPr kumimoji="0" lang="sr-Latn-RS"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CARSTVU</a:t>
            </a:r>
            <a:endParaRPr kumimoji="0" lang="hr" sz="8000" b="1" i="0" u="none" strike="noStrike" kern="1200" cap="none" spc="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09713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1823</TotalTime>
  <Words>1870</Words>
  <Application>Microsoft Office PowerPoint</Application>
  <PresentationFormat>Panorámica</PresentationFormat>
  <Paragraphs>167</Paragraphs>
  <Slides>18</Slides>
  <Notes>11</Notes>
  <HiddenSlides>0</HiddenSlides>
  <MMClips>0</MMClips>
  <ScaleCrop>false</ScaleCrop>
  <HeadingPairs>
    <vt:vector size="6" baseType="variant">
      <vt:variant>
        <vt:lpstr>Fuentes usadas</vt:lpstr>
      </vt:variant>
      <vt:variant>
        <vt:i4>9</vt:i4>
      </vt:variant>
      <vt:variant>
        <vt:lpstr>Tema</vt:lpstr>
      </vt:variant>
      <vt:variant>
        <vt:i4>6</vt:i4>
      </vt:variant>
      <vt:variant>
        <vt:lpstr>Títulos de diapositiva</vt:lpstr>
      </vt:variant>
      <vt:variant>
        <vt:i4>18</vt:i4>
      </vt:variant>
    </vt:vector>
  </HeadingPairs>
  <TitlesOfParts>
    <vt:vector size="33" baseType="lpstr">
      <vt:lpstr>Impact</vt:lpstr>
      <vt:lpstr>Gill Sans MT Ext Condensed Bold</vt:lpstr>
      <vt:lpstr>Times New Roman</vt:lpstr>
      <vt:lpstr>Comic Sans MS</vt:lpstr>
      <vt:lpstr>Constantia</vt:lpstr>
      <vt:lpstr>Aptos Display</vt:lpstr>
      <vt:lpstr>Arial</vt:lpstr>
      <vt:lpstr>Calibri</vt:lpstr>
      <vt:lpstr>Aptos</vt:lpstr>
      <vt:lpstr>Tema de Office</vt:lpstr>
      <vt:lpstr>1_Tema de Office</vt:lpstr>
      <vt:lpstr>Default Design</vt:lpstr>
      <vt:lpstr>4_Default Design</vt:lpstr>
      <vt:lpstr>3_Default Design</vt:lpstr>
      <vt:lpstr>5_Default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Isabel Laveda</cp:lastModifiedBy>
  <cp:revision>64</cp:revision>
  <dcterms:created xsi:type="dcterms:W3CDTF">2024-07-11T15:43:49Z</dcterms:created>
  <dcterms:modified xsi:type="dcterms:W3CDTF">2024-07-19T09:54:24Z</dcterms:modified>
</cp:coreProperties>
</file>