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4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se ukazao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3,2-4; IN 5,13-14).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Zatraženo je da izuju obuću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3,5; IN 5,15)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obećao da će biti s njima </a:t>
          </a:r>
          <a:br>
            <a:rPr lang="es-E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3,12; IN 1,5)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Obeležili su 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12,21-23; IN 5,10)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 su kroz vodu po suvom tlu (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14,21-22;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3,14-17)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 </a:t>
          </a:r>
          <a:br>
            <a:rPr lang="es-E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16,4-5, 31; IN 5,11-12)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 su špijune da izvide zemlju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(Br. 13,1-3; IN 2,1)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POLAZAK u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hr-HR" sz="2000" b="1" dirty="0"/>
            <a:t>Isus </a:t>
          </a:r>
          <a:r>
            <a:rPr lang="hr-HR" sz="2000" b="1" dirty="0" err="1"/>
            <a:t>Navin</a:t>
          </a:r>
          <a:r>
            <a:rPr lang="sr-Latn-RS" sz="2000" b="1" noProof="0" dirty="0"/>
            <a:t> 1,1-9.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1,1-5,12.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ZAPOSEDANJE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1,10-11.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5,13-12,24.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Podela zemlje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1,12-15.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13,1-21,45.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kroz poslušnost Zakonu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1,16-18.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22,1-24,33.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r-Latn-RS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724" y="558"/>
          <a:ext cx="3530743" cy="89553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se ukazao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3,2-4; IN 5,13-14).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44274"/>
        <a:ext cx="3443311" cy="808101"/>
      </dsp:txXfrm>
    </dsp:sp>
    <dsp:sp modelId="{0175714B-8963-43B7-B3E3-7E67CEFA3648}">
      <dsp:nvSpPr>
        <dsp:cNvPr id="0" name=""/>
        <dsp:cNvSpPr/>
      </dsp:nvSpPr>
      <dsp:spPr>
        <a:xfrm>
          <a:off x="1724" y="940868"/>
          <a:ext cx="3530743" cy="8955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Zatraženo je da izuju obuću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3,5; IN 5,15)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984584"/>
        <a:ext cx="3443311" cy="808101"/>
      </dsp:txXfrm>
    </dsp:sp>
    <dsp:sp modelId="{144C8132-1BCB-47B1-9BA5-6C7196E0882D}">
      <dsp:nvSpPr>
        <dsp:cNvPr id="0" name=""/>
        <dsp:cNvSpPr/>
      </dsp:nvSpPr>
      <dsp:spPr>
        <a:xfrm>
          <a:off x="1724" y="1881179"/>
          <a:ext cx="3530743" cy="89553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obećao da će biti s njima </a:t>
          </a:r>
          <a:br>
            <a:rPr lang="es-E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3,12; IN 1,5)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1924895"/>
        <a:ext cx="3443311" cy="808101"/>
      </dsp:txXfrm>
    </dsp:sp>
    <dsp:sp modelId="{014199BF-6FDE-44AA-97A9-E90C9F001B98}">
      <dsp:nvSpPr>
        <dsp:cNvPr id="0" name=""/>
        <dsp:cNvSpPr/>
      </dsp:nvSpPr>
      <dsp:spPr>
        <a:xfrm>
          <a:off x="1724" y="2821489"/>
          <a:ext cx="3530743" cy="8955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Obeležili su 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12,21-23; IN 5,10)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2865205"/>
        <a:ext cx="3443311" cy="808101"/>
      </dsp:txXfrm>
    </dsp:sp>
    <dsp:sp modelId="{C6AB6286-A3FE-4354-A6F9-4E877A87D1F4}">
      <dsp:nvSpPr>
        <dsp:cNvPr id="0" name=""/>
        <dsp:cNvSpPr/>
      </dsp:nvSpPr>
      <dsp:spPr>
        <a:xfrm>
          <a:off x="1724" y="3761799"/>
          <a:ext cx="3530743" cy="8955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 su kroz vodu po suvom tlu (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14,21-22;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3,14-17)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3805515"/>
        <a:ext cx="3443311" cy="808101"/>
      </dsp:txXfrm>
    </dsp:sp>
    <dsp:sp modelId="{C3FA82F2-280A-4289-9BB4-7240EEF6ADDA}">
      <dsp:nvSpPr>
        <dsp:cNvPr id="0" name=""/>
        <dsp:cNvSpPr/>
      </dsp:nvSpPr>
      <dsp:spPr>
        <a:xfrm>
          <a:off x="1724" y="4702109"/>
          <a:ext cx="3530743" cy="89553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 </a:t>
          </a:r>
          <a:br>
            <a:rPr lang="es-E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16,4-5, 31; IN 5,11-12)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4745825"/>
        <a:ext cx="3443311" cy="808101"/>
      </dsp:txXfrm>
    </dsp:sp>
    <dsp:sp modelId="{31091E27-B199-44D9-8D0B-E63F34B8D794}">
      <dsp:nvSpPr>
        <dsp:cNvPr id="0" name=""/>
        <dsp:cNvSpPr/>
      </dsp:nvSpPr>
      <dsp:spPr>
        <a:xfrm>
          <a:off x="1724" y="5642419"/>
          <a:ext cx="3530743" cy="89553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 su špijune da izvide zemlju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(Br. 13,1-3; IN 2,1)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5686135"/>
        <a:ext cx="3443311" cy="80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kroz poslušnost Zakonu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1,16-18.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22,1-24,33.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Podela zemlje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1,12-15.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13,1-21,45.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ZAPOSEDANJE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1,10-11.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5,13-12,24.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POLAZAK u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Isus </a:t>
          </a:r>
          <a:r>
            <a:rPr lang="hr-HR" sz="2000" b="1" kern="1200" dirty="0" err="1"/>
            <a:t>Navin</a:t>
          </a:r>
          <a:r>
            <a:rPr lang="sr-Latn-RS" sz="2000" b="1" kern="1200" noProof="0" dirty="0"/>
            <a:t> 1,1-9.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1,1-5,12.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AF6B-D905-4EBB-A77B-8D7AF6750323}" type="datetimeFigureOut">
              <a:rPr lang="sr-Latn-RS" smtClean="0"/>
              <a:t>9.9.2025.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5C40-BF14-4332-BBA4-A2FD41622110}" type="slidenum">
              <a:rPr lang="sr-Latn-RS" smtClean="0"/>
              <a:t>‹Nº›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550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05C40-BF14-4332-BBA4-A2FD41622110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9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7.jpeg"/><Relationship Id="rId21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sr-Latn-RS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FORMULA ZA USPEH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pouka za 4. oktobar 2025.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TRUD I HRABROST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Nisam li ti zapovedio: budi slobodan i hrabar? ne boj se i ne plaši se; jer je s tobom Gospod Bog tvoj kuda god ideš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1,9)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448050" y="1876217"/>
            <a:ext cx="874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je od Isusa zatražio snagu i hrabrost u bici (IN, 1,9), Bog ga je zamolio za snagu i hrabrost da posluša Zakon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7" t="990" r="12385" b="-990"/>
          <a:stretch>
            <a:fillRect/>
          </a:stretch>
        </p:blipFill>
        <p:spPr>
          <a:xfrm>
            <a:off x="37725" y="31079"/>
            <a:ext cx="3267450" cy="3140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37724" y="3238500"/>
            <a:ext cx="66678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Sa svoje strane, On obećava da će „biti s tobom kamo god pođeš“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1,9), pomažući nam da se borimo u bici u kojoj smo sudelovali. Ne u fizičkoj bici, već „protiv poglavarstva, protiv vlasti, protiv sila tame ovoga sveta, protiv duhovnog zla na nebesima“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6,12). Da bismo to učinili, On nam je dao potrebno oružje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448050" y="2584103"/>
            <a:ext cx="8743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 je slučaj i danas. Bog nas traži da se trudimo držati Njegov zakon (</a:t>
            </a:r>
            <a:r>
              <a:rPr lang="sr-Latn-RS" sz="2200" b="1" noProof="0" dirty="0" err="1"/>
              <a:t>Otk</a:t>
            </a:r>
            <a:r>
              <a:rPr lang="sr-Latn-RS" sz="2200" b="1" noProof="0" dirty="0"/>
              <a:t>. 14,12). To zahteva veliku hrabrost s naše strane.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" y="5685260"/>
            <a:ext cx="6746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Ključ uspeha je potpuno poverenje u Boga. A da bismo to učinili, moramo se s Njim svakodnevno povezivati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USPEH MISIJE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Neka se ne rastavlja od usta tvojih knjiga ovoga zakona, nego razmišljaj o njemu dan i noć, da držiš i tvoriš sve kako je u njemu napisano; jer ćeš tada biti srećan na putevima svojim i tada ćeš napredovati</a:t>
            </a:r>
            <a:r>
              <a:rPr lang="sr-Latn-RS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Bićemo uspešni ako držimo načela i vrednosti izražene u Božjem Zakonu. Ali, nije li to spasenje delima?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5" r="3475"/>
          <a:stretch>
            <a:fillRect/>
          </a:stretch>
        </p:blipFill>
        <p:spPr>
          <a:xfrm>
            <a:off x="7077076" y="1657350"/>
            <a:ext cx="4927894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Uspeh s božanske tačke gledišta nije isti kada se uporedi s uspehom s ljudske tačke gledišta.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Prolazni uspeh u ovom svetu može se postići kršenjem božanskih i ljudskih zakona, ali pravi i večni uspeh ne može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299" y="4895767"/>
            <a:ext cx="69437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Nikako. Vera i Zakon se međusobno ne isključuju, već se nadopunjuju (Rim. 3,31). </a:t>
            </a:r>
            <a:r>
              <a:rPr lang="sr-Latn-RS" sz="22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govorimo o Zakonu, govorimo o načinu na koji bismo trebali živeti, a ne o načinu na koji smo spaseni.</a:t>
            </a:r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200" b="1" noProof="0" dirty="0"/>
              <a:t>Naš odnos s Bogom ogleda se u našoj poslušnosti Njegovoj volji.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1557338" y="520511"/>
            <a:ext cx="881538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100" b="1" dirty="0">
                <a:latin typeface="Constantia" panose="02030602050306030303" pitchFamily="18" charset="0"/>
              </a:rPr>
              <a:t>„Vernik uvek ima moćnog pomoćnika u Gospodu. Možda ne znamo kako nam On pomaže; ali ovo znamo: Njegova pomoć nikada ne izneverava one koji se uzdaju u Njega. Kada bi hrišćani mogli znati koliko puta je Gospod usmerio njihov put tako da se </a:t>
            </a:r>
            <a:r>
              <a:rPr lang="sr-Latn-RS" sz="3100" b="1" dirty="0" err="1">
                <a:latin typeface="Constantia" panose="02030602050306030303" pitchFamily="18" charset="0"/>
              </a:rPr>
              <a:t>neprijateljeve</a:t>
            </a:r>
            <a:r>
              <a:rPr lang="sr-Latn-RS" sz="3100" b="1" dirty="0">
                <a:latin typeface="Constantia" panose="02030602050306030303" pitchFamily="18" charset="0"/>
              </a:rPr>
              <a:t> namere za njih ne bi ispunile, više se ne bi spoticali i žalili. Njihova vera bi bila učvršćena u Bogu i nikakvo iskušenje ih ne bi moglo pokolebati. Prepoznali bi Ga kao svoju mudrost i efikasnost, i On bi ostvario ono što želi da postigne kroz njih.“</a:t>
            </a:r>
            <a:endParaRPr lang="sr-Latn-RS" sz="31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5206290" y="85785"/>
            <a:ext cx="340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(Proroci i kraljevi, str. 422)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202952"/>
            <a:ext cx="5254222" cy="6552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„Samo budi slobodan i hrabar da držiš i tvoriš sve po zakonu koji ti je zapovedio Mojsije sluga moj, ne odstupaj od njega ni nadesno ni nalevo, da bi napredovao kuda god pođeš.“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Isus </a:t>
            </a:r>
            <a:r>
              <a:rPr kumimoji="0" lang="sr-Latn-R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Navin</a:t>
            </a: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1,7.</a:t>
            </a:r>
          </a:p>
        </p:txBody>
      </p:sp>
    </p:spTree>
    <p:extLst>
      <p:ext uri="{BB962C8B-B14F-4D97-AF65-F5344CB8AC3E}">
        <p14:creationId xmlns:p14="http://schemas.microsoft.com/office/powerpoint/2010/main" val="2149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601494" cy="2863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rgbClr val="0462B8"/>
                </a:solidFill>
              </a:rPr>
              <a:t>Uvod (Isus </a:t>
            </a:r>
            <a:r>
              <a:rPr lang="sr-Latn-RS" sz="2200" b="1" noProof="0" dirty="0" err="1">
                <a:solidFill>
                  <a:srgbClr val="0462B8"/>
                </a:solidFill>
              </a:rPr>
              <a:t>Navin</a:t>
            </a:r>
            <a:r>
              <a:rPr lang="sr-Latn-RS" sz="2200" b="1" noProof="0" dirty="0">
                <a:solidFill>
                  <a:srgbClr val="0462B8"/>
                </a:solidFill>
              </a:rPr>
              <a:t>  1,1-3):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Mojsije i Isus.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Struktura knjige.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D10164"/>
                </a:solidFill>
              </a:rPr>
              <a:t>Isusova misija (Isus </a:t>
            </a:r>
            <a:r>
              <a:rPr lang="sr-Latn-RS" sz="2200" b="1" noProof="0" dirty="0" err="1">
                <a:solidFill>
                  <a:srgbClr val="D10164"/>
                </a:solidFill>
              </a:rPr>
              <a:t>Navin</a:t>
            </a:r>
            <a:r>
              <a:rPr lang="sr-Latn-RS" sz="2200" b="1" noProof="0" dirty="0">
                <a:solidFill>
                  <a:srgbClr val="D10164"/>
                </a:solidFill>
              </a:rPr>
              <a:t> 1,4-9):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Nasledite obećanja.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Trud i hrabrost.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Uspeh misije.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40 godina lutanja, nova generacija se uzdigla i došlo je vreme za osvajanje Obećane zemlje. Mojsije je umro, a Bog je za taj zadatak izabrao novog vođu: Isusa.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sadašnja generacija (mi) stoji na granici nebeskog </a:t>
            </a:r>
            <a:r>
              <a:rPr lang="sr-Latn-RS" sz="2200" b="1" noProof="0" dirty="0" err="1"/>
              <a:t>Hanana</a:t>
            </a:r>
            <a:r>
              <a:rPr lang="sr-Latn-RS" sz="2200" b="1" noProof="0" dirty="0"/>
              <a:t>, božanski poziv još uvek snažno odjekuje: „Samo budi jak i vrlo hrabar“ (Isus </a:t>
            </a:r>
            <a:r>
              <a:rPr lang="sr-Latn-RS" sz="2200" b="1" noProof="0" dirty="0" err="1"/>
              <a:t>Navin</a:t>
            </a:r>
            <a:r>
              <a:rPr lang="sr-Latn-RS" sz="2200" b="1" noProof="0" dirty="0"/>
              <a:t> 1,7).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7" y="1375846"/>
            <a:ext cx="75057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</a:t>
            </a:r>
            <a:r>
              <a:rPr lang="sr-Latn-RS" sz="2200" b="1" dirty="0"/>
              <a:t>i novi vođa i nova generacija </a:t>
            </a:r>
            <a:r>
              <a:rPr lang="sr-Latn-RS" sz="2200" b="1" noProof="0" dirty="0"/>
              <a:t>krenu u osvajanje pozvani su da se potpuno pouzdaju u Boga.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sr-Latn-RS" noProof="0" dirty="0"/>
              <a:t>UVOD</a:t>
            </a:r>
          </a:p>
          <a:p>
            <a:r>
              <a:rPr lang="sr-Latn-RS" sz="5400" noProof="0" dirty="0"/>
              <a:t>(ISUS NAVIN  1,1-3)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MOJSIJE I ISUS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5495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 smrti Mojsija sluge Gospodnjega reče Gospod Isusu sinu Navinu, sluzi Mojsijevu </a:t>
            </a:r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prvom poglavlju knjige Isusa Navina, Mojsije se spominje jedanaest puta, a njegovo se ime ponavlja kroz celu knjigu.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047622"/>
              </p:ext>
            </p:extLst>
          </p:nvPr>
        </p:nvGraphicFramePr>
        <p:xfrm>
          <a:off x="7537430" y="171451"/>
          <a:ext cx="3534192" cy="65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1071624" y="199729"/>
            <a:ext cx="992981" cy="866774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490097" y="185442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1071624" y="1134022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490097" y="1119735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1071624" y="2068315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490097" y="2054028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1071624" y="3002608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490097" y="2988321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1071624" y="3936901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490097" y="3922614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1071624" y="4871194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490097" y="4856907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1071624" y="5805488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490097" y="5791201"/>
            <a:ext cx="992981" cy="866774"/>
          </a:xfrm>
          <a:prstGeom prst="round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prvo poglavlje knjige </a:t>
            </a:r>
            <a:r>
              <a:rPr lang="sr-Latn-RS" sz="2200" b="1" dirty="0"/>
              <a:t>o Isusu </a:t>
            </a:r>
            <a:r>
              <a:rPr lang="sr-Latn-RS" sz="2200" b="1" noProof="0" dirty="0"/>
              <a:t>beleži prelaz između dvojice velikih izraelskih vođa, nijedan od njih nije pravi protagonist knjige. Najvažnija figura je sam Bog, čije reči otvaraju knjigu, a čije je vođstvo dominantna tema. Nema sumnje ko je bio pravi izraelski vođa.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Postoje mnoge sličnosti između </a:t>
            </a:r>
            <a:r>
              <a:rPr lang="sr-Latn-RS" sz="2200" b="1" dirty="0"/>
              <a:t>ove </a:t>
            </a:r>
            <a:r>
              <a:rPr lang="sr-Latn-RS" sz="2200" b="1" noProof="0" dirty="0"/>
              <a:t>dvojice vođa: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110390" y="1090930"/>
            <a:ext cx="99863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600" b="1" dirty="0">
                <a:latin typeface="Constantia" panose="02030602050306030303" pitchFamily="18" charset="0"/>
              </a:rPr>
              <a:t>„Jošua je sada bio priznati vođa Izraela. Isticao se prvenstveno kao ratnik, a njegovi darovi i vrline bili su od posebne vrednosti u ovoj fazi istorije njegovog naroda. Hrabar, odlučan i istrajan, brz u delovanju, nepotkupljiv, nezainteresovan za sebične interese u svojoj brizi za one koji su mu povereni na zaštitu i, pre svega, inspirisan živom verom u Boga – takav je bio karakter čoveka božanski izabranog da predvodi vojske Izraela u njihovom trijumfalnom ulasku u Obećanu zemlju. Tokom njihovog boravka u pustinji, služio je kao Mojsijev premijer, i svojom smirenom i skromnom vernošću, svojom istrajnošću kada su drugi pokolebali i svojom čvrstinom u podržavanju istine usred opasnosti, dao je dokaz o svojoj podobnosti da nasledi Mojsija čak i pre nego što je pozvan na tu službu glasom Božjim.“</a:t>
            </a:r>
            <a:endParaRPr lang="sr-Latn-R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0" y="292269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(Patrijarsi i proroci, str. 458)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STRUKTURA KNJIGE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Knjiga o Isusu predstavlja ispunjenje obećanja koja je Bog dao Izraelu kada ih je izveo iz Egipta, odnosno da im da </a:t>
            </a:r>
            <a:r>
              <a:rPr lang="sr-Latn-RS" sz="2200" b="1" noProof="0" dirty="0" err="1"/>
              <a:t>Hanan</a:t>
            </a:r>
            <a:r>
              <a:rPr lang="sr-Latn-RS" sz="2200" b="1" noProof="0" dirty="0"/>
              <a:t>. I uvod (poglavlje 1) i sama knjiga podeljeni su u četiri glavna dela: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659910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Mojsije sluga moj umre; zato sada ustani, pređi preko tog Jordana ti i sav taj narod u zemlju koju ja dajem sinovima Izraelovim 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1,2)</a:t>
            </a:r>
            <a:endParaRPr lang="sr-Latn-RS" sz="20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070796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sr-Latn-RS" noProof="0" dirty="0"/>
              <a:t>ISUSOVA MISIJA</a:t>
            </a:r>
          </a:p>
          <a:p>
            <a:r>
              <a:rPr lang="sr-Latn-RS" sz="5400" noProof="0" dirty="0"/>
              <a:t>(ISUS NAVIN  1,4-9)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NASLADITE OBEĆANJA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Svako mesto na koje stupite stopama svojim dao sam vam, kao što rekoh Mojsiju.</a:t>
            </a:r>
            <a:r>
              <a:rPr lang="sr-Latn-RS" sz="20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197053" y="1333610"/>
            <a:ext cx="808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</a:t>
            </a:r>
            <a:r>
              <a:rPr lang="sr-Latn-RS" sz="2200" b="1" dirty="0"/>
              <a:t>Isusu Navinu</a:t>
            </a:r>
            <a:r>
              <a:rPr lang="sr-Latn-RS" sz="2200" b="1" noProof="0" dirty="0"/>
              <a:t> 1,3. Bog govori u proročanskom sadašnjem vremenu. Govori o </a:t>
            </a:r>
            <a:r>
              <a:rPr lang="sr-Latn-RS" sz="2200" b="1" dirty="0"/>
              <a:t>H</a:t>
            </a:r>
            <a:r>
              <a:rPr lang="sr-Latn-RS" sz="2200" b="1" noProof="0" dirty="0" err="1"/>
              <a:t>ananu</a:t>
            </a:r>
            <a:r>
              <a:rPr lang="sr-Latn-RS" sz="2200" b="1" noProof="0" dirty="0"/>
              <a:t> kao da je već bio dat Izraelu. To znači da im je Bog dao potpuno garanciju uspeha osvajanja.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Eufrat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200" b="1" noProof="0" dirty="0"/>
              <a:t>PUSTINJA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13556"/>
            <a:ext cx="176736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200" b="1" noProof="0" dirty="0"/>
              <a:t>MEDITERAN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20394" y="3589405"/>
            <a:ext cx="4302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Zatim se okreće Isusu i uverava ga da ako bude snažan i hrabar, niko mu se neće moći odupreti</a:t>
            </a:r>
            <a:r>
              <a:rPr lang="sr-Latn-RS" sz="2200" b="1" dirty="0"/>
              <a:t> (Isus </a:t>
            </a:r>
            <a:r>
              <a:rPr lang="sr-Latn-RS" sz="2200" b="1" dirty="0" err="1"/>
              <a:t>Navin</a:t>
            </a:r>
            <a:r>
              <a:rPr lang="sr-Latn-RS" sz="2200" b="1" dirty="0"/>
              <a:t> </a:t>
            </a:r>
            <a:r>
              <a:rPr lang="sr-Latn-RS" sz="2200" b="1" noProof="0" dirty="0"/>
              <a:t>1,5-6).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60824"/>
            <a:ext cx="3583888" cy="1894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0" r="8140"/>
          <a:stretch>
            <a:fillRect/>
          </a:stretch>
        </p:blipFill>
        <p:spPr>
          <a:xfrm>
            <a:off x="6289108" y="4793381"/>
            <a:ext cx="203416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197053" y="5362722"/>
            <a:ext cx="59941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pobeda nije ležala u Isusovim vlastitim naporima, već u Božjoj prisutnosti. On ga je uveravao, kao što uverava svakoga od nas: „Ja ću biti s tobom“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1,5; 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28,20).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231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Zatim ih podseća na granice do kojih će osvajanjem doći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1,4): pojas oko reke Jordan (istok) i Sredozemnog mora (zapad) te od pustinje (jug) do reke Eufrat (sever).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1323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Comic Sans MS</vt:lpstr>
      <vt:lpstr>Calibri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96</cp:revision>
  <dcterms:created xsi:type="dcterms:W3CDTF">2025-09-05T17:18:48Z</dcterms:created>
  <dcterms:modified xsi:type="dcterms:W3CDTF">2025-09-09T18:57:36Z</dcterms:modified>
</cp:coreProperties>
</file>