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5"/>
  </p:notesMasterIdLst>
  <p:sldIdLst>
    <p:sldId id="430" r:id="rId6"/>
    <p:sldId id="389" r:id="rId7"/>
    <p:sldId id="470" r:id="rId8"/>
    <p:sldId id="284" r:id="rId9"/>
    <p:sldId id="257" r:id="rId10"/>
    <p:sldId id="258" r:id="rId11"/>
    <p:sldId id="269" r:id="rId12"/>
    <p:sldId id="265" r:id="rId13"/>
    <p:sldId id="260" r:id="rId14"/>
    <p:sldId id="268" r:id="rId15"/>
    <p:sldId id="262" r:id="rId16"/>
    <p:sldId id="263" r:id="rId17"/>
    <p:sldId id="264" r:id="rId18"/>
    <p:sldId id="267" r:id="rId19"/>
    <p:sldId id="469" r:id="rId20"/>
    <p:sldId id="443" r:id="rId21"/>
    <p:sldId id="451" r:id="rId22"/>
    <p:sldId id="467" r:id="rId23"/>
    <p:sldId id="457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Bodoni MT Poster Compressed" panose="02070706080601050204" pitchFamily="18" charset="0"/>
      <p:regular r:id="rId30"/>
    </p:embeddedFont>
    <p:embeddedFont>
      <p:font typeface="Britannic Bold" panose="020B0903060703020204" pitchFamily="3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Constantia" panose="02030602050306030303" pitchFamily="18" charset="0"/>
      <p:regular r:id="rId36"/>
      <p:bold r:id="rId37"/>
      <p:italic r:id="rId38"/>
      <p:boldItalic r:id="rId39"/>
    </p:embeddedFont>
    <p:embeddedFont>
      <p:font typeface="Gill Sans MT Ext Condensed Bold" panose="020B0902020104020203" pitchFamily="34" charset="0"/>
      <p:regular r:id="rId40"/>
    </p:embeddedFont>
    <p:embeddedFont>
      <p:font typeface="Impact" panose="020B0806030902050204" pitchFamily="34" charset="0"/>
      <p:regular r:id="rId41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164"/>
    <a:srgbClr val="D6BDE4"/>
    <a:srgbClr val="FFD743"/>
    <a:srgbClr val="F9C300"/>
    <a:srgbClr val="E9DE12"/>
    <a:srgbClr val="F5E2B8"/>
    <a:srgbClr val="E5BDD7"/>
    <a:srgbClr val="979700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754" autoAdjust="0"/>
  </p:normalViewPr>
  <p:slideViewPr>
    <p:cSldViewPr snapToGrid="0">
      <p:cViewPr varScale="1">
        <p:scale>
          <a:sx n="27" d="100"/>
          <a:sy n="27" d="100"/>
        </p:scale>
        <p:origin x="10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5.xml"/><Relationship Id="rId41" Type="http://schemas.openxmlformats.org/officeDocument/2006/relationships/font" Target="fonts/font16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se ukazao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3,2-4; IN 5,13-14).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Zatraženo je da izuju obuću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3,5; IN 5,15).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je obećao da će biti s njima </a:t>
          </a:r>
          <a:br>
            <a:rPr lang="es-E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3,12; IN 1,5).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Obeležili su </a:t>
          </a:r>
          <a:r>
            <a:rPr lang="sr-Latn-RS" sz="22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12,21-23; IN 5,10).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 su kroz vodu po suvom tlu (2.Moj</a:t>
          </a:r>
          <a:r>
            <a:rPr lang="sr-Latn-R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14,21-22; </a:t>
          </a:r>
          <a:br>
            <a:rPr lang="sr-Latn-R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</a:t>
          </a:r>
          <a:r>
            <a:rPr lang="sr-Latn-R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3,14-17).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 su špijune da izvide zemlju </a:t>
          </a:r>
          <a:b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(4. Moj 13,1-3; IN 2,1).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 </a:t>
          </a:r>
          <a:br>
            <a:rPr lang="es-ES" sz="22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Moj. 16,4-5, 31; IN 5,11-12)</a:t>
          </a:r>
          <a:endParaRPr lang="sr-Latn-RS" sz="2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 sz="2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 custLinFactNeighborX="-4412" custLinFactNeighborY="-3476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POLAZAK u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</a:t>
          </a:r>
          <a:endParaRPr lang="sr-Latn-R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hr-HR" sz="2000" b="1" dirty="0"/>
            <a:t>Isus </a:t>
          </a:r>
          <a:r>
            <a:rPr lang="hr-HR" sz="2000" b="1" dirty="0" err="1"/>
            <a:t>Navin</a:t>
          </a:r>
          <a:r>
            <a:rPr lang="sr-Latn-RS" sz="2000" b="1" noProof="0" dirty="0"/>
            <a:t> 1,1-9.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1,1-5,12.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ZAPOSEDANJE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Hanana</a:t>
          </a:r>
          <a:endParaRPr lang="sr-Latn-RS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1,10-11.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5,13-12,24.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Podela zemlje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1,12-15.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13,1-21,45.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kroz poslušnost Zakonu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1,16-18.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sr-Latn-RS" sz="2000" b="1" noProof="0" dirty="0"/>
            <a:t>Isus </a:t>
          </a:r>
          <a:r>
            <a:rPr lang="sr-Latn-RS" sz="2000" b="1" noProof="0" dirty="0" err="1"/>
            <a:t>Navin</a:t>
          </a:r>
          <a:r>
            <a:rPr lang="sr-Latn-RS" sz="2000" b="1" noProof="0" dirty="0"/>
            <a:t> 22,1-24,33.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r-Latn-RS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724" y="558"/>
          <a:ext cx="3530743" cy="89553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se ukazao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3,2-4; IN 5,13-14).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44274"/>
        <a:ext cx="3443311" cy="808101"/>
      </dsp:txXfrm>
    </dsp:sp>
    <dsp:sp modelId="{0175714B-8963-43B7-B3E3-7E67CEFA3648}">
      <dsp:nvSpPr>
        <dsp:cNvPr id="0" name=""/>
        <dsp:cNvSpPr/>
      </dsp:nvSpPr>
      <dsp:spPr>
        <a:xfrm>
          <a:off x="1724" y="940868"/>
          <a:ext cx="3530743" cy="8955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Zatraženo je da izuju obuću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3,5; IN 5,15).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984584"/>
        <a:ext cx="3443311" cy="808101"/>
      </dsp:txXfrm>
    </dsp:sp>
    <dsp:sp modelId="{144C8132-1BCB-47B1-9BA5-6C7196E0882D}">
      <dsp:nvSpPr>
        <dsp:cNvPr id="0" name=""/>
        <dsp:cNvSpPr/>
      </dsp:nvSpPr>
      <dsp:spPr>
        <a:xfrm>
          <a:off x="1724" y="1881179"/>
          <a:ext cx="3530743" cy="89553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im je obećao da će biti s njima </a:t>
          </a:r>
          <a:br>
            <a:rPr lang="es-E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3,12; IN 1,5).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1924895"/>
        <a:ext cx="3443311" cy="808101"/>
      </dsp:txXfrm>
    </dsp:sp>
    <dsp:sp modelId="{014199BF-6FDE-44AA-97A9-E90C9F001B98}">
      <dsp:nvSpPr>
        <dsp:cNvPr id="0" name=""/>
        <dsp:cNvSpPr/>
      </dsp:nvSpPr>
      <dsp:spPr>
        <a:xfrm>
          <a:off x="1724" y="2821489"/>
          <a:ext cx="3530743" cy="8955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Obeležili su </a:t>
          </a:r>
          <a:r>
            <a:rPr lang="sr-Latn-RS" sz="22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Pashu</a:t>
          </a: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(2. Moj. 12,21-23; IN 5,10).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2865205"/>
        <a:ext cx="3443311" cy="808101"/>
      </dsp:txXfrm>
    </dsp:sp>
    <dsp:sp modelId="{C6AB6286-A3FE-4354-A6F9-4E877A87D1F4}">
      <dsp:nvSpPr>
        <dsp:cNvPr id="0" name=""/>
        <dsp:cNvSpPr/>
      </dsp:nvSpPr>
      <dsp:spPr>
        <a:xfrm>
          <a:off x="1724" y="3761799"/>
          <a:ext cx="3530743" cy="8955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Prošli su kroz vodu po suvom tlu (2.Moj</a:t>
          </a:r>
          <a: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14,21-22; </a:t>
          </a:r>
          <a:b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 </a:t>
          </a:r>
          <a:r>
            <a:rPr lang="sr-Latn-R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3,14-17).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3805515"/>
        <a:ext cx="3443311" cy="808101"/>
      </dsp:txXfrm>
    </dsp:sp>
    <dsp:sp modelId="{C3FA82F2-280A-4289-9BB4-7240EEF6ADDA}">
      <dsp:nvSpPr>
        <dsp:cNvPr id="0" name=""/>
        <dsp:cNvSpPr/>
      </dsp:nvSpPr>
      <dsp:spPr>
        <a:xfrm>
          <a:off x="0" y="4670980"/>
          <a:ext cx="3530743" cy="89553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 jednim je došla mana, s drugim je prestala </a:t>
          </a:r>
          <a:br>
            <a:rPr lang="es-E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Moj. 16,4-5, 31; IN 5,11-12)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16" y="4714696"/>
        <a:ext cx="3443311" cy="808101"/>
      </dsp:txXfrm>
    </dsp:sp>
    <dsp:sp modelId="{31091E27-B199-44D9-8D0B-E63F34B8D794}">
      <dsp:nvSpPr>
        <dsp:cNvPr id="0" name=""/>
        <dsp:cNvSpPr/>
      </dsp:nvSpPr>
      <dsp:spPr>
        <a:xfrm>
          <a:off x="1724" y="5642419"/>
          <a:ext cx="3530743" cy="89553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Poslali su špijune da izvide zemlju </a:t>
          </a:r>
          <a:b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(4. Moj 13,1-3; IN 2,1).</a:t>
          </a:r>
          <a:endParaRPr lang="sr-Latn-RS" sz="22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40" y="5686135"/>
        <a:ext cx="3443311" cy="80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SLUŽENJE kroz poslušnost Zakonu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1,16-18.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22,1-24,33.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Podela zemlje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1,12-15.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13,1-21,45.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ZAPOSEDANJE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Hanana</a:t>
          </a:r>
          <a:endParaRPr lang="sr-Latn-R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1,10-11.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5,13-12,24.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POLAZAK u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Hanan</a:t>
          </a:r>
          <a:endParaRPr lang="sr-Latn-RS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Isus </a:t>
          </a:r>
          <a:r>
            <a:rPr lang="hr-HR" sz="2000" b="1" kern="1200" dirty="0" err="1"/>
            <a:t>Navin</a:t>
          </a:r>
          <a:r>
            <a:rPr lang="sr-Latn-RS" sz="2000" b="1" kern="1200" noProof="0" dirty="0"/>
            <a:t> 1,1-9.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Isus </a:t>
          </a:r>
          <a:r>
            <a:rPr lang="sr-Latn-RS" sz="2000" b="1" kern="1200" noProof="0" dirty="0" err="1"/>
            <a:t>Navin</a:t>
          </a:r>
          <a:r>
            <a:rPr lang="sr-Latn-RS" sz="2000" b="1" kern="1200" noProof="0" dirty="0"/>
            <a:t> 1,1-5,12.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0AF6B-D905-4EBB-A77B-8D7AF6750323}" type="datetimeFigureOut">
              <a:rPr lang="sr-Latn-RS" smtClean="0"/>
              <a:t>29.9.2025.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5C40-BF14-4332-BBA4-A2FD41622110}" type="slidenum">
              <a:rPr lang="sr-Latn-RS" smtClean="0"/>
              <a:t>‹Nº›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550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3D60068-03EE-4651-9045-8B2B15A2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27BD1-6339-4FF9-8F9F-B63EBA6AA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A417-993D-3CE1-2B2D-FC28CD82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52D42-5755-5985-5FDE-4614B876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AC57-B1F3-3197-5F6A-4DEDCD52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0BE7-5D32-1F92-8A05-7D3AA1FA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7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05C40-BF14-4332-BBA4-A2FD41622110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98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05C40-BF14-4332-BBA4-A2FD41622110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063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9F0A-0FA4-3A03-0C83-63E42FA9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F88C7-24CA-AF47-5892-AFC8F473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E08C1-1604-A3DA-4D4A-BBDB7A6D9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2535-0CB6-E624-92E2-A5EE834E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0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2F0451C-FE00-48BE-BCEB-17F6D797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23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0338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54423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06496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82167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87265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3276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90835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1526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8828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41757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16504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05611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27891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96709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6279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13921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3337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64649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9317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86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647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4098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90267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0992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94087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80171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2560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44808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9125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69093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72529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73663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81569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8416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60277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40024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58201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083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5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1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23.jpeg"/><Relationship Id="rId21" Type="http://schemas.openxmlformats.org/officeDocument/2006/relationships/image" Target="../media/image3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6.jpeg"/><Relationship Id="rId24" Type="http://schemas.openxmlformats.org/officeDocument/2006/relationships/image" Target="../media/image3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diagramData" Target="../diagrams/data1.xml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-1207008" y="-76200"/>
            <a:ext cx="1492300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6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POUKE </a:t>
            </a:r>
            <a:r>
              <a:rPr lang="en-US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O VERI I</a:t>
            </a:r>
            <a:r>
              <a:rPr lang="sr-Latn-RS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Z</a:t>
            </a:r>
            <a:r>
              <a:rPr lang="en-US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 KNJIGE ISUSA NAVINA</a:t>
            </a:r>
            <a:r>
              <a:rPr kumimoji="0" lang="sr-Latn-RS" sz="6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sr-Latn-R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5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1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tromesečje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2025.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pouke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</a:t>
            </a:r>
            <a:r>
              <a:rPr lang="en-U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lang="en-US" sz="2000" b="1" dirty="0" err="1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oktobar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5.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3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52B3C-5926-8F08-19E6-905EC246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61134"/>
            <a:ext cx="12363855" cy="54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863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sr-Latn-RS" noProof="0" dirty="0"/>
              <a:t>ISUSOVA MISIJA</a:t>
            </a:r>
          </a:p>
          <a:p>
            <a:r>
              <a:rPr lang="sr-Latn-RS" sz="5400" noProof="0" dirty="0"/>
              <a:t>(ISUS NAVIN  1,4-9)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sr-Latn-RS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NASLADITE OBEĆANJA!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Svako mesto na koje stupite stopama svojim dao sam vam, kao što rekoh Mojsiju.</a:t>
            </a:r>
            <a:r>
              <a:rPr lang="sr-Latn-RS" sz="20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197053" y="1333610"/>
            <a:ext cx="808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</a:t>
            </a:r>
            <a:r>
              <a:rPr lang="sr-Latn-RS" sz="2200" b="1" dirty="0"/>
              <a:t>Isusu Navinu</a:t>
            </a:r>
            <a:r>
              <a:rPr lang="sr-Latn-RS" sz="2200" b="1" noProof="0" dirty="0"/>
              <a:t> 1,3. Bog govori u proročanskom sadašnjem vremenu. Govori o </a:t>
            </a:r>
            <a:r>
              <a:rPr lang="sr-Latn-RS" sz="2200" b="1" dirty="0"/>
              <a:t>H</a:t>
            </a:r>
            <a:r>
              <a:rPr lang="sr-Latn-RS" sz="2200" b="1" noProof="0" dirty="0" err="1"/>
              <a:t>ananu</a:t>
            </a:r>
            <a:r>
              <a:rPr lang="sr-Latn-RS" sz="2200" b="1" noProof="0" dirty="0"/>
              <a:t> kao da je već bio dat Izraelu. To znači da im je Bog dao potpunu garanciju uspeha osvajanja.</a:t>
            </a:r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/>
              <a:t>Eufrat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200" b="1" noProof="0" dirty="0"/>
              <a:t>PUSTINJA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13556"/>
            <a:ext cx="1767360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2200" b="1" noProof="0" dirty="0"/>
              <a:t>MEDITERAN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20394" y="3589405"/>
            <a:ext cx="43028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Zatim se okreće Isusu i uverava ga da ako bude snažan i hrabar, niko mu se neće moći odupreti</a:t>
            </a:r>
            <a:r>
              <a:rPr lang="sr-Latn-RS" sz="2200" b="1" dirty="0"/>
              <a:t> (Isus </a:t>
            </a:r>
            <a:r>
              <a:rPr lang="sr-Latn-RS" sz="2200" b="1" dirty="0" err="1"/>
              <a:t>Navin</a:t>
            </a:r>
            <a:r>
              <a:rPr lang="sr-Latn-RS" sz="2200" b="1" dirty="0"/>
              <a:t> </a:t>
            </a:r>
            <a:r>
              <a:rPr lang="sr-Latn-RS" sz="2200" b="1" noProof="0" dirty="0"/>
              <a:t>1,5.6).</a:t>
            </a:r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60824"/>
            <a:ext cx="3583888" cy="1894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40" r="8140"/>
          <a:stretch>
            <a:fillRect/>
          </a:stretch>
        </p:blipFill>
        <p:spPr>
          <a:xfrm>
            <a:off x="6289108" y="4793381"/>
            <a:ext cx="203416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197053" y="5362722"/>
            <a:ext cx="59941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pobeda nije ležala u Isusovim vlastitim naporima, već u Božjoj prisutnosti. On ga je uveravao, kao što uverava svakoga od nas: „Ja ću biti s tobom“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1,5; Matej 28,20).</a:t>
            </a:r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231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Zatim ih podseća na granice do kojih će osvajanjem doći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1,4): pojas oko reke Jordan (istok) i Sredozemnog mora (zapad) te od pustinje (jug) do reke Eufrat (sever).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TRUD I HRABROST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Nisam li ti zapovedio: budi slobodan i hrabar? ne boj se i ne plaši se; jer je s tobom Gospod Bog tvoj kuda god ideš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(Isus </a:t>
            </a:r>
            <a:r>
              <a:rPr lang="sr-Latn-R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1,9)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2882537" y="1876217"/>
            <a:ext cx="9309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je od Isusa zatražio snagu i hrabrost u </a:t>
            </a:r>
            <a:r>
              <a:rPr lang="sr-Latn-RS" sz="2200" b="1" noProof="0" dirty="0" err="1"/>
              <a:t>bitci</a:t>
            </a:r>
            <a:r>
              <a:rPr lang="sr-Latn-RS" sz="2200" b="1" noProof="0" dirty="0"/>
              <a:t> (Isus </a:t>
            </a:r>
            <a:r>
              <a:rPr lang="sr-Latn-RS" sz="2200" b="1" noProof="0" dirty="0" err="1"/>
              <a:t>Navin</a:t>
            </a:r>
            <a:r>
              <a:rPr lang="sr-Latn-RS" sz="2200" b="1" noProof="0" dirty="0"/>
              <a:t>, 1,9), Bog ga je zamolio za snagu i hrabrost da posluša Zakon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1,7).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7" t="990" r="12385" b="-990"/>
          <a:stretch>
            <a:fillRect/>
          </a:stretch>
        </p:blipFill>
        <p:spPr>
          <a:xfrm>
            <a:off x="37725" y="31079"/>
            <a:ext cx="3267450" cy="3140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37724" y="3238500"/>
            <a:ext cx="66678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Sa svoje strane, On obećava da će „biti s tobom kamo god pođeš“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1,9), pomažući nam da se borimo u </a:t>
            </a:r>
            <a:r>
              <a:rPr lang="sr-Latn-RS" sz="2200" b="1" noProof="0" dirty="0" err="1"/>
              <a:t>bitci</a:t>
            </a:r>
            <a:r>
              <a:rPr lang="sr-Latn-RS" sz="2200" b="1" noProof="0" dirty="0"/>
              <a:t> u kojoj smo sudelovali. Ne u fizičkoj </a:t>
            </a:r>
            <a:r>
              <a:rPr lang="sr-Latn-RS" sz="2200" b="1" noProof="0" dirty="0" err="1"/>
              <a:t>bitci</a:t>
            </a:r>
            <a:r>
              <a:rPr lang="sr-Latn-RS" sz="2200" b="1" noProof="0" dirty="0"/>
              <a:t>, već „protiv poglavarstava, protiv vlasti, protiv sila tame ovoga sveta, protiv duhova pakosti ispod neba“ (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6,12). Da bismo to učinili, On nam je dao potrebno oružje (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2882537" y="2584103"/>
            <a:ext cx="93094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To je slučaj i danas. Bog od nas traži da se trudimo držati Njegov zakon (</a:t>
            </a:r>
            <a:r>
              <a:rPr lang="sr-Latn-RS" sz="2200" b="1" noProof="0" dirty="0" err="1"/>
              <a:t>Otk</a:t>
            </a:r>
            <a:r>
              <a:rPr lang="sr-Latn-RS" sz="2200" b="1" noProof="0" dirty="0"/>
              <a:t>. 14,12). To zahteva veliku hrabrost sa naše strane.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" y="5685260"/>
            <a:ext cx="6746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Ključ uspeha je potpuno poverenje u Boga. A da bismo to </a:t>
            </a:r>
            <a:r>
              <a:rPr lang="sr-Latn-RS" sz="2200" b="1" dirty="0" err="1"/>
              <a:t>ostvar</a:t>
            </a:r>
            <a:r>
              <a:rPr lang="sr-Latn-RS" sz="2200" b="1" noProof="0" dirty="0"/>
              <a:t>ili, moramo se sa Njim svakodnevno povezivati (</a:t>
            </a:r>
            <a:r>
              <a:rPr lang="sr-Latn-RS" sz="2200" b="1" noProof="0" dirty="0" err="1"/>
              <a:t>Ef</a:t>
            </a:r>
            <a:r>
              <a:rPr lang="sr-Latn-RS" sz="2200" b="1" noProof="0" dirty="0"/>
              <a:t>. 6,18).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USPEH MISIJE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Neka se ne rastavlja od usta tvojih knjiga ovoga zakona, nego razmišljaj o njemu dan i noć, da držiš i tvoriš sve kako je u njemu napisano; jer ćeš tada biti srećan na putevima svojim i tada ćeš napredovati</a:t>
            </a:r>
            <a:r>
              <a:rPr lang="sr-Latn-RS" sz="20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(Isus </a:t>
            </a:r>
            <a:r>
              <a:rPr lang="sr-Latn-RS" sz="1600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Bićemo uspešni ako držimo načela i vrednosti izražene u Božjem Zakonu. Ali, nije li to spasenje delima?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5" r="3475"/>
          <a:stretch>
            <a:fillRect/>
          </a:stretch>
        </p:blipFill>
        <p:spPr>
          <a:xfrm>
            <a:off x="7077076" y="1657350"/>
            <a:ext cx="4927894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9278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Uspeh sa božanske tačke gledišta nije isti kada se uporedi sa uspehom sa ljudske tačke gledišta.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Prolazni uspeh u ovom svetu može se postići kršenjem božanskih i ljudskih zakona, ali pravi i večni uspeh ne može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1,8).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299" y="4895767"/>
            <a:ext cx="69437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Ne! Nikako. Vera i Zakon se međusobno ne isključuju, već se nadopunjuju (Rim. 3,31). </a:t>
            </a:r>
            <a:r>
              <a:rPr lang="sr-Latn-RS" sz="2200" b="1" noProof="0" dirty="0">
                <a:solidFill>
                  <a:srgbClr val="D101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 govorimo o Zakonu, govorimo o načinu na koji bismo trebali živeti, a ne o načinu na koji smo spaseni</a:t>
            </a:r>
            <a:r>
              <a:rPr lang="sr-Latn-RS" sz="2200" b="1" noProof="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RS" sz="2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200" b="1" noProof="0" dirty="0"/>
              <a:t>Naš odnos s Bogom ogleda se u našoj poslušnosti Njegovoj volji.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1698171" y="989870"/>
            <a:ext cx="8795658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100" b="1" dirty="0">
                <a:latin typeface="Constantia" panose="02030602050306030303" pitchFamily="18" charset="0"/>
              </a:rPr>
              <a:t>„</a:t>
            </a:r>
            <a:r>
              <a:rPr lang="sr-Latn-RS" sz="2800" b="1" dirty="0">
                <a:latin typeface="Constantia" panose="02030602050306030303" pitchFamily="18" charset="0"/>
              </a:rPr>
              <a:t>Vernik uvek ima moćnog pomoćnika u Gospodu. Možda ne znamo kako nam On pomaže; ali ovo znamo: Njegova pomoć nikada ne izneverava one koji se uzdaju u Njega. Kada bi hrišćani mogli znati koliko puta je Gospod usmerio njihov put tako da se </a:t>
            </a:r>
            <a:r>
              <a:rPr lang="sr-Latn-RS" sz="2800" b="1" dirty="0" err="1">
                <a:latin typeface="Constantia" panose="02030602050306030303" pitchFamily="18" charset="0"/>
              </a:rPr>
              <a:t>neprijateljeve</a:t>
            </a:r>
            <a:r>
              <a:rPr lang="sr-Latn-RS" sz="2800" b="1" dirty="0">
                <a:latin typeface="Constantia" panose="02030602050306030303" pitchFamily="18" charset="0"/>
              </a:rPr>
              <a:t> namere za njih ne bi ispunile, više se ne bi spoticali i žalili. Njihova vera bi bila učvršćena u Bogu i nikakvo iskušenje ih ne bi moglo pokolebati. Prepoznali bi Ga kao svoju mudrost i efikasnost, i On bi ostvario ono što želi da postigne kroz njih.“</a:t>
            </a:r>
            <a:endParaRPr lang="sr-Latn-RS" sz="31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4143755" y="85785"/>
            <a:ext cx="4465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Elen G. Vajt, </a:t>
            </a:r>
            <a:r>
              <a:rPr lang="sr-Latn-RS" sz="1600" i="1" noProof="0" dirty="0"/>
              <a:t>Proroci i </a:t>
            </a:r>
            <a:r>
              <a:rPr lang="sr-Latn-RS" sz="1600" i="1" dirty="0"/>
              <a:t>care</a:t>
            </a:r>
            <a:r>
              <a:rPr lang="sr-Latn-RS" sz="1600" i="1" noProof="0" dirty="0"/>
              <a:t>evi</a:t>
            </a:r>
            <a:r>
              <a:rPr lang="sr-Latn-RS" sz="1600" b="1" noProof="0" dirty="0"/>
              <a:t>, str. 422. original.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5C45-4223-AB9F-ADF3-DABFB514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FEFCE9B3-67BF-176D-135B-A512AC52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F7F236C0-6AE0-1F63-57D3-7C52826E4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12A7C541-19B8-262C-5879-C9AF13EAC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91A16-8AB8-3FBB-8185-ECE27057EA34}"/>
              </a:ext>
            </a:extLst>
          </p:cNvPr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B7DDB953-DCF7-F67D-8E46-2B4CF08D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C352974C-FA20-23C2-D8D6-7AB4D10F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31B8B1F2-C1B3-4F7A-7D0B-B597B84B4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EFDE5-9EDE-DEBC-0FC2-C8282AA60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C5B19DFF-7A6D-C33D-FAA4-446D7AD3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7378C-4D03-E207-79E2-8EAB12992574}"/>
              </a:ext>
            </a:extLst>
          </p:cNvPr>
          <p:cNvSpPr txBox="1"/>
          <p:nvPr/>
        </p:nvSpPr>
        <p:spPr>
          <a:xfrm>
            <a:off x="150920" y="3898178"/>
            <a:ext cx="120410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Na početku knjige glavno pitanje glasi: </a:t>
            </a:r>
            <a:r>
              <a:rPr lang="sr-Latn-RS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Da li ć</a:t>
            </a:r>
            <a:r>
              <a:rPr lang="en-US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e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 Izrael iskoristiti ovu novu priliku? Da li će slediti </a:t>
            </a:r>
            <a:r>
              <a:rPr lang="sr-Latn-RS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formulu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 za uspeh koji prethodni nara</a:t>
            </a:r>
            <a:r>
              <a:rPr lang="sr-Latn-RS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taj nije poslu</a:t>
            </a:r>
            <a:r>
              <a:rPr lang="sr-Latn-RS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š</a:t>
            </a:r>
            <a:r>
              <a:rPr lang="hr-HR" sz="2000" b="1" dirty="0" err="1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ao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? Istorija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se ponavlja. Crkva je danas pod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vođstvom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novog Isusa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Navina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— Isusa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H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rista — pozvana da napreduje u ispunjenju Božjih obećanja.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Uslovi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S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aveza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ostaju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nepromenjeni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: Bog nam pruža ono što ne možemo učiniti sami, dok očekuje našu poslušnost koja je pokazatelj našeg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poverenja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u Njegovu ljubav, mudrost i moć. Ostaje pitanje: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Da li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će naš naraštaj imati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poverenje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u Božju sposobnost da svoj plan izvrši “do dana Isusa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H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rista” (Fili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b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 1,6)? Kako sadašnji naraštaj stoji na granici nebeskog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Hanana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, božanski poziv i dalje snažno odjekuje: “Samo budi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slobodan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20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hrabar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!” (Isus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Navin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1,7)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7C56-2095-2786-4915-E384530D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953" y="-97653"/>
            <a:ext cx="44302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0169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PRIMENA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7" y="1676403"/>
            <a:ext cx="9525003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”Formula za uspeh”, može 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3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8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2" y="3886202"/>
            <a:ext cx="7533532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li 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usred društvenih i kulturoloških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uticaja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prihvatim Sveto pismo kao autoritativno, nepogrešivo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li želim da ostanem veran čitavom Pismu a to znači da držim i zapovesti Božje i imam svedočanstvo Isusa Hrista?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407887" y="1558684"/>
            <a:ext cx="1259114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5"/>
            <a:ext cx="90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Razumevši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 podsetim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naloga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”Utolite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znajte da sam ja Bog” (Ps.46,10), da shvatim da je Biblija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 uvek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586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90397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>
                <a:solidFill>
                  <a:srgbClr val="FFFF99"/>
                </a:solidFill>
              </a:rPr>
              <a:t>Koje  promene  treba  da ostvarimo </a:t>
            </a:r>
            <a:r>
              <a:rPr lang="hr-HR" dirty="0">
                <a:solidFill>
                  <a:srgbClr val="FFFF99"/>
                </a:solidFill>
              </a:rPr>
              <a:t>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2" y="3048000"/>
            <a:ext cx="451394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55" marR="0" lvl="0" indent="-396855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</a:t>
            </a: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načelo  iz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ove pouke </a:t>
            </a: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možemo   da primenimo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88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332" y="76200"/>
            <a:ext cx="6347669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3" y="1549065"/>
            <a:ext cx="9185907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z="2800" b="1" dirty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Kako možemo koristiti </a:t>
            </a:r>
            <a:r>
              <a:rPr lang="hr-HR" sz="2800" dirty="0">
                <a:solidFill>
                  <a:srgbClr val="FFFF99"/>
                </a:solidFill>
                <a:latin typeface="Arial" panose="020B0604020202020204" pitchFamily="34" charset="0"/>
              </a:rPr>
              <a:t>pouk</a:t>
            </a:r>
            <a:r>
              <a:rPr lang="hr-HR" sz="2800" b="1" dirty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u: ”</a:t>
            </a:r>
            <a:r>
              <a:rPr lang="hr-HR" sz="2800" dirty="0">
                <a:solidFill>
                  <a:srgbClr val="FFFF99"/>
                </a:solidFill>
                <a:latin typeface="Arial" panose="020B0604020202020204" pitchFamily="34" charset="0"/>
              </a:rPr>
              <a:t>Formula za uspjeh” </a:t>
            </a:r>
            <a:r>
              <a:rPr lang="hr-HR" sz="2800" b="1" dirty="0">
                <a:solidFill>
                  <a:srgbClr val="FFFF99"/>
                </a:solidFill>
                <a:effectLst/>
                <a:latin typeface="Arial" panose="020B0604020202020204" pitchFamily="34" charset="0"/>
              </a:rPr>
              <a:t> iduće sedmice?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36220" y="2409946"/>
            <a:ext cx="11955780" cy="39858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grupi:</a:t>
            </a:r>
          </a:p>
          <a:p>
            <a:pPr marL="457200" marR="0" lvl="0" indent="-45720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5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Moj,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18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,15-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22; Isus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 1,1-9. 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Zašto je značajno što Knjiga Isusa Navina počinje ponavljanjem </a:t>
            </a:r>
          </a:p>
          <a:p>
            <a:pPr marR="0" lvl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                             obećanja vezanog za ono što će se dogoditi posle Mojsijeve smrti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Moj 33,11;</a:t>
            </a:r>
            <a:r>
              <a:rPr kumimoji="0" lang="hr-HR" sz="16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4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Moj. 14,6.30.38; 27,18; 32,12; 5. Moj. 1,38; 31,23; 34,9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Šta govore ovi tekstovi o I. Navinu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 1. </a:t>
            </a:r>
            <a:r>
              <a:rPr lang="hr-HR" sz="16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ta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možemo saznati o strukturi ove knjige na osnovu njenog uvodnog poglavlja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                                                                                                                                                                        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IN 1,4-6; </a:t>
            </a:r>
            <a:r>
              <a:rPr lang="hr-HR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Jev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 6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,17</a:t>
            </a:r>
            <a:r>
              <a:rPr lang="hr-HR" sz="1600" i="1" dirty="0">
                <a:solidFill>
                  <a:srgbClr val="FFFFFF"/>
                </a:solidFill>
                <a:latin typeface="Arial"/>
                <a:cs typeface="Arial" charset="0"/>
              </a:rPr>
              <a:t>.1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Obećana zemlja je tada bila obećanje, zašto ju Bog naziva nasledstvom. Šta znači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biti naslednik Božjih obećanja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just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 Pročitaj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IN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1,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7-9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Zašto je Bog dvaput naglasio IN da treba da bude slobodan (odvažan i jak) I hrabar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sr-Latn-R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Pročitaj </a:t>
            </a:r>
            <a:r>
              <a:rPr lang="sr-Latn-RS" sz="1600" i="1" dirty="0" err="1">
                <a:solidFill>
                  <a:srgbClr val="FFFFFF"/>
                </a:solidFill>
                <a:latin typeface="Arial"/>
                <a:cs typeface="Arial" charset="0"/>
              </a:rPr>
              <a:t>Ef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.</a:t>
            </a:r>
            <a:r>
              <a:rPr kumimoji="0" lang="sr-Latn-R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6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,10-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18.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Kako reči ohrabrenja Isusu Navinu možemo da primenimo na svoje svakodnevne duh. borbe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Pročitaj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IN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1,7-9; 1. Moj. 24,40; Isa. 53,10; </a:t>
            </a:r>
            <a:r>
              <a:rPr kumimoji="0" lang="sr-Latn-R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1,1-3.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Šta</a:t>
            </a:r>
            <a:r>
              <a:rPr kumimoji="0" lang="sr-Latn-R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na osnovu tih tekstova znači biti srećan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i</a:t>
            </a:r>
            <a:r>
              <a:rPr kumimoji="0" lang="sr-Latn-R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uspešan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Pročitaj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Rim.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600" i="1" dirty="0">
                <a:solidFill>
                  <a:srgbClr val="FFFFFF"/>
                </a:solidFill>
                <a:latin typeface="Arial"/>
                <a:cs typeface="Arial" charset="0"/>
              </a:rPr>
              <a:t>3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,31. 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Šta nam ovaj stih govori o odnosu između zakona </a:t>
            </a:r>
            <a:r>
              <a:rPr lang="sr-Latn-RS" sz="1600" b="1" dirty="0">
                <a:solidFill>
                  <a:srgbClr val="FFFFFF"/>
                </a:solidFill>
                <a:latin typeface="Arial"/>
                <a:cs typeface="Arial" charset="0"/>
              </a:rPr>
              <a:t>i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vere 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1384664"/>
            <a:ext cx="996778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2048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>
                <a:solidFill>
                  <a:srgbClr val="FFFF99"/>
                </a:solidFill>
              </a:rPr>
              <a:t>Koje  promene  treba da izvršimo</a:t>
            </a:r>
            <a:r>
              <a:rPr lang="en-US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97408" y="3471226"/>
            <a:ext cx="3095967" cy="2725201"/>
            <a:chOff x="264" y="2249"/>
            <a:chExt cx="957" cy="1778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7" y="2249"/>
              <a:ext cx="944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64" y="2641"/>
              <a:ext cx="95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200" b="1" dirty="0">
                  <a:solidFill>
                    <a:srgbClr val="000000"/>
                  </a:solidFill>
                </a:rPr>
                <a:t>Iako je Mojsije umro, njegov </a:t>
              </a:r>
              <a:r>
                <a:rPr lang="hr-HR" sz="1200" b="1" dirty="0" err="1">
                  <a:solidFill>
                    <a:srgbClr val="000000"/>
                  </a:solidFill>
                </a:rPr>
                <a:t>uticaj</a:t>
              </a:r>
              <a:r>
                <a:rPr lang="hr-HR" sz="1200" b="1" dirty="0">
                  <a:solidFill>
                    <a:srgbClr val="000000"/>
                  </a:solidFill>
                </a:rPr>
                <a:t> se I dalje </a:t>
              </a:r>
              <a:r>
                <a:rPr lang="hr-HR" sz="1200" b="1" dirty="0" err="1">
                  <a:solidFill>
                    <a:srgbClr val="000000"/>
                  </a:solidFill>
                </a:rPr>
                <a:t>osećao</a:t>
              </a:r>
              <a:r>
                <a:rPr lang="hr-HR" sz="1200" b="1" dirty="0">
                  <a:solidFill>
                    <a:srgbClr val="000000"/>
                  </a:solidFill>
                </a:rPr>
                <a:t> dok je za </a:t>
              </a:r>
              <a:r>
                <a:rPr lang="hr-HR" sz="1200" b="1" dirty="0" err="1">
                  <a:solidFill>
                    <a:srgbClr val="000000"/>
                  </a:solidFill>
                </a:rPr>
                <a:t>izrawlski</a:t>
              </a:r>
              <a:r>
                <a:rPr lang="hr-HR" sz="1200" b="1" dirty="0">
                  <a:solidFill>
                    <a:srgbClr val="000000"/>
                  </a:solidFill>
                </a:rPr>
                <a:t> narod svitala nova „zora.” Isus </a:t>
              </a:r>
              <a:r>
                <a:rPr lang="hr-HR" sz="1200" b="1" dirty="0" err="1">
                  <a:solidFill>
                    <a:srgbClr val="000000"/>
                  </a:solidFill>
                </a:rPr>
                <a:t>Navin</a:t>
              </a:r>
              <a:r>
                <a:rPr lang="hr-HR" sz="1200" b="1" dirty="0">
                  <a:solidFill>
                    <a:srgbClr val="000000"/>
                  </a:solidFill>
                </a:rPr>
                <a:t>, Mojsijev pomoćnik preuzeo je vodstvo Izraela I uz Božju pomoć uveo je taj narod u Bogom obećanu zemlju. U </a:t>
              </a:r>
              <a:r>
                <a:rPr lang="hr-HR" sz="1200" b="1" dirty="0" err="1">
                  <a:solidFill>
                    <a:srgbClr val="000000"/>
                  </a:solidFill>
                </a:rPr>
                <a:t>vre</a:t>
              </a:r>
              <a:r>
                <a:rPr lang="hr-HR" sz="1200" b="1" dirty="0">
                  <a:solidFill>
                    <a:srgbClr val="000000"/>
                  </a:solidFill>
                </a:rPr>
                <a:t>-me Isusa </a:t>
              </a:r>
              <a:r>
                <a:rPr lang="hr-HR" sz="1200" b="1" dirty="0" err="1">
                  <a:solidFill>
                    <a:srgbClr val="000000"/>
                  </a:solidFill>
                </a:rPr>
                <a:t>Navina</a:t>
              </a:r>
              <a:r>
                <a:rPr lang="hr-HR" sz="1200" b="1" dirty="0">
                  <a:solidFill>
                    <a:srgbClr val="000000"/>
                  </a:solidFill>
                </a:rPr>
                <a:t> izraelski narod je </a:t>
              </a:r>
              <a:r>
                <a:rPr lang="hr-HR" sz="1200" b="1" dirty="0" err="1">
                  <a:solidFill>
                    <a:srgbClr val="000000"/>
                  </a:solidFill>
                </a:rPr>
                <a:t>uvideo</a:t>
              </a:r>
              <a:r>
                <a:rPr lang="hr-HR" sz="1200" b="1" dirty="0">
                  <a:solidFill>
                    <a:srgbClr val="000000"/>
                  </a:solidFill>
                </a:rPr>
                <a:t> da Bog drži do svojih obećanja. Glavno pitanje kojim knjiga počinje glasi:  Da li će Izrael iskoristiti svoju novu priliku I slediti recept </a:t>
              </a:r>
              <a:r>
                <a:rPr lang="hr-HR" sz="1200" b="1" dirty="0" err="1">
                  <a:solidFill>
                    <a:srgbClr val="000000"/>
                  </a:solidFill>
                </a:rPr>
                <a:t>uspeha</a:t>
              </a:r>
              <a:r>
                <a:rPr lang="hr-HR" sz="1200" b="1" dirty="0">
                  <a:solidFill>
                    <a:srgbClr val="000000"/>
                  </a:solidFill>
                </a:rPr>
                <a:t>?</a:t>
              </a:r>
              <a:endPara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796352" y="3976292"/>
            <a:ext cx="1810248" cy="2235462"/>
            <a:chOff x="2639" y="2358"/>
            <a:chExt cx="961" cy="1695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639" y="2358"/>
              <a:ext cx="961" cy="1674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52" y="2411"/>
              <a:ext cx="841" cy="16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1050" b="1" dirty="0">
                  <a:solidFill>
                    <a:srgbClr val="000000"/>
                  </a:solidFill>
                </a:rPr>
                <a:t>Iako je proteklo više od tri hiljade godina od kad je ova knjiga napisana, svet u ko- me danas živimo,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du-hovno</a:t>
              </a:r>
              <a:r>
                <a:rPr lang="sr-Latn-RS" sz="1050" b="1" dirty="0">
                  <a:solidFill>
                    <a:srgbClr val="000000"/>
                  </a:solidFill>
                </a:rPr>
                <a:t> gledano, ne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ra</a:t>
              </a:r>
              <a:r>
                <a:rPr lang="sr-Latn-RS" sz="1050" b="1" dirty="0">
                  <a:solidFill>
                    <a:srgbClr val="000000"/>
                  </a:solidFill>
                </a:rPr>
                <a:t>-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zlikuje</a:t>
              </a:r>
              <a:r>
                <a:rPr lang="sr-Latn-RS" sz="1050" b="1" dirty="0">
                  <a:solidFill>
                    <a:srgbClr val="000000"/>
                  </a:solidFill>
                </a:rPr>
                <a:t> se mnogo od onog sveta. I mi stoji-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mo</a:t>
              </a:r>
              <a:r>
                <a:rPr lang="sr-Latn-RS" sz="1050" b="1" dirty="0">
                  <a:solidFill>
                    <a:srgbClr val="000000"/>
                  </a:solidFill>
                </a:rPr>
                <a:t> na granici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nebes</a:t>
              </a:r>
              <a:r>
                <a:rPr lang="sr-Latn-RS" sz="1050" b="1" dirty="0">
                  <a:solidFill>
                    <a:srgbClr val="000000"/>
                  </a:solidFill>
                </a:rPr>
                <a:t>-kog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Hanana</a:t>
              </a:r>
              <a:r>
                <a:rPr lang="sr-Latn-RS" sz="1050" b="1" dirty="0">
                  <a:solidFill>
                    <a:srgbClr val="000000"/>
                  </a:solidFill>
                </a:rPr>
                <a:t> pa ostaje pitanje: Da li ćemo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us</a:t>
              </a:r>
              <a:r>
                <a:rPr lang="sr-Latn-RS" sz="1050" b="1" dirty="0">
                  <a:solidFill>
                    <a:srgbClr val="000000"/>
                  </a:solidFill>
                </a:rPr>
                <a:t>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pešno</a:t>
              </a:r>
              <a:r>
                <a:rPr lang="sr-Latn-RS" sz="1050" b="1" dirty="0">
                  <a:solidFill>
                    <a:srgbClr val="000000"/>
                  </a:solidFill>
                </a:rPr>
                <a:t> završiti povere </a:t>
              </a:r>
              <a:r>
                <a:rPr lang="sr-Latn-RS" sz="1050" b="1" dirty="0" err="1">
                  <a:solidFill>
                    <a:srgbClr val="000000"/>
                  </a:solidFill>
                </a:rPr>
                <a:t>nu</a:t>
              </a:r>
              <a:r>
                <a:rPr lang="sr-Latn-RS" sz="1050" b="1" dirty="0">
                  <a:solidFill>
                    <a:srgbClr val="000000"/>
                  </a:solidFill>
                </a:rPr>
                <a:t> MISIJU? </a:t>
              </a:r>
              <a:endPara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698402" y="3576639"/>
            <a:ext cx="2321400" cy="2616724"/>
            <a:chOff x="1247" y="2437"/>
            <a:chExt cx="1393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47" y="2731"/>
              <a:ext cx="1387" cy="12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Svojom ispruženom rukom Gospod je vodio narod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bodu.  Taj neočekivani niz bo-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žanskih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dela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bio je početak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nji-hovog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obnovljenog putovanja sa Bogom iz Egipta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Ti događaji iz prošlosti sada treba da budu opomena i izvor nezaboravnih pouka za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nas.Tre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bamo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učiti iz njih, jer kolikogod okolnosti bile drugačije, duhov- na načela ostaju ista.</a:t>
              </a: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9999" y="3581400"/>
            <a:ext cx="2903498" cy="2630354"/>
            <a:chOff x="3579" y="2256"/>
            <a:chExt cx="1749" cy="2015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579" y="2256"/>
              <a:ext cx="1749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86" y="2585"/>
              <a:ext cx="1742" cy="168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Naš plan proučavanja </a:t>
              </a:r>
              <a:r>
                <a:rPr lang="sr-Latn-RS" sz="1200" b="1" dirty="0">
                  <a:solidFill>
                    <a:srgbClr val="000000"/>
                  </a:solidFill>
                </a:rPr>
                <a:t>Knjige Isusa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Navina, izgledaće ovako:. Knjiga je podeljena u tri različite tematske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line: 1. Prelazak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treke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Jordan; 2. Ra-tovi za zemlju; 3. Podela zemlje po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plemenime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 Svake sedmice obradi- ćemo jednu tempu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 ključne doga-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đaje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određenog poglavlja. Isti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božan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ski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poziv s</a:t>
              </a:r>
              <a:r>
                <a:rPr lang="hr-HR" sz="1200" b="1" dirty="0">
                  <a:solidFill>
                    <a:srgbClr val="000000"/>
                  </a:solidFill>
                </a:rPr>
                <a:t>e I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nama danas upućuje: ”Samo budi slobodan I hrabar!” (Isus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1,7). Šta si odlučio?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33984" y="3505200"/>
            <a:ext cx="3332003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40" y="18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711800" y="3505200"/>
            <a:ext cx="2308000" cy="533400"/>
            <a:chOff x="1109" y="1824"/>
            <a:chExt cx="1483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109" y="1824"/>
              <a:ext cx="1483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PRIMENA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109494747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9695"/>
            <a:ext cx="9144000" cy="1143000"/>
          </a:xfrm>
        </p:spPr>
        <p:txBody>
          <a:bodyPr/>
          <a:lstStyle/>
          <a:p>
            <a:pPr eaLnBrk="1" hangingPunct="1"/>
            <a:r>
              <a:rPr lang="hr-HR">
                <a:solidFill>
                  <a:srgbClr val="FFCC66"/>
                </a:solidFill>
              </a:rPr>
              <a:t>Upamtite stih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53185" y="1842865"/>
            <a:ext cx="7237098" cy="27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4267" dirty="0">
                <a:solidFill>
                  <a:srgbClr val="FFFF99"/>
                </a:solidFill>
                <a:latin typeface="Impact" pitchFamily="34" charset="0"/>
              </a:rPr>
              <a:t>ISUS NAVIN 1,7</a:t>
            </a:r>
            <a:r>
              <a:rPr kumimoji="0" lang="hr-HR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4267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03400" y="2768599"/>
            <a:ext cx="6794500" cy="2619489"/>
          </a:xfrm>
        </p:spPr>
        <p:txBody>
          <a:bodyPr/>
          <a:lstStyle/>
          <a:p>
            <a:pPr marL="0" indent="0">
              <a:buNone/>
            </a:pPr>
            <a:r>
              <a:rPr lang="hr-HR" sz="4000" baseline="30000" dirty="0"/>
              <a:t>”</a:t>
            </a:r>
            <a:r>
              <a:rPr lang="sr-Latn-RS" sz="4000" baseline="30000" dirty="0"/>
              <a:t>Samo budi slobodan i hrabar da držiš i tvoriš</a:t>
            </a:r>
            <a:r>
              <a:rPr lang="hr-HR" sz="4000" baseline="30000" dirty="0"/>
              <a:t> sve po zakonu koji ti je </a:t>
            </a:r>
            <a:r>
              <a:rPr lang="hr-HR" sz="4000" baseline="30000" dirty="0" err="1"/>
              <a:t>zapovedio</a:t>
            </a:r>
            <a:r>
              <a:rPr lang="hr-HR" sz="4000" baseline="30000" dirty="0"/>
              <a:t> Mojsije sluga moj, ne odstupaj od njega          ni nadesno ni </a:t>
            </a:r>
            <a:r>
              <a:rPr lang="hr-HR" sz="4000" baseline="30000" dirty="0" err="1"/>
              <a:t>nalevo</a:t>
            </a:r>
            <a:r>
              <a:rPr lang="hr-HR" sz="4000" baseline="30000" dirty="0"/>
              <a:t>, da bi napredovao   kuda god pođeš.”  </a:t>
            </a:r>
            <a:endParaRPr lang="en-US" i="1" baseline="30000" dirty="0"/>
          </a:p>
          <a:p>
            <a:pPr marL="0" indent="0">
              <a:buNone/>
            </a:pPr>
            <a:r>
              <a:rPr lang="hr-HR" i="1" baseline="30000" dirty="0"/>
              <a:t>  </a:t>
            </a:r>
            <a:r>
              <a:rPr lang="en-US" i="1" baseline="30000" dirty="0"/>
              <a:t>           </a:t>
            </a:r>
            <a:r>
              <a:rPr lang="sr-Latn-RS" i="1" baseline="30000" dirty="0"/>
              <a:t>    </a:t>
            </a:r>
            <a:endParaRPr lang="en-US" i="1" baseline="30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14A8B4-5DBB-4876-93DE-88AF10D8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2"/>
            <a:ext cx="2146300" cy="1856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11B845-130A-4AB3-B5E3-82A2FF1E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863" y="557535"/>
            <a:ext cx="5129348" cy="61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D6-9C66-F931-C69B-E48DBF58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11F56BE2-D3EE-624F-5AFD-21AD1AE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6C38E69B-0B6C-9FF0-F7A6-62D98C6AD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44970C92-6117-E4FF-A913-0EF610E5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ACB0A26E-BBB4-9228-05E6-CFABAC6F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ECF0E94D-FB41-F3F2-5EA6-7F5504E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D2657263-D8B6-C196-EFB2-DD22DF072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715C5-204C-202B-EEC2-3003623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8AABECC3-690E-CA83-F527-FBA7B22F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AC43E-33DB-CB26-C13A-CB4D4CC5C8B7}"/>
              </a:ext>
            </a:extLst>
          </p:cNvPr>
          <p:cNvSpPr txBox="1"/>
          <p:nvPr/>
        </p:nvSpPr>
        <p:spPr>
          <a:xfrm>
            <a:off x="-27662" y="3481656"/>
            <a:ext cx="12191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Iako Mojsije više nije bio među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ž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ivima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uticaj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njegovog vo</a:t>
            </a:r>
            <a:r>
              <a:rPr lang="sr-Latn-RS" sz="2400" b="1" dirty="0">
                <a:solidFill>
                  <a:srgbClr val="FFFFFF"/>
                </a:solidFill>
                <a:latin typeface="Arial"/>
                <a:cs typeface="Arial" charset="0"/>
              </a:rPr>
              <a:t>đ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stva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još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uvek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osećao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dok je za izraelski narod svitala nova era. Na početku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knjige koja nosi njegovo ime, Isus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Navin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ohrabren od Boga da Mu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veruje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Bog potiče novog vođu da krene Mojsijevim stopama. Vremena su nova, ali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zapove</a:t>
            </a:r>
            <a:r>
              <a:rPr lang="sr-Latn-RS" sz="2400" b="1" dirty="0">
                <a:solidFill>
                  <a:srgbClr val="FFFFFF"/>
                </a:solidFill>
                <a:latin typeface="Arial"/>
                <a:cs typeface="Arial" charset="0"/>
              </a:rPr>
              <a:t>d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i obećanja ostaju isti: pređi, uzmi,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podeli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 služi! U</a:t>
            </a:r>
            <a:r>
              <a:rPr lang="sr-Latn-RS" sz="2400" b="1" dirty="0" err="1">
                <a:solidFill>
                  <a:srgbClr val="FFFFFF"/>
                </a:solidFill>
                <a:latin typeface="Arial"/>
                <a:cs typeface="Arial" charset="0"/>
              </a:rPr>
              <a:t>slov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takođe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nepromenjen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poslušnost kao odgovor na Božja milosrdna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dela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oslobađanja Izraela učinjena u prošlosti, </a:t>
            </a:r>
            <a:r>
              <a:rPr lang="hr-HR" sz="2400" b="1" dirty="0">
                <a:solidFill>
                  <a:srgbClr val="FFFFFF"/>
                </a:solidFill>
                <a:latin typeface="Arial"/>
                <a:cs typeface="Arial" charset="0"/>
              </a:rPr>
              <a:t>o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snovana na odnosu u kojem prevladava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poverenje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 Njega. Jedina razlika je u sastavu naroda: stasao je drugi naraštaj. U određenom smislu Knjiga o Isusu Navinu nudi novu priliku i za Božji narod danas, koji stoji na obali Obećane Zemlje.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87FD-30EA-74FC-9CDC-EB6BD2B8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6" y="-144461"/>
            <a:ext cx="5780263" cy="1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584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202952"/>
            <a:ext cx="5254222" cy="6552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„Samo budi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jak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veoma odvažan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 </a:t>
            </a:r>
            <a:r>
              <a:rPr lang="sr-Latn-RS" sz="40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drž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iš i </a:t>
            </a:r>
            <a:r>
              <a:rPr lang="sr-Latn-RS" sz="40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vrš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iš sav  Zakon koji ti je </a:t>
            </a:r>
            <a:r>
              <a:rPr lang="sr-Latn-RS" sz="4000" b="1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nalož</a:t>
            </a:r>
            <a:r>
              <a:rPr kumimoji="0" lang="sr-Latn-R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io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moj sluga Mojsije.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N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 odstupaj od njega ni desno ni levo, da bi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bio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uspešan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693F17"/>
                </a:solidFill>
                <a:latin typeface="Comic Sans MS" panose="030F0702030302020204" pitchFamily="66" charset="0"/>
              </a:rPr>
              <a:t>gde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god da pođeš.“</a:t>
            </a: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Isus </a:t>
            </a:r>
            <a:r>
              <a:rPr kumimoji="0" lang="sr-Latn-R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Navin</a:t>
            </a: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1,7. NSP</a:t>
            </a:r>
          </a:p>
        </p:txBody>
      </p:sp>
    </p:spTree>
    <p:extLst>
      <p:ext uri="{BB962C8B-B14F-4D97-AF65-F5344CB8AC3E}">
        <p14:creationId xmlns:p14="http://schemas.microsoft.com/office/powerpoint/2010/main" val="2149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601494" cy="2863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rgbClr val="0462B8"/>
                </a:solidFill>
              </a:rPr>
              <a:t>Uvod</a:t>
            </a:r>
            <a:r>
              <a:rPr lang="sr-Latn-RS" sz="2200" b="1" dirty="0">
                <a:solidFill>
                  <a:srgbClr val="0462B8"/>
                </a:solidFill>
              </a:rPr>
              <a:t> (</a:t>
            </a:r>
            <a:r>
              <a:rPr lang="sr-Latn-RS" sz="2200" b="1" noProof="0" dirty="0">
                <a:solidFill>
                  <a:srgbClr val="0462B8"/>
                </a:solidFill>
              </a:rPr>
              <a:t>Isus </a:t>
            </a:r>
            <a:r>
              <a:rPr lang="sr-Latn-RS" sz="2200" b="1" noProof="0" dirty="0" err="1">
                <a:solidFill>
                  <a:srgbClr val="0462B8"/>
                </a:solidFill>
              </a:rPr>
              <a:t>Navin</a:t>
            </a:r>
            <a:r>
              <a:rPr lang="sr-Latn-RS" sz="2200" b="1" noProof="0" dirty="0">
                <a:solidFill>
                  <a:srgbClr val="0462B8"/>
                </a:solidFill>
              </a:rPr>
              <a:t>  1,1-3):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Mojsije i Isus.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Struktura knjige.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D10164"/>
                </a:solidFill>
              </a:rPr>
              <a:t>Isusova misija (Isus </a:t>
            </a:r>
            <a:r>
              <a:rPr lang="sr-Latn-RS" sz="2200" b="1" noProof="0" dirty="0" err="1">
                <a:solidFill>
                  <a:srgbClr val="D10164"/>
                </a:solidFill>
              </a:rPr>
              <a:t>Navin</a:t>
            </a:r>
            <a:r>
              <a:rPr lang="sr-Latn-RS" sz="2200" b="1" noProof="0" dirty="0">
                <a:solidFill>
                  <a:srgbClr val="D10164"/>
                </a:solidFill>
              </a:rPr>
              <a:t> 1,4-9):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Nasledite obećanja.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Trud i hrabrost.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Uspeh misije.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493623" y="199863"/>
            <a:ext cx="7698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40 godina lutanja, nova generacija se uzdigla I došlo je vreme za osvajanje Obećane zemlje. Mojsije je umro, a Bog je za taj zadatak izabrao novog vođu: Isusa Navina.</a:t>
            </a:r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123227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493624" y="2215799"/>
            <a:ext cx="76983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sadašnja generacija (mi) stoji na granici nebeskog </a:t>
            </a:r>
            <a:r>
              <a:rPr lang="sr-Latn-RS" sz="2200" b="1" noProof="0" dirty="0" err="1"/>
              <a:t>Hanana</a:t>
            </a:r>
            <a:r>
              <a:rPr lang="sr-Latn-RS" sz="2200" b="1" noProof="0" dirty="0"/>
              <a:t>, božanski poziv još uvek snažno odjekuje: „Samo budi jak i </a:t>
            </a:r>
            <a:r>
              <a:rPr lang="sr-Latn-RS" sz="2200" b="1" dirty="0"/>
              <a:t>veoma</a:t>
            </a:r>
            <a:r>
              <a:rPr lang="sr-Latn-RS" sz="2200" b="1" noProof="0" dirty="0"/>
              <a:t> odvažan“ (Isus </a:t>
            </a:r>
            <a:r>
              <a:rPr lang="sr-Latn-RS" sz="2200" b="1" noProof="0" dirty="0" err="1"/>
              <a:t>Navin</a:t>
            </a:r>
            <a:r>
              <a:rPr lang="sr-Latn-RS" sz="2200" b="1" noProof="0" dirty="0"/>
              <a:t> 1,7 NSP).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493623" y="1375846"/>
            <a:ext cx="76983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Pre nego što </a:t>
            </a:r>
            <a:r>
              <a:rPr lang="sr-Latn-RS" sz="2200" b="1" dirty="0"/>
              <a:t>i novi vođa i nova generacija </a:t>
            </a:r>
            <a:r>
              <a:rPr lang="sr-Latn-RS" sz="2200" b="1" noProof="0" dirty="0"/>
              <a:t>krenu u osvajanje pozvani su da se potpuno pouzdaju u Boga.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sr-Latn-RS" noProof="0" dirty="0"/>
              <a:t>UVOD</a:t>
            </a:r>
          </a:p>
          <a:p>
            <a:r>
              <a:rPr lang="sr-Latn-RS" sz="5400" noProof="0" dirty="0"/>
              <a:t>(ISUS NAVIN  1,1-3)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MOJSIJE I ISUS NAVIN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5495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 smrti Mojsija sluge Gospodnjega reče Gospod Isusu sinu Navinu, sluzi Mojsijevu </a:t>
            </a:r>
            <a:r>
              <a:rPr lang="sr-Latn-RS" sz="20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(Isus </a:t>
            </a:r>
            <a:r>
              <a:rPr lang="sr-Latn-RS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127395" y="1608147"/>
            <a:ext cx="6442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 prvom poglavlju knjige Isusa Navina, Mojsije se spominje jedanaest puta, a njegovo se ime ponavlja kroz celu knjigu.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703298"/>
              </p:ext>
            </p:extLst>
          </p:nvPr>
        </p:nvGraphicFramePr>
        <p:xfrm>
          <a:off x="7537430" y="171451"/>
          <a:ext cx="3534192" cy="653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1071624" y="199729"/>
            <a:ext cx="992981" cy="866774"/>
          </a:xfrm>
          <a:prstGeom prst="round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490097" y="185442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1071624" y="1134022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490097" y="1119735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1071624" y="2068315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490097" y="2054028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1071624" y="3002608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490097" y="2988321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1071624" y="3936901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490097" y="3922614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1071624" y="4871194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490097" y="4856907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1071624" y="5805488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490097" y="5791201"/>
            <a:ext cx="992981" cy="866774"/>
          </a:xfrm>
          <a:prstGeom prst="round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127396" y="4586305"/>
            <a:ext cx="6442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prvo poglavlje knjige </a:t>
            </a:r>
            <a:r>
              <a:rPr lang="sr-Latn-RS" sz="2200" b="1" dirty="0"/>
              <a:t>o Isusu Navinu </a:t>
            </a:r>
            <a:r>
              <a:rPr lang="sr-Latn-RS" sz="2200" b="1" noProof="0" dirty="0"/>
              <a:t>beleži prelaz između dvojice velikih izraelskih vođa, nijedan od njih nije pravi protagonist knjige. Najvažnija figura je sam Bog, čije reči otvaraju knjigu, a čije je vođstvo dominantna tema. Nema sumnje ko je bio pravi izraelski vođa.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127393" y="2620878"/>
            <a:ext cx="64424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Postoje mnoge sličnosti između </a:t>
            </a:r>
            <a:r>
              <a:rPr lang="sr-Latn-RS" sz="2200" b="1" dirty="0"/>
              <a:t>ove </a:t>
            </a:r>
            <a:r>
              <a:rPr lang="sr-Latn-RS" sz="2200" b="1" noProof="0" dirty="0"/>
              <a:t>dvojice vođa: 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110390" y="1090930"/>
            <a:ext cx="1008161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2600" b="1" dirty="0">
                <a:latin typeface="Constantia" panose="02030602050306030303" pitchFamily="18" charset="0"/>
              </a:rPr>
              <a:t>„Jošua je sada bio priznati vođa Izraela. Isticao se prvenstveno kao ratnik, a njegovi darovi i vrline bili su od posebne vrednosti u ovoj fazi istorije njegovog naroda. Hrabar, odlučan i istrajan, brz u delovanju, nepotkupljiv, nezainteresovan za sebične interese u svojoj brizi za one koji su mu povereni u zaštitu i, pre svega, inspirisan živom verom u Boga – takav je bio karakter čoveka božanski izabranog da predvodi vojske Izraela u </a:t>
            </a:r>
            <a:r>
              <a:rPr lang="sr-Latn-RS" sz="2600" b="1" dirty="0" err="1">
                <a:latin typeface="Constantia" panose="02030602050306030303" pitchFamily="18" charset="0"/>
              </a:rPr>
              <a:t>njiho</a:t>
            </a:r>
            <a:r>
              <a:rPr lang="sr-Latn-RS" sz="2600" b="1" dirty="0">
                <a:latin typeface="Constantia" panose="02030602050306030303" pitchFamily="18" charset="0"/>
              </a:rPr>
              <a:t>- </a:t>
            </a:r>
            <a:r>
              <a:rPr lang="sr-Latn-RS" sz="2600" b="1" dirty="0" err="1">
                <a:latin typeface="Constantia" panose="02030602050306030303" pitchFamily="18" charset="0"/>
              </a:rPr>
              <a:t>vom</a:t>
            </a:r>
            <a:r>
              <a:rPr lang="sr-Latn-RS" sz="2600" b="1" dirty="0">
                <a:latin typeface="Constantia" panose="02030602050306030303" pitchFamily="18" charset="0"/>
              </a:rPr>
              <a:t> trijumfalnom ulasku u Obećanu zemlju. Tokom njihovog boravka u pustinji, služio je kao Mojsijev premijer, i svojom smirenom i skromnom vernošću, svojom istrajnošću kada su drugi pokolebani i svojom čvrstinom u podržavanju istine usred opasnosti, dao je dokaz o svojoj podobnosti da nasledi Mojsija čak i pre nego što je pozvan na tu službu glasom Božjim.“</a:t>
            </a:r>
            <a:endParaRPr lang="sr-Latn-RS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79565" y="292269"/>
            <a:ext cx="453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600" b="1" noProof="0" dirty="0"/>
              <a:t>Elen G. Vajt, </a:t>
            </a:r>
            <a:r>
              <a:rPr lang="sr-Latn-RS" sz="1600" i="1" noProof="0" dirty="0"/>
              <a:t>Patrijarsi i proroci</a:t>
            </a:r>
            <a:r>
              <a:rPr lang="sr-Latn-RS" sz="1600" b="1" noProof="0" dirty="0"/>
              <a:t>, str. 458. original.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STRUKTURA KNJIGE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5" y="1308631"/>
            <a:ext cx="6751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Knjiga o Isusu predstavlja ispunjenje obećanja koja je Bog dao Izraelu kada ih je izveo iz Egipta, odnosno da im da </a:t>
            </a:r>
            <a:r>
              <a:rPr lang="sr-Latn-RS" sz="2200" b="1" noProof="0" dirty="0" err="1"/>
              <a:t>Hanan</a:t>
            </a:r>
            <a:r>
              <a:rPr lang="sr-Latn-RS" sz="2200" b="1" noProof="0" dirty="0"/>
              <a:t>. I uvod (poglavlje 1) i sama knjiga podeljeni su u četiri glavna dela: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112739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Mojsije sluga moj umre; zato sada ustani, pređi preko tog Jordana ti i sav taj narod u zemlju koju ja dajem sinovima Izraelovim </a:t>
            </a:r>
            <a:r>
              <a:rPr lang="sr-Latn-R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1,2)</a:t>
            </a:r>
            <a:endParaRPr lang="sr-Latn-RS" sz="2000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070796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2403</Words>
  <Application>Microsoft Office PowerPoint</Application>
  <PresentationFormat>Panorámica</PresentationFormat>
  <Paragraphs>132</Paragraphs>
  <Slides>19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6" baseType="lpstr">
      <vt:lpstr>Arial</vt:lpstr>
      <vt:lpstr>Times New Roman</vt:lpstr>
      <vt:lpstr>Impact</vt:lpstr>
      <vt:lpstr>Gill Sans MT Ext Condensed Bold</vt:lpstr>
      <vt:lpstr>Comic Sans MS</vt:lpstr>
      <vt:lpstr>Arial Narrow</vt:lpstr>
      <vt:lpstr>Bodoni MT Poster Compressed</vt:lpstr>
      <vt:lpstr>Calibri</vt:lpstr>
      <vt:lpstr>Constantia</vt:lpstr>
      <vt:lpstr>Aptos</vt:lpstr>
      <vt:lpstr>Britannic Bold</vt:lpstr>
      <vt:lpstr>Aptos Display</vt:lpstr>
      <vt:lpstr>Tema de Office</vt:lpstr>
      <vt:lpstr>1_Tema de Office</vt:lpstr>
      <vt:lpstr>3_Default Design</vt:lpstr>
      <vt:lpstr>4_Default Design</vt:lpstr>
      <vt:lpstr>5_Default Design</vt:lpstr>
      <vt:lpstr>Presentación de PowerPoint</vt:lpstr>
      <vt:lpstr>Upamtite stih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104</cp:revision>
  <dcterms:created xsi:type="dcterms:W3CDTF">2025-09-05T17:18:48Z</dcterms:created>
  <dcterms:modified xsi:type="dcterms:W3CDTF">2025-09-29T05:26:53Z</dcterms:modified>
</cp:coreProperties>
</file>