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293"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hr" sz="2400" b="1" dirty="0">
              <a:effectLst>
                <a:outerShdw blurRad="38100" dist="38100" dir="2700000" algn="tl">
                  <a:srgbClr val="000000">
                    <a:alpha val="43137"/>
                  </a:srgbClr>
                </a:outerShdw>
              </a:effectLst>
            </a:rPr>
            <a:t>Sleđenje </a:t>
          </a:r>
          <a:r>
            <a:rPr lang="en-US" sz="2400" b="1" dirty="0" err="1">
              <a:effectLst>
                <a:outerShdw blurRad="38100" dist="38100" dir="2700000" algn="tl">
                  <a:srgbClr val="000000">
                    <a:alpha val="43137"/>
                  </a:srgbClr>
                </a:outerShdw>
              </a:effectLst>
            </a:rPr>
            <a:t>kov</a:t>
          </a:r>
          <a:r>
            <a:rPr lang="sr-Latn-RS" sz="2400" b="1" dirty="0">
              <a:effectLst>
                <a:outerShdw blurRad="38100" dist="38100" dir="2700000" algn="tl">
                  <a:srgbClr val="000000">
                    <a:alpha val="43137"/>
                  </a:srgbClr>
                </a:outerShdw>
              </a:effectLst>
            </a:rPr>
            <a:t>č</a:t>
          </a:r>
          <a:r>
            <a:rPr lang="en-US" sz="2400" b="1" dirty="0" err="1">
              <a:effectLst>
                <a:outerShdw blurRad="38100" dist="38100" dir="2700000" algn="tl">
                  <a:srgbClr val="000000">
                    <a:alpha val="43137"/>
                  </a:srgbClr>
                </a:outerShdw>
              </a:effectLst>
            </a:rPr>
            <a:t>ega</a:t>
          </a:r>
          <a:r>
            <a:rPr lang="en-US" sz="2400" b="1" dirty="0">
              <a:effectLst>
                <a:outerShdw blurRad="38100" dist="38100" dir="2700000" algn="tl">
                  <a:srgbClr val="000000">
                    <a:alpha val="43137"/>
                  </a:srgbClr>
                </a:outerShdw>
              </a:effectLst>
            </a:rPr>
            <a:t> </a:t>
          </a:r>
          <a:r>
            <a:rPr lang="sr-Latn-RS" sz="2400" b="1" dirty="0">
              <a:effectLst>
                <a:outerShdw blurRad="38100" dist="38100" dir="2700000" algn="tl">
                  <a:srgbClr val="000000">
                    <a:alpha val="43137"/>
                  </a:srgbClr>
                </a:outerShdw>
              </a:effectLst>
            </a:rPr>
            <a:t>z</a:t>
          </a:r>
          <a:r>
            <a:rPr lang="en-US" sz="2400" b="1" dirty="0" err="1">
              <a:effectLst>
                <a:outerShdw blurRad="38100" dist="38100" dir="2700000" algn="tl">
                  <a:srgbClr val="000000">
                    <a:alpha val="43137"/>
                  </a:srgbClr>
                </a:outerShdw>
              </a:effectLst>
            </a:rPr>
            <a:t>aveta</a:t>
          </a:r>
          <a:r>
            <a:rPr lang="hr" sz="2400" b="1" dirty="0">
              <a:effectLst>
                <a:outerShdw blurRad="38100" dist="38100" dir="2700000" algn="tl">
                  <a:srgbClr val="000000">
                    <a:alpha val="43137"/>
                  </a:srgbClr>
                </a:outerShdw>
              </a:effectLst>
            </a:rPr>
            <a:t> uključivalo </a:t>
          </a:r>
          <a:r>
            <a:rPr lang="en-US" sz="2400" b="1" dirty="0">
              <a:effectLst>
                <a:outerShdw blurRad="38100" dist="38100" dir="2700000" algn="tl">
                  <a:srgbClr val="000000">
                    <a:alpha val="43137"/>
                  </a:srgbClr>
                </a:outerShdw>
              </a:effectLst>
            </a:rPr>
            <a:t>j</a:t>
          </a:r>
          <a:r>
            <a:rPr lang="hr" sz="2400" b="1" dirty="0">
              <a:effectLst>
                <a:outerShdw blurRad="38100" dist="38100" dir="2700000" algn="tl">
                  <a:srgbClr val="000000">
                    <a:alpha val="43137"/>
                  </a:srgbClr>
                </a:outerShdw>
              </a:effectLst>
            </a:rPr>
            <a:t>e</a:t>
          </a:r>
          <a:r>
            <a:rPr lang="sr-Latn-RS" sz="2400" b="1" dirty="0">
              <a:effectLst>
                <a:outerShdw blurRad="38100" dist="38100" dir="2700000" algn="tl">
                  <a:srgbClr val="000000">
                    <a:alpha val="43137"/>
                  </a:srgbClr>
                </a:outerShdw>
              </a:effectLst>
            </a:rPr>
            <a:t>:</a:t>
          </a:r>
          <a:endParaRPr lang="hr" sz="2400" b="1" dirty="0">
            <a:effectLst>
              <a:outerShdw blurRad="38100" dist="38100" dir="2700000" algn="tl">
                <a:srgbClr val="000000">
                  <a:alpha val="43137"/>
                </a:srgbClr>
              </a:outerShdw>
            </a:effectLst>
          </a:endParaRPr>
        </a:p>
      </dgm:t>
    </dgm:pt>
    <dgm:pt modelId="{601138D4-367B-4881-9CD5-4EC28F62E1A0}" type="parTrans" cxnId="{8BCA052D-9B38-4D1B-9EBA-5D8B41536D04}">
      <dgm:prSet/>
      <dgm:spPr/>
      <dgm:t>
        <a:bodyPr/>
        <a:lstStyle/>
        <a:p>
          <a:endParaRPr lang="es-ES" sz="2200" b="1"/>
        </a:p>
      </dgm:t>
    </dgm:pt>
    <dgm:pt modelId="{930A9A90-59EC-49FF-A6B4-044A47608ACE}" type="sibTrans" cxnId="{8BCA052D-9B38-4D1B-9EBA-5D8B41536D04}">
      <dgm:prSet/>
      <dgm:spPr/>
      <dgm:t>
        <a:bodyPr/>
        <a:lstStyle/>
        <a:p>
          <a:endParaRPr lang="es-ES" sz="2200" b="1"/>
        </a:p>
      </dgm:t>
    </dgm:pt>
    <dgm:pt modelId="{4B4FFAE0-51EA-4D2B-A544-E864A141AB02}">
      <dgm:prSet phldrT="[Texto]" custT="1"/>
      <dgm:spPr>
        <a:solidFill>
          <a:schemeClr val="accent5">
            <a:lumMod val="75000"/>
          </a:schemeClr>
        </a:solidFill>
      </dgm:spPr>
      <dgm:t>
        <a:bodyPr/>
        <a:lstStyle/>
        <a:p>
          <a:r>
            <a:rPr lang="sr-Latn-RS" sz="2200" b="1" dirty="0">
              <a:effectLst>
                <a:outerShdw blurRad="38100" dist="38100" dir="2700000" algn="tl">
                  <a:srgbClr val="000000">
                    <a:alpha val="43137"/>
                  </a:srgbClr>
                </a:outerShdw>
              </a:effectLst>
            </a:rPr>
            <a:t>P</a:t>
          </a:r>
          <a:r>
            <a:rPr lang="hr" sz="2200" b="1" dirty="0">
              <a:effectLst>
                <a:outerShdw blurRad="38100" dist="38100" dir="2700000" algn="tl">
                  <a:srgbClr val="000000">
                    <a:alpha val="43137"/>
                  </a:srgbClr>
                </a:outerShdw>
              </a:effectLst>
            </a:rPr>
            <a:t>oslušnost Bogu</a:t>
          </a:r>
          <a:br>
            <a:rPr lang="hr" sz="2200" b="1" dirty="0">
              <a:effectLst>
                <a:outerShdw blurRad="38100" dist="38100" dir="2700000" algn="tl">
                  <a:srgbClr val="000000">
                    <a:alpha val="43137"/>
                  </a:srgbClr>
                </a:outerShdw>
              </a:effectLst>
            </a:rPr>
          </a:br>
          <a:r>
            <a:rPr lang="hr" sz="2200" b="1" dirty="0">
              <a:effectLst>
                <a:outerShdw blurRad="38100" dist="38100" dir="2700000" algn="tl">
                  <a:srgbClr val="000000">
                    <a:alpha val="43137"/>
                  </a:srgbClr>
                </a:outerShdw>
              </a:effectLst>
            </a:rPr>
            <a:t>(10 zapovesti)</a:t>
          </a:r>
        </a:p>
      </dgm:t>
    </dgm:pt>
    <dgm:pt modelId="{6BC54568-C4DA-46E8-89EA-4CA4CD9F1258}" type="parTrans" cxnId="{B2BC22C2-FE8C-4860-8191-856A6DB46177}">
      <dgm:prSet/>
      <dgm:spPr/>
      <dgm:t>
        <a:bodyPr/>
        <a:lstStyle/>
        <a:p>
          <a:endParaRPr lang="es-ES" sz="2200" b="1"/>
        </a:p>
      </dgm:t>
    </dgm:pt>
    <dgm:pt modelId="{AE7D922C-3C64-4220-9211-8E888689D8A8}" type="sibTrans" cxnId="{B2BC22C2-FE8C-4860-8191-856A6DB46177}">
      <dgm:prSet/>
      <dgm:spPr/>
      <dgm:t>
        <a:bodyPr/>
        <a:lstStyle/>
        <a:p>
          <a:endParaRPr lang="es-ES" sz="2200" b="1"/>
        </a:p>
      </dgm:t>
    </dgm:pt>
    <dgm:pt modelId="{22BACF2F-220F-49E9-91B2-13230CE6C339}">
      <dgm:prSet phldrT="[Texto]" custT="1"/>
      <dgm:spPr>
        <a:solidFill>
          <a:schemeClr val="accent2">
            <a:lumMod val="75000"/>
          </a:schemeClr>
        </a:solidFill>
      </dgm:spPr>
      <dgm:t>
        <a:bodyPr/>
        <a:lstStyle/>
        <a:p>
          <a:r>
            <a:rPr lang="hr" sz="2200" b="1" dirty="0">
              <a:effectLst>
                <a:outerShdw blurRad="38100" dist="38100" dir="2700000" algn="tl">
                  <a:srgbClr val="000000">
                    <a:alpha val="43137"/>
                  </a:srgbClr>
                </a:outerShdw>
              </a:effectLst>
            </a:rPr>
            <a:t>Pouzdanje u Božju brigu (posuda s manom)</a:t>
          </a:r>
        </a:p>
      </dgm:t>
    </dgm:pt>
    <dgm:pt modelId="{F383C144-F147-4C8A-8D75-A90FFD38F67C}" type="parTrans" cxnId="{1490743D-0BD5-4C07-8EAD-0130F4D690DB}">
      <dgm:prSet/>
      <dgm:spPr/>
      <dgm:t>
        <a:bodyPr/>
        <a:lstStyle/>
        <a:p>
          <a:endParaRPr lang="es-ES" sz="2200" b="1"/>
        </a:p>
      </dgm:t>
    </dgm:pt>
    <dgm:pt modelId="{A419EB90-0A9B-4D14-B36D-C2FB91663C8C}" type="sibTrans" cxnId="{1490743D-0BD5-4C07-8EAD-0130F4D690DB}">
      <dgm:prSet/>
      <dgm:spPr/>
      <dgm:t>
        <a:bodyPr/>
        <a:lstStyle/>
        <a:p>
          <a:endParaRPr lang="es-ES" sz="2200" b="1"/>
        </a:p>
      </dgm:t>
    </dgm:pt>
    <dgm:pt modelId="{73C484F6-10A9-4207-9098-426C0555E4AD}">
      <dgm:prSet phldrT="[Texto]" custT="1"/>
      <dgm:spPr>
        <a:solidFill>
          <a:schemeClr val="accent4">
            <a:lumMod val="75000"/>
          </a:schemeClr>
        </a:solidFill>
      </dgm:spPr>
      <dgm:t>
        <a:bodyPr/>
        <a:lstStyle/>
        <a:p>
          <a:r>
            <a:rPr lang="hr" sz="2200" b="1" dirty="0">
              <a:effectLst>
                <a:outerShdw blurRad="38100" dist="38100" dir="2700000" algn="tl">
                  <a:srgbClr val="000000">
                    <a:alpha val="43137"/>
                  </a:srgbClr>
                </a:outerShdw>
              </a:effectLst>
            </a:rPr>
            <a:t>Poštovanje voae koje je Bog postavio (Aronov štap)</a:t>
          </a:r>
        </a:p>
      </dgm:t>
    </dgm:pt>
    <dgm:pt modelId="{29C87F81-4D05-4AB0-BD6D-611C7315B683}" type="parTrans" cxnId="{C34CE4A8-49DE-45AC-B797-EBE117288C35}">
      <dgm:prSet/>
      <dgm:spPr/>
      <dgm:t>
        <a:bodyPr/>
        <a:lstStyle/>
        <a:p>
          <a:endParaRPr lang="es-ES" sz="2200" b="1"/>
        </a:p>
      </dgm:t>
    </dgm:pt>
    <dgm:pt modelId="{E74A487F-7366-495F-8334-D5C5AE56986F}" type="sibTrans" cxnId="{C34CE4A8-49DE-45AC-B797-EBE117288C35}">
      <dgm:prSet/>
      <dgm:spPr/>
      <dgm:t>
        <a:bodyPr/>
        <a:lstStyle/>
        <a:p>
          <a:endParaRPr lang="es-ES" sz="22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pPr>
            <a:lnSpc>
              <a:spcPts val="2400"/>
            </a:lnSpc>
          </a:pPr>
          <a:r>
            <a:rPr lang="hr" sz="2200" b="1" dirty="0"/>
            <a:t>Bog je isušio Crveno more pred </a:t>
          </a:r>
          <a:r>
            <a:rPr lang="hr" sz="2200" b="1" i="1" u="none" dirty="0"/>
            <a:t>nama</a:t>
          </a:r>
          <a:r>
            <a:rPr lang="hr" sz="2200" i="1" u="sng" dirty="0"/>
            <a:t> </a:t>
          </a:r>
          <a:r>
            <a:rPr lang="hr" sz="2200" b="1" dirty="0"/>
            <a:t>(pred Jošuom, Halevom i nekolicinom onih koji su još bili živi iz generacije koja je izašla iz Egipta)</a:t>
          </a:r>
          <a:endParaRPr lang="es-ES" sz="22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pPr>
            <a:lnSpc>
              <a:spcPts val="2400"/>
            </a:lnSpc>
          </a:pPr>
          <a:r>
            <a:rPr lang="hr" sz="2200" b="1" dirty="0"/>
            <a:t>Bog je isušio rijeku Jordan pred </a:t>
          </a:r>
          <a:r>
            <a:rPr lang="hr" sz="2200" b="1" i="1" u="none" dirty="0"/>
            <a:t>vama</a:t>
          </a:r>
          <a:r>
            <a:rPr lang="hr" sz="2200" i="1" u="sng" dirty="0"/>
            <a:t> </a:t>
          </a:r>
          <a:r>
            <a:rPr lang="hr" sz="2200" b="1" dirty="0"/>
            <a:t>(novim naraštajem rođenim u pustinji i predodređenim da osvoji Hanan)</a:t>
          </a:r>
          <a:endParaRPr lang="es-ES" sz="22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840897"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hr" sz="2400" b="1" kern="1200" dirty="0">
              <a:effectLst>
                <a:outerShdw blurRad="38100" dist="38100" dir="2700000" algn="tl">
                  <a:srgbClr val="000000">
                    <a:alpha val="43137"/>
                  </a:srgbClr>
                </a:outerShdw>
              </a:effectLst>
            </a:rPr>
            <a:t>Sleđenje </a:t>
          </a:r>
          <a:r>
            <a:rPr lang="en-US" sz="2400" b="1" kern="1200" dirty="0" err="1">
              <a:effectLst>
                <a:outerShdw blurRad="38100" dist="38100" dir="2700000" algn="tl">
                  <a:srgbClr val="000000">
                    <a:alpha val="43137"/>
                  </a:srgbClr>
                </a:outerShdw>
              </a:effectLst>
            </a:rPr>
            <a:t>kov</a:t>
          </a:r>
          <a:r>
            <a:rPr lang="sr-Latn-RS" sz="2400" b="1" kern="1200" dirty="0">
              <a:effectLst>
                <a:outerShdw blurRad="38100" dist="38100" dir="2700000" algn="tl">
                  <a:srgbClr val="000000">
                    <a:alpha val="43137"/>
                  </a:srgbClr>
                </a:outerShdw>
              </a:effectLst>
            </a:rPr>
            <a:t>č</a:t>
          </a:r>
          <a:r>
            <a:rPr lang="en-US" sz="2400" b="1" kern="1200" dirty="0" err="1">
              <a:effectLst>
                <a:outerShdw blurRad="38100" dist="38100" dir="2700000" algn="tl">
                  <a:srgbClr val="000000">
                    <a:alpha val="43137"/>
                  </a:srgbClr>
                </a:outerShdw>
              </a:effectLst>
            </a:rPr>
            <a:t>ega</a:t>
          </a:r>
          <a:r>
            <a:rPr lang="en-US" sz="2400" b="1" kern="1200" dirty="0">
              <a:effectLst>
                <a:outerShdw blurRad="38100" dist="38100" dir="2700000" algn="tl">
                  <a:srgbClr val="000000">
                    <a:alpha val="43137"/>
                  </a:srgbClr>
                </a:outerShdw>
              </a:effectLst>
            </a:rPr>
            <a:t> </a:t>
          </a:r>
          <a:r>
            <a:rPr lang="sr-Latn-RS" sz="2400" b="1" kern="1200" dirty="0">
              <a:effectLst>
                <a:outerShdw blurRad="38100" dist="38100" dir="2700000" algn="tl">
                  <a:srgbClr val="000000">
                    <a:alpha val="43137"/>
                  </a:srgbClr>
                </a:outerShdw>
              </a:effectLst>
            </a:rPr>
            <a:t>z</a:t>
          </a:r>
          <a:r>
            <a:rPr lang="en-US" sz="2400" b="1" kern="1200" dirty="0" err="1">
              <a:effectLst>
                <a:outerShdw blurRad="38100" dist="38100" dir="2700000" algn="tl">
                  <a:srgbClr val="000000">
                    <a:alpha val="43137"/>
                  </a:srgbClr>
                </a:outerShdw>
              </a:effectLst>
            </a:rPr>
            <a:t>aveta</a:t>
          </a:r>
          <a:r>
            <a:rPr lang="hr" sz="2400" b="1" kern="1200" dirty="0">
              <a:effectLst>
                <a:outerShdw blurRad="38100" dist="38100" dir="2700000" algn="tl">
                  <a:srgbClr val="000000">
                    <a:alpha val="43137"/>
                  </a:srgbClr>
                </a:outerShdw>
              </a:effectLst>
            </a:rPr>
            <a:t> uključivalo </a:t>
          </a:r>
          <a:r>
            <a:rPr lang="en-US" sz="2400" b="1" kern="1200" dirty="0">
              <a:effectLst>
                <a:outerShdw blurRad="38100" dist="38100" dir="2700000" algn="tl">
                  <a:srgbClr val="000000">
                    <a:alpha val="43137"/>
                  </a:srgbClr>
                </a:outerShdw>
              </a:effectLst>
            </a:rPr>
            <a:t>j</a:t>
          </a:r>
          <a:r>
            <a:rPr lang="hr" sz="2400" b="1" kern="1200" dirty="0">
              <a:effectLst>
                <a:outerShdw blurRad="38100" dist="38100" dir="2700000" algn="tl">
                  <a:srgbClr val="000000">
                    <a:alpha val="43137"/>
                  </a:srgbClr>
                </a:outerShdw>
              </a:effectLst>
            </a:rPr>
            <a:t>e</a:t>
          </a:r>
          <a:r>
            <a:rPr lang="sr-Latn-RS" sz="2400" b="1" kern="1200" dirty="0">
              <a:effectLst>
                <a:outerShdw blurRad="38100" dist="38100" dir="2700000" algn="tl">
                  <a:srgbClr val="000000">
                    <a:alpha val="43137"/>
                  </a:srgbClr>
                </a:outerShdw>
              </a:effectLst>
            </a:rPr>
            <a:t>:</a:t>
          </a:r>
          <a:endParaRPr lang="hr" sz="2400" b="1" kern="1200" dirty="0">
            <a:effectLst>
              <a:outerShdw blurRad="38100" dist="38100" dir="2700000" algn="tl">
                <a:srgbClr val="000000">
                  <a:alpha val="43137"/>
                </a:srgbClr>
              </a:outerShdw>
            </a:effectLst>
          </a:endParaRP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dirty="0">
              <a:effectLst>
                <a:outerShdw blurRad="38100" dist="38100" dir="2700000" algn="tl">
                  <a:srgbClr val="000000">
                    <a:alpha val="43137"/>
                  </a:srgbClr>
                </a:outerShdw>
              </a:effectLst>
            </a:rPr>
            <a:t>P</a:t>
          </a:r>
          <a:r>
            <a:rPr lang="hr" sz="2200" b="1" kern="1200" dirty="0">
              <a:effectLst>
                <a:outerShdw blurRad="38100" dist="38100" dir="2700000" algn="tl">
                  <a:srgbClr val="000000">
                    <a:alpha val="43137"/>
                  </a:srgbClr>
                </a:outerShdw>
              </a:effectLst>
            </a:rPr>
            <a:t>oslušnost Bogu</a:t>
          </a:r>
          <a:br>
            <a:rPr lang="hr" sz="2200" b="1" kern="1200" dirty="0">
              <a:effectLst>
                <a:outerShdw blurRad="38100" dist="38100" dir="2700000" algn="tl">
                  <a:srgbClr val="000000">
                    <a:alpha val="43137"/>
                  </a:srgbClr>
                </a:outerShdw>
              </a:effectLst>
            </a:rPr>
          </a:br>
          <a:r>
            <a:rPr lang="hr" sz="2200" b="1" kern="1200" dirty="0">
              <a:effectLst>
                <a:outerShdw blurRad="38100" dist="38100" dir="2700000" algn="tl">
                  <a:srgbClr val="000000">
                    <a:alpha val="43137"/>
                  </a:srgbClr>
                </a:outerShdw>
              </a:effectLst>
            </a:rPr>
            <a:t>(10 zapovesti)</a:t>
          </a: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Pouzdanje u Božju brigu (posuda s manom)</a:t>
          </a: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Poštovanje voae koje je Bog postavio (Aronov štap)</a:t>
          </a: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306171" y="0"/>
          <a:ext cx="5339644" cy="1749859"/>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1682" y="1566656"/>
          <a:ext cx="6004788" cy="852693"/>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2400"/>
            </a:lnSpc>
            <a:spcBef>
              <a:spcPct val="0"/>
            </a:spcBef>
            <a:spcAft>
              <a:spcPct val="35000"/>
            </a:spcAft>
            <a:buNone/>
          </a:pPr>
          <a:r>
            <a:rPr lang="hr" sz="2200" b="1" kern="1200" dirty="0"/>
            <a:t>Bog je isušio Crveno more pred </a:t>
          </a:r>
          <a:r>
            <a:rPr lang="hr" sz="2200" b="1" i="1" u="none" kern="1200" dirty="0"/>
            <a:t>nama</a:t>
          </a:r>
          <a:r>
            <a:rPr lang="hr" sz="2200" i="1" u="sng" kern="1200" dirty="0"/>
            <a:t> </a:t>
          </a:r>
          <a:r>
            <a:rPr lang="hr" sz="2200" b="1" kern="1200" dirty="0"/>
            <a:t>(pred Jošuom, Halevom i nekolicinom onih koji su još bili živi iz generacije koja je izašla iz Egipta)</a:t>
          </a:r>
          <a:endParaRPr lang="es-ES" sz="2200" kern="1200" dirty="0"/>
        </a:p>
      </dsp:txBody>
      <dsp:txXfrm>
        <a:off x="1682" y="1566656"/>
        <a:ext cx="6004788" cy="852693"/>
      </dsp:txXfrm>
    </dsp:sp>
    <dsp:sp modelId="{E24F0F28-3AFA-4E7A-8FCD-D0AD630BB311}">
      <dsp:nvSpPr>
        <dsp:cNvPr id="0" name=""/>
        <dsp:cNvSpPr/>
      </dsp:nvSpPr>
      <dsp:spPr>
        <a:xfrm>
          <a:off x="6223737" y="0"/>
          <a:ext cx="5339644" cy="1749859"/>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6086706" y="1566656"/>
          <a:ext cx="5669871" cy="852693"/>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2400"/>
            </a:lnSpc>
            <a:spcBef>
              <a:spcPct val="0"/>
            </a:spcBef>
            <a:spcAft>
              <a:spcPct val="35000"/>
            </a:spcAft>
            <a:buNone/>
          </a:pPr>
          <a:r>
            <a:rPr lang="hr" sz="2200" b="1" kern="1200" dirty="0"/>
            <a:t>Bog je isušio rijeku Jordan pred </a:t>
          </a:r>
          <a:r>
            <a:rPr lang="hr" sz="2200" b="1" i="1" u="none" kern="1200" dirty="0"/>
            <a:t>vama</a:t>
          </a:r>
          <a:r>
            <a:rPr lang="hr" sz="2200" i="1" u="sng" kern="1200" dirty="0"/>
            <a:t> </a:t>
          </a:r>
          <a:r>
            <a:rPr lang="hr" sz="2200" b="1" kern="1200" dirty="0"/>
            <a:t>(novim naraštajem rođenim u pustinji i predodređenim da osvoji Hanan)</a:t>
          </a:r>
          <a:endParaRPr lang="es-ES" sz="2200" kern="1200" dirty="0"/>
        </a:p>
      </dsp:txBody>
      <dsp:txXfrm>
        <a:off x="6086706" y="1566656"/>
        <a:ext cx="5669871" cy="852693"/>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03/10/2025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03/10/2025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03/10/2025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03/10/2025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7.jpeg"/><Relationship Id="rId7" Type="http://schemas.openxmlformats.org/officeDocument/2006/relationships/diagramColors" Target="../diagrams/colors2.xml"/><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42.png"/><Relationship Id="rId5" Type="http://schemas.openxmlformats.org/officeDocument/2006/relationships/diagramLayout" Target="../diagrams/layout2.xml"/><Relationship Id="rId10" Type="http://schemas.openxmlformats.org/officeDocument/2006/relationships/image" Target="../media/image41.jpeg"/><Relationship Id="rId4" Type="http://schemas.openxmlformats.org/officeDocument/2006/relationships/diagramData" Target="../diagrams/data2.xml"/><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hr" sz="7200" b="1" dirty="0">
                <a:ln w="9525">
                  <a:noFill/>
                  <a:prstDash val="solid"/>
                </a:ln>
                <a:blipFill dpi="0" rotWithShape="1">
                  <a:blip r:embed="rId5"/>
                  <a:srcRect/>
                  <a:tile tx="0" ty="0" sx="100000" sy="100000" flip="none" algn="tl"/>
                </a:blipFill>
                <a:effectLst>
                  <a:outerShdw blurRad="12700" dist="25400" dir="2700000" algn="tl" rotWithShape="0">
                    <a:srgbClr val="FFFF00"/>
                  </a:outerShdw>
                </a:effectLst>
              </a:rPr>
              <a:t>SPOMENICI BLAGODATI</a:t>
            </a: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921"/>
            <a:ext cx="12191998" cy="338554"/>
          </a:xfrm>
          <a:prstGeom prst="rect">
            <a:avLst/>
          </a:prstGeom>
          <a:noFill/>
        </p:spPr>
        <p:txBody>
          <a:bodyPr wrap="square" rtlCol="0">
            <a:spAutoFit/>
          </a:bodyPr>
          <a:lstStyle/>
          <a:p>
            <a:pPr algn="ctr"/>
            <a:r>
              <a:rPr lang="hr" sz="1600" b="1" dirty="0">
                <a:solidFill>
                  <a:srgbClr val="AAF4DA"/>
                </a:solidFill>
                <a:effectLst>
                  <a:outerShdw blurRad="38100" dist="38100" dir="2700000" algn="tl">
                    <a:srgbClr val="000000">
                      <a:alpha val="43137"/>
                    </a:srgbClr>
                  </a:outerShdw>
                </a:effectLst>
              </a:rPr>
              <a:t>3. poukza za 18. oktobar 2025.</a:t>
            </a: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236214" y="180295"/>
            <a:ext cx="5536561" cy="1754326"/>
          </a:xfrm>
          <a:prstGeom prst="rect">
            <a:avLst/>
          </a:prstGeom>
          <a:noFill/>
        </p:spPr>
        <p:txBody>
          <a:bodyPr wrap="square">
            <a:spAutoFit/>
            <a:scene3d>
              <a:camera prst="orthographicFront"/>
              <a:lightRig rig="threePt" dir="t"/>
            </a:scene3d>
            <a:sp3d extrusionH="57150">
              <a:bevelT w="38100" h="38100"/>
            </a:sp3d>
          </a:bodyPr>
          <a:lstStyle/>
          <a:p>
            <a:pPr algn="ctr"/>
            <a:r>
              <a:rPr lang="hr" sz="5400" b="1" dirty="0">
                <a:ln w="0"/>
                <a:solidFill>
                  <a:schemeClr val="accent4">
                    <a:lumMod val="40000"/>
                    <a:lumOff val="60000"/>
                  </a:schemeClr>
                </a:solidFill>
                <a:effectLst>
                  <a:reflection blurRad="6350" stA="53000" endA="300" endPos="35500" dir="5400000" sy="-90000" algn="bl" rotWithShape="0"/>
                </a:effectLst>
              </a:rPr>
              <a:t>PREKRETNICE NA JORDANU</a:t>
            </a: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l="-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1015663"/>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hr" sz="2000" b="1" dirty="0">
                <a:solidFill>
                  <a:schemeClr val="tx1"/>
                </a:solidFill>
                <a:latin typeface="Comic Sans MS" panose="030F0702030302020204" pitchFamily="66" charset="0"/>
              </a:rPr>
              <a:t>„</a:t>
            </a:r>
            <a:r>
              <a:rPr lang="sr-Latn-RS" sz="2000" b="1" dirty="0">
                <a:solidFill>
                  <a:schemeClr val="tx1"/>
                </a:solidFill>
                <a:latin typeface="Comic Sans MS" panose="030F0702030302020204" pitchFamily="66" charset="0"/>
              </a:rPr>
              <a:t>On je pretvorio more u suho</a:t>
            </a:r>
            <a:r>
              <a:rPr lang="en-US" sz="2000" b="1" dirty="0">
                <a:solidFill>
                  <a:schemeClr val="tx1"/>
                </a:solidFill>
                <a:latin typeface="Comic Sans MS" panose="030F0702030302020204" pitchFamily="66" charset="0"/>
              </a:rPr>
              <a:t> </a:t>
            </a:r>
            <a:r>
              <a:rPr lang="en-US" sz="2000" b="1" dirty="0" err="1">
                <a:solidFill>
                  <a:schemeClr val="tx1"/>
                </a:solidFill>
                <a:latin typeface="Comic Sans MS" panose="030F0702030302020204" pitchFamily="66" charset="0"/>
              </a:rPr>
              <a:t>kopno</a:t>
            </a:r>
            <a:r>
              <a:rPr lang="sr-Latn-RS" sz="2000" b="1" dirty="0">
                <a:solidFill>
                  <a:schemeClr val="tx1"/>
                </a:solidFill>
                <a:latin typeface="Comic Sans MS" panose="030F0702030302020204" pitchFamily="66" charset="0"/>
              </a:rPr>
              <a:t>, preko reke pređosmo nogama; onde smo se veselili o Njemu</a:t>
            </a:r>
            <a:r>
              <a:rPr lang="en-US" sz="2000" b="1" dirty="0">
                <a:solidFill>
                  <a:schemeClr val="tx1"/>
                </a:solidFill>
                <a:latin typeface="Comic Sans MS" panose="030F0702030302020204" pitchFamily="66" charset="0"/>
              </a:rPr>
              <a:t>.</a:t>
            </a:r>
            <a:r>
              <a:rPr lang="hr" sz="2000" b="1" dirty="0">
                <a:solidFill>
                  <a:schemeClr val="tx1"/>
                </a:solidFill>
                <a:latin typeface="Comic Sans MS" panose="030F0702030302020204" pitchFamily="66" charset="0"/>
              </a:rPr>
              <a:t>“ </a:t>
            </a:r>
            <a:r>
              <a:rPr lang="hr" sz="1600" b="1" dirty="0">
                <a:solidFill>
                  <a:schemeClr val="tx1"/>
                </a:solidFill>
                <a:latin typeface="Comic Sans MS" panose="030F0702030302020204" pitchFamily="66" charset="0"/>
              </a:rPr>
              <a:t>(Psalam 66,6)</a:t>
            </a:r>
            <a:endParaRPr lang="es-ES" sz="2000"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346257" y="255193"/>
            <a:ext cx="5637223" cy="707886"/>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hr" sz="2000" b="1" dirty="0">
                <a:solidFill>
                  <a:schemeClr val="tx1"/>
                </a:solidFill>
                <a:latin typeface="Comic Sans MS" panose="030F0702030302020204" pitchFamily="66" charset="0"/>
              </a:rPr>
              <a:t>„</a:t>
            </a:r>
            <a:r>
              <a:rPr lang="da-DK" sz="2000" b="1" dirty="0">
                <a:solidFill>
                  <a:schemeClr val="tx1"/>
                </a:solidFill>
                <a:latin typeface="Comic Sans MS" panose="030F0702030302020204" pitchFamily="66" charset="0"/>
              </a:rPr>
              <a:t>More vide i pobeže; Jordan se obrati natrag.</a:t>
            </a:r>
            <a:r>
              <a:rPr lang="hr" sz="2000" b="1" dirty="0">
                <a:solidFill>
                  <a:schemeClr val="tx1"/>
                </a:solidFill>
                <a:latin typeface="Comic Sans MS" panose="030F0702030302020204" pitchFamily="66" charset="0"/>
              </a:rPr>
              <a:t>“ </a:t>
            </a:r>
            <a:r>
              <a:rPr lang="hr" sz="1600" b="1" dirty="0">
                <a:solidFill>
                  <a:schemeClr val="tx1"/>
                </a:solidFill>
                <a:latin typeface="Comic Sans MS" panose="030F0702030302020204" pitchFamily="66" charset="0"/>
              </a:rPr>
              <a:t>(Psalam 114,3)</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208520" y="1250010"/>
            <a:ext cx="6250336" cy="1785104"/>
          </a:xfrm>
          <a:prstGeom prst="rect">
            <a:avLst/>
          </a:prstGeom>
          <a:noFill/>
        </p:spPr>
        <p:txBody>
          <a:bodyPr wrap="square" rtlCol="0">
            <a:spAutoFit/>
          </a:bodyPr>
          <a:lstStyle/>
          <a:p>
            <a:pPr>
              <a:spcBef>
                <a:spcPts val="600"/>
              </a:spcBef>
            </a:pPr>
            <a:r>
              <a:rPr lang="hr" sz="2200" b="1" dirty="0"/>
              <a:t>Prelazak preko Crvenog mora i Jordana dva su povesna događaja koja su se ispreplela kao prekretnice u povesti otkupljenja (Ps 66,6; Ps. 114). Zajedno označavaju naše oslobođenje od greha i naš pristup večnom životu.</a:t>
            </a:r>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462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529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462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208521" y="4935414"/>
            <a:ext cx="6057526" cy="1785104"/>
          </a:xfrm>
          <a:prstGeom prst="rect">
            <a:avLst/>
          </a:prstGeom>
          <a:noFill/>
        </p:spPr>
        <p:txBody>
          <a:bodyPr wrap="square">
            <a:spAutoFit/>
          </a:bodyPr>
          <a:lstStyle/>
          <a:p>
            <a:pPr>
              <a:spcBef>
                <a:spcPts val="600"/>
              </a:spcBef>
            </a:pPr>
            <a:r>
              <a:rPr lang="hr" sz="2200" b="1" dirty="0"/>
              <a:t>Ulazak u vode Jordana imao je isti učinak na Isusa, kojeg je Duh Sveti osnažio da ispuni svoju misiju: osloboditi nas od greha i dati nam večni život (Marko 1,9-11; Jovan 1,29; 3,16).</a:t>
            </a:r>
          </a:p>
        </p:txBody>
      </p:sp>
      <p:sp>
        <p:nvSpPr>
          <p:cNvPr id="11" name="CuadroTexto 10">
            <a:extLst>
              <a:ext uri="{FF2B5EF4-FFF2-40B4-BE49-F238E27FC236}">
                <a16:creationId xmlns:a16="http://schemas.microsoft.com/office/drawing/2014/main" id="{341044B0-4486-FF22-6333-F80EBF0096C2}"/>
              </a:ext>
            </a:extLst>
          </p:cNvPr>
          <p:cNvSpPr txBox="1"/>
          <p:nvPr/>
        </p:nvSpPr>
        <p:spPr>
          <a:xfrm>
            <a:off x="208521" y="3935141"/>
            <a:ext cx="6057526" cy="1107996"/>
          </a:xfrm>
          <a:prstGeom prst="rect">
            <a:avLst/>
          </a:prstGeom>
          <a:noFill/>
        </p:spPr>
        <p:txBody>
          <a:bodyPr wrap="square">
            <a:spAutoFit/>
          </a:bodyPr>
          <a:lstStyle/>
          <a:p>
            <a:pPr>
              <a:spcBef>
                <a:spcPts val="600"/>
              </a:spcBef>
            </a:pPr>
            <a:r>
              <a:rPr lang="hr" sz="2200" b="1" dirty="0"/>
              <a:t>Za Elizeja je, međutim, isti događaj bio znak primanja Duha Svetoga, što mu je omogućilo da ispuni svoju misiju (2. </a:t>
            </a:r>
            <a:r>
              <a:rPr lang="sr-Latn-RS" sz="2200" b="1" dirty="0"/>
              <a:t>o carevima </a:t>
            </a:r>
            <a:r>
              <a:rPr lang="hr" sz="2200" b="1" dirty="0"/>
              <a:t>2,14-15).</a:t>
            </a:r>
          </a:p>
        </p:txBody>
      </p:sp>
      <p:sp>
        <p:nvSpPr>
          <p:cNvPr id="13" name="CuadroTexto 12">
            <a:extLst>
              <a:ext uri="{FF2B5EF4-FFF2-40B4-BE49-F238E27FC236}">
                <a16:creationId xmlns:a16="http://schemas.microsoft.com/office/drawing/2014/main" id="{629CD6C9-460F-BA90-E110-EDD6C85788D7}"/>
              </a:ext>
            </a:extLst>
          </p:cNvPr>
          <p:cNvSpPr txBox="1"/>
          <p:nvPr/>
        </p:nvSpPr>
        <p:spPr>
          <a:xfrm>
            <a:off x="208521" y="2934867"/>
            <a:ext cx="6057526" cy="1107996"/>
          </a:xfrm>
          <a:prstGeom prst="rect">
            <a:avLst/>
          </a:prstGeom>
          <a:noFill/>
        </p:spPr>
        <p:txBody>
          <a:bodyPr wrap="square">
            <a:spAutoFit/>
          </a:bodyPr>
          <a:lstStyle/>
          <a:p>
            <a:pPr>
              <a:spcBef>
                <a:spcPts val="600"/>
              </a:spcBef>
            </a:pPr>
            <a:r>
              <a:rPr lang="hr" sz="2200" b="1" dirty="0"/>
              <a:t>Čudesan prelazak preko reke Jordan i dovođenje u samu Božju prisutnost bila je stvarnost za Iliju (2. o carevima 2,1.7.8.11).</a:t>
            </a:r>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435428" y="1166842"/>
            <a:ext cx="11321143" cy="4524315"/>
          </a:xfrm>
          <a:prstGeom prst="rect">
            <a:avLst/>
          </a:prstGeom>
          <a:noFill/>
        </p:spPr>
        <p:txBody>
          <a:bodyPr wrap="square">
            <a:spAutoFit/>
          </a:bodyPr>
          <a:lstStyle/>
          <a:p>
            <a:pPr>
              <a:spcBef>
                <a:spcPts val="600"/>
              </a:spcBef>
            </a:pPr>
            <a:r>
              <a:rPr lang="hr" sz="3200" b="1" dirty="0">
                <a:latin typeface="Constantia" panose="02030602050306030303" pitchFamily="18" charset="0"/>
              </a:rPr>
              <a:t>„Setimo se dobrote Gospodnje i mnoštva Njegovog nežnog milosrđa. Poput naroda Izraelov</a:t>
            </a:r>
            <a:r>
              <a:rPr lang="en-US" sz="3200" b="1" dirty="0" err="1">
                <a:latin typeface="Constantia" panose="02030602050306030303" pitchFamily="18" charset="0"/>
              </a:rPr>
              <a:t>og</a:t>
            </a:r>
            <a:r>
              <a:rPr lang="hr" sz="3200" b="1" dirty="0">
                <a:latin typeface="Constantia" panose="02030602050306030303" pitchFamily="18" charset="0"/>
              </a:rPr>
              <a:t>, postavimo svoje kamenje svedočansatva i upišimo na njega dragocenu priču o tome šta je Bog učinio za nas. I dok se prisećamo Njegovih postupaka s nama na našem hodočašću, izjavimo, sa srcem dirnutim zahvalnošću: ‘</a:t>
            </a:r>
            <a:r>
              <a:rPr lang="sr-Latn-RS" sz="3200" b="1" dirty="0">
                <a:latin typeface="Constantia" panose="02030602050306030303" pitchFamily="18" charset="0"/>
              </a:rPr>
              <a:t>Šta ću vratiti Gospodu za sva dobra što mi je učinio? Uzeću čašu spase</a:t>
            </a:r>
            <a:r>
              <a:rPr lang="en-US" sz="3200" b="1" dirty="0">
                <a:latin typeface="Constantia" panose="02030602050306030303" pitchFamily="18" charset="0"/>
              </a:rPr>
              <a:t>-</a:t>
            </a:r>
            <a:r>
              <a:rPr lang="sr-Latn-RS" sz="3200" b="1" dirty="0" err="1">
                <a:latin typeface="Constantia" panose="02030602050306030303" pitchFamily="18" charset="0"/>
              </a:rPr>
              <a:t>nja</a:t>
            </a:r>
            <a:r>
              <a:rPr lang="sr-Latn-RS" sz="3200" b="1" dirty="0">
                <a:latin typeface="Constantia" panose="02030602050306030303" pitchFamily="18" charset="0"/>
              </a:rPr>
              <a:t>, i prizvaću ime Gospodnje. Izvršiću obećanja svoja Gospodu pred svim narodom Njegovim.</a:t>
            </a:r>
            <a:r>
              <a:rPr lang="hr" sz="3200" b="1" dirty="0">
                <a:latin typeface="Constantia" panose="02030602050306030303" pitchFamily="18" charset="0"/>
              </a:rPr>
              <a:t>’“ (Ps. 116,12-14)</a:t>
            </a:r>
          </a:p>
        </p:txBody>
      </p:sp>
      <p:sp>
        <p:nvSpPr>
          <p:cNvPr id="4" name="CuadroTexto 3">
            <a:extLst>
              <a:ext uri="{FF2B5EF4-FFF2-40B4-BE49-F238E27FC236}">
                <a16:creationId xmlns:a16="http://schemas.microsoft.com/office/drawing/2014/main" id="{70DFBCBD-99AD-E0ED-5471-C12DE9C3B910}"/>
              </a:ext>
            </a:extLst>
          </p:cNvPr>
          <p:cNvSpPr txBox="1"/>
          <p:nvPr/>
        </p:nvSpPr>
        <p:spPr>
          <a:xfrm>
            <a:off x="167639" y="6098076"/>
            <a:ext cx="3025503" cy="338554"/>
          </a:xfrm>
          <a:prstGeom prst="rect">
            <a:avLst/>
          </a:prstGeom>
          <a:noFill/>
        </p:spPr>
        <p:txBody>
          <a:bodyPr wrap="square" rtlCol="0">
            <a:spAutoFit/>
          </a:bodyPr>
          <a:lstStyle/>
          <a:p>
            <a:pPr algn="r"/>
            <a:r>
              <a:rPr lang="hr" sz="1600" b="1" dirty="0"/>
              <a:t>EGW (Čežnja vekova, str. 314)</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281977" y="176834"/>
            <a:ext cx="3743326" cy="605550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ts val="3100"/>
              </a:lnSpc>
              <a:spcBef>
                <a:spcPts val="1200"/>
              </a:spcBef>
              <a:spcAft>
                <a:spcPts val="0"/>
              </a:spcAft>
              <a:buClrTx/>
              <a:buSzTx/>
              <a:buFontTx/>
              <a:buNone/>
              <a:tabLst/>
              <a:defRPr/>
            </a:pPr>
            <a:r>
              <a:rPr kumimoji="0" lang="hr" sz="28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kumimoji="0" lang="sr-Latn-RS" sz="28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Jer Gospod Bog vaš osuši Jordan pred vama dokle pređoste, kao što je učinio Gospod Bog vaš kod Crvenog mora osušivši ga pred nama dokle pređosmo; Da bi poznali svi narodi na zemlji da je ruka Gospodnja krepka, da biste se svagda bojali Gospoda Boga svog</a:t>
            </a:r>
            <a:r>
              <a:rPr kumimoji="0" lang="hr" sz="28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Jošua 4,23, 24.</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11270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35297" y="3743380"/>
            <a:ext cx="4522596" cy="3017429"/>
          </a:xfrm>
          <a:prstGeom prst="rect">
            <a:avLst/>
          </a:prstGeom>
          <a:noFill/>
        </p:spPr>
        <p:txBody>
          <a:bodyPr wrap="square" rtlCol="0">
            <a:spAutoFit/>
          </a:bodyPr>
          <a:lstStyle/>
          <a:p>
            <a:pPr>
              <a:lnSpc>
                <a:spcPts val="2400"/>
              </a:lnSpc>
              <a:spcBef>
                <a:spcPts val="600"/>
              </a:spcBef>
            </a:pPr>
            <a:r>
              <a:rPr lang="hr" sz="2200" b="1" dirty="0">
                <a:solidFill>
                  <a:srgbClr val="9AF4FF"/>
                </a:solidFill>
                <a:effectLst>
                  <a:outerShdw blurRad="38100" dist="38100" dir="2700000" algn="tl">
                    <a:srgbClr val="000000">
                      <a:alpha val="43137"/>
                    </a:srgbClr>
                  </a:outerShdw>
                </a:effectLst>
              </a:rPr>
              <a:t>Prelazak preko Jordana (Jošua 3):</a:t>
            </a:r>
          </a:p>
          <a:p>
            <a:pPr lvl="1">
              <a:lnSpc>
                <a:spcPts val="2400"/>
              </a:lnSpc>
              <a:spcBef>
                <a:spcPts val="600"/>
              </a:spcBef>
            </a:pPr>
            <a:r>
              <a:rPr lang="hr" sz="2200" b="1" dirty="0">
                <a:solidFill>
                  <a:schemeClr val="bg1"/>
                </a:solidFill>
                <a:effectLst>
                  <a:outerShdw blurRad="38100" dist="38100" dir="2700000" algn="tl">
                    <a:srgbClr val="000000">
                      <a:alpha val="43137"/>
                    </a:srgbClr>
                  </a:outerShdw>
                </a:effectLst>
              </a:rPr>
              <a:t>Potreba za svetošću.</a:t>
            </a:r>
          </a:p>
          <a:p>
            <a:pPr lvl="1">
              <a:lnSpc>
                <a:spcPts val="2400"/>
              </a:lnSpc>
              <a:spcBef>
                <a:spcPts val="600"/>
              </a:spcBef>
            </a:pPr>
            <a:r>
              <a:rPr lang="hr" sz="2200" b="1" dirty="0">
                <a:solidFill>
                  <a:schemeClr val="bg1"/>
                </a:solidFill>
                <a:effectLst>
                  <a:outerShdw blurRad="38100" dist="38100" dir="2700000" algn="tl">
                    <a:srgbClr val="000000">
                      <a:alpha val="43137"/>
                    </a:srgbClr>
                  </a:outerShdw>
                </a:effectLst>
              </a:rPr>
              <a:t>Božja čuda.</a:t>
            </a:r>
          </a:p>
          <a:p>
            <a:pPr>
              <a:lnSpc>
                <a:spcPts val="2400"/>
              </a:lnSpc>
              <a:spcBef>
                <a:spcPts val="1800"/>
              </a:spcBef>
            </a:pPr>
            <a:r>
              <a:rPr lang="hr" sz="2200" b="1" dirty="0">
                <a:solidFill>
                  <a:srgbClr val="8DFF8D"/>
                </a:solidFill>
                <a:effectLst>
                  <a:outerShdw blurRad="38100" dist="38100" dir="2700000" algn="tl">
                    <a:srgbClr val="000000">
                      <a:alpha val="43137"/>
                    </a:srgbClr>
                  </a:outerShdw>
                </a:effectLst>
              </a:rPr>
              <a:t>Zapamti i zaboravi (Jošua 4):</a:t>
            </a:r>
          </a:p>
          <a:p>
            <a:pPr lvl="1">
              <a:lnSpc>
                <a:spcPts val="2400"/>
              </a:lnSpc>
              <a:spcBef>
                <a:spcPts val="600"/>
              </a:spcBef>
            </a:pPr>
            <a:r>
              <a:rPr lang="hr" sz="2200" b="1" dirty="0">
                <a:solidFill>
                  <a:schemeClr val="bg1"/>
                </a:solidFill>
                <a:effectLst>
                  <a:outerShdw blurRad="38100" dist="38100" dir="2700000" algn="tl">
                    <a:srgbClr val="000000">
                      <a:alpha val="43137"/>
                    </a:srgbClr>
                  </a:outerShdw>
                </a:effectLst>
              </a:rPr>
              <a:t>Podsetnici.</a:t>
            </a:r>
          </a:p>
          <a:p>
            <a:pPr lvl="1">
              <a:lnSpc>
                <a:spcPts val="2400"/>
              </a:lnSpc>
              <a:spcBef>
                <a:spcPts val="600"/>
              </a:spcBef>
            </a:pPr>
            <a:r>
              <a:rPr lang="hr" sz="2200" b="1" dirty="0">
                <a:solidFill>
                  <a:schemeClr val="bg1"/>
                </a:solidFill>
                <a:effectLst>
                  <a:outerShdw blurRad="38100" dist="38100" dir="2700000" algn="tl">
                    <a:srgbClr val="000000">
                      <a:alpha val="43137"/>
                    </a:srgbClr>
                  </a:outerShdw>
                </a:effectLst>
              </a:rPr>
              <a:t>Opasnosti zaborava.</a:t>
            </a:r>
          </a:p>
          <a:p>
            <a:pPr>
              <a:lnSpc>
                <a:spcPts val="2400"/>
              </a:lnSpc>
              <a:spcBef>
                <a:spcPts val="1800"/>
              </a:spcBef>
            </a:pPr>
            <a:r>
              <a:rPr lang="hr" sz="2200" b="1" dirty="0">
                <a:solidFill>
                  <a:srgbClr val="FFFF3C"/>
                </a:solidFill>
                <a:effectLst>
                  <a:outerShdw blurRad="38100" dist="38100" dir="2700000" algn="tl">
                    <a:srgbClr val="000000">
                      <a:alpha val="43137"/>
                    </a:srgbClr>
                  </a:outerShdw>
                </a:effectLst>
              </a:rPr>
              <a:t>Prekretnice na Jordanu.</a:t>
            </a:r>
          </a:p>
        </p:txBody>
      </p:sp>
      <p:sp>
        <p:nvSpPr>
          <p:cNvPr id="3" name="CuadroTexto 2">
            <a:extLst>
              <a:ext uri="{FF2B5EF4-FFF2-40B4-BE49-F238E27FC236}">
                <a16:creationId xmlns:a16="http://schemas.microsoft.com/office/drawing/2014/main" id="{55719E01-7E48-3CD0-F0D5-08F1BBB6069D}"/>
              </a:ext>
            </a:extLst>
          </p:cNvPr>
          <p:cNvSpPr txBox="1"/>
          <p:nvPr/>
        </p:nvSpPr>
        <p:spPr>
          <a:xfrm>
            <a:off x="282678" y="201892"/>
            <a:ext cx="5931311" cy="1785104"/>
          </a:xfrm>
          <a:prstGeom prst="rect">
            <a:avLst/>
          </a:prstGeom>
          <a:noFill/>
        </p:spPr>
        <p:txBody>
          <a:bodyPr wrap="square" rtlCol="0">
            <a:spAutoFit/>
          </a:bodyPr>
          <a:lstStyle/>
          <a:p>
            <a:pPr>
              <a:spcBef>
                <a:spcPts val="600"/>
              </a:spcBef>
            </a:pPr>
            <a:r>
              <a:rPr lang="hr" sz="2200" b="1" dirty="0">
                <a:solidFill>
                  <a:schemeClr val="bg1"/>
                </a:solidFill>
                <a:effectLst>
                  <a:outerShdw blurRad="38100" dist="38100" dir="2700000" algn="tl">
                    <a:srgbClr val="000000">
                      <a:alpha val="43137"/>
                    </a:srgbClr>
                  </a:outerShdw>
                </a:effectLst>
              </a:rPr>
              <a:t>Proleće. Kiša i otopljeni sneg napunili su reku Jordan do nivoa plavljenja. Njene vode brzo jure prema Mrtvom moru. Čak i u najplićim delovima - jordanskim prelazima - prelazak reke je opasan poduhvat.</a:t>
            </a: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1912" y="137738"/>
            <a:ext cx="5321071"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2207" y="4212334"/>
            <a:ext cx="340967" cy="335088"/>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22207" y="4560762"/>
            <a:ext cx="340967" cy="335088"/>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19367" y="5862814"/>
            <a:ext cx="345401" cy="333490"/>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22207" y="5487022"/>
            <a:ext cx="340967" cy="335088"/>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82678" y="2525605"/>
            <a:ext cx="5931311" cy="769441"/>
          </a:xfrm>
          <a:prstGeom prst="rect">
            <a:avLst/>
          </a:prstGeom>
          <a:noFill/>
        </p:spPr>
        <p:txBody>
          <a:bodyPr wrap="square">
            <a:spAutoFit/>
          </a:bodyPr>
          <a:lstStyle/>
          <a:p>
            <a:pPr>
              <a:spcBef>
                <a:spcPts val="600"/>
              </a:spcBef>
            </a:pPr>
            <a:r>
              <a:rPr lang="hr" sz="2200" b="1" dirty="0">
                <a:solidFill>
                  <a:schemeClr val="bg1"/>
                </a:solidFill>
                <a:effectLst>
                  <a:outerShdw blurRad="38100" dist="38100" dir="2700000" algn="tl">
                    <a:srgbClr val="000000">
                      <a:alpha val="43137"/>
                    </a:srgbClr>
                  </a:outerShdw>
                </a:effectLst>
              </a:rPr>
              <a:t>Za čoveka, nemoguće. Za Boga, lako: „Posvetite se i pređite Jordan.“</a:t>
            </a:r>
          </a:p>
        </p:txBody>
      </p:sp>
      <p:sp>
        <p:nvSpPr>
          <p:cNvPr id="8" name="CuadroTexto 7">
            <a:extLst>
              <a:ext uri="{FF2B5EF4-FFF2-40B4-BE49-F238E27FC236}">
                <a16:creationId xmlns:a16="http://schemas.microsoft.com/office/drawing/2014/main" id="{AFE93F18-61F8-8AE1-E412-ED22C8FF508C}"/>
              </a:ext>
            </a:extLst>
          </p:cNvPr>
          <p:cNvSpPr txBox="1"/>
          <p:nvPr/>
        </p:nvSpPr>
        <p:spPr>
          <a:xfrm>
            <a:off x="239017" y="1833108"/>
            <a:ext cx="5974972" cy="769441"/>
          </a:xfrm>
          <a:prstGeom prst="rect">
            <a:avLst/>
          </a:prstGeom>
          <a:noFill/>
        </p:spPr>
        <p:txBody>
          <a:bodyPr wrap="square">
            <a:spAutoFit/>
          </a:bodyPr>
          <a:lstStyle/>
          <a:p>
            <a:pPr>
              <a:spcBef>
                <a:spcPts val="600"/>
              </a:spcBef>
            </a:pPr>
            <a:r>
              <a:rPr lang="hr" sz="2200" b="1" dirty="0">
                <a:solidFill>
                  <a:schemeClr val="bg1"/>
                </a:solidFill>
                <a:effectLst>
                  <a:outerShdw blurRad="38100" dist="38100" dir="2700000" algn="tl">
                    <a:srgbClr val="000000">
                      <a:alpha val="43137"/>
                    </a:srgbClr>
                  </a:outerShdw>
                </a:effectLst>
              </a:rPr>
              <a:t>Kako ceo narod može preći preko nje</a:t>
            </a:r>
            <a:r>
              <a:rPr lang="en-US" sz="2200" b="1" dirty="0">
                <a:solidFill>
                  <a:schemeClr val="bg1"/>
                </a:solidFill>
                <a:effectLst>
                  <a:outerShdw blurRad="38100" dist="38100" dir="2700000" algn="tl">
                    <a:srgbClr val="000000">
                      <a:alpha val="43137"/>
                    </a:srgbClr>
                  </a:outerShdw>
                </a:effectLst>
              </a:rPr>
              <a:t>ga</a:t>
            </a:r>
            <a:r>
              <a:rPr lang="hr" sz="2200" b="1" dirty="0">
                <a:solidFill>
                  <a:schemeClr val="bg1"/>
                </a:solidFill>
                <a:effectLst>
                  <a:outerShdw blurRad="38100" dist="38100" dir="2700000" algn="tl">
                    <a:srgbClr val="000000">
                      <a:alpha val="43137"/>
                    </a:srgbClr>
                  </a:outerShdw>
                </a:effectLst>
              </a:rPr>
              <a:t>, noseći starije ljude, trudnice, decu i stoku?</a:t>
            </a: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7" y="2336392"/>
            <a:ext cx="7045973" cy="2185214"/>
          </a:xfrm>
          <a:prstGeom prst="rect">
            <a:avLst/>
          </a:prstGeom>
          <a:noFill/>
        </p:spPr>
        <p:txBody>
          <a:bodyPr wrap="square">
            <a:spAutoFit/>
            <a:scene3d>
              <a:camera prst="orthographicFront"/>
              <a:lightRig rig="threePt" dir="t"/>
            </a:scene3d>
            <a:sp3d extrusionH="57150">
              <a:bevelT w="38100" h="38100"/>
            </a:sp3d>
          </a:bodyPr>
          <a:lstStyle/>
          <a:p>
            <a:pPr algn="ctr"/>
            <a:r>
              <a:rPr lang="hr"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PRELAZAK PREKO JORDANA</a:t>
            </a:r>
          </a:p>
          <a:p>
            <a:pPr algn="ctr"/>
            <a:r>
              <a:rPr lang="hr" sz="40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(JOŠUA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1"/>
            <a:ext cx="3857625" cy="1325812"/>
          </a:xfrm>
          <a:prstGeom prst="rect">
            <a:avLst/>
          </a:prstGeom>
          <a:noFill/>
        </p:spPr>
        <p:txBody>
          <a:bodyPr wrap="square">
            <a:spAutoFit/>
          </a:bodyPr>
          <a:lstStyle/>
          <a:p>
            <a:pPr algn="ctr">
              <a:lnSpc>
                <a:spcPts val="4800"/>
              </a:lnSpc>
            </a:pPr>
            <a:r>
              <a:rPr lang="hr"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POTREBA ZA SVETOŠĆU</a:t>
            </a:r>
          </a:p>
        </p:txBody>
      </p:sp>
      <p:sp>
        <p:nvSpPr>
          <p:cNvPr id="5" name="CuadroTexto 4">
            <a:extLst>
              <a:ext uri="{FF2B5EF4-FFF2-40B4-BE49-F238E27FC236}">
                <a16:creationId xmlns:a16="http://schemas.microsoft.com/office/drawing/2014/main" id="{CDB887B5-B6AF-121C-9C2A-3B8B66646878}"/>
              </a:ext>
            </a:extLst>
          </p:cNvPr>
          <p:cNvSpPr txBox="1"/>
          <p:nvPr/>
        </p:nvSpPr>
        <p:spPr>
          <a:xfrm>
            <a:off x="4121942" y="233571"/>
            <a:ext cx="6729413" cy="707886"/>
          </a:xfrm>
          <a:prstGeom prst="rect">
            <a:avLst/>
          </a:prstGeom>
          <a:noFill/>
        </p:spPr>
        <p:txBody>
          <a:bodyPr wrap="square">
            <a:spAutoFit/>
          </a:bodyPr>
          <a:lstStyle/>
          <a:p>
            <a:pPr algn="ctr"/>
            <a:r>
              <a:rPr lang="hr" sz="20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sr-Latn-RS" sz="2000" b="1" dirty="0">
                <a:solidFill>
                  <a:srgbClr val="E8D190"/>
                </a:solidFill>
                <a:effectLst>
                  <a:outerShdw blurRad="38100" dist="38100" dir="2700000" algn="tl">
                    <a:srgbClr val="000000">
                      <a:alpha val="43137"/>
                    </a:srgbClr>
                  </a:outerShdw>
                </a:effectLst>
                <a:latin typeface="Comic Sans MS" panose="030F0702030302020204" pitchFamily="66" charset="0"/>
              </a:rPr>
              <a:t>Dalje zapovedi </a:t>
            </a:r>
            <a:r>
              <a:rPr lang="sr-Latn-RS" sz="2000" b="1" dirty="0" err="1">
                <a:solidFill>
                  <a:srgbClr val="E8D190"/>
                </a:solidFill>
                <a:effectLst>
                  <a:outerShdw blurRad="38100" dist="38100" dir="2700000" algn="tl">
                    <a:srgbClr val="000000">
                      <a:alpha val="43137"/>
                    </a:srgbClr>
                  </a:outerShdw>
                </a:effectLst>
                <a:latin typeface="Comic Sans MS" panose="030F0702030302020204" pitchFamily="66" charset="0"/>
              </a:rPr>
              <a:t>Jošua</a:t>
            </a:r>
            <a:r>
              <a:rPr lang="sr-Latn-RS" sz="2000" b="1" dirty="0">
                <a:solidFill>
                  <a:srgbClr val="E8D190"/>
                </a:solidFill>
                <a:effectLst>
                  <a:outerShdw blurRad="38100" dist="38100" dir="2700000" algn="tl">
                    <a:srgbClr val="000000">
                      <a:alpha val="43137"/>
                    </a:srgbClr>
                  </a:outerShdw>
                </a:effectLst>
                <a:latin typeface="Comic Sans MS" panose="030F0702030302020204" pitchFamily="66" charset="0"/>
              </a:rPr>
              <a:t> narodu: Posvetite se, jer će sutra Gospod učiniti čuda među vama.</a:t>
            </a:r>
            <a:r>
              <a:rPr lang="hr" sz="20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hr" sz="1600" b="1" dirty="0">
                <a:solidFill>
                  <a:srgbClr val="E8D190"/>
                </a:solidFill>
                <a:effectLst>
                  <a:outerShdw blurRad="38100" dist="38100" dir="2700000" algn="tl">
                    <a:srgbClr val="000000">
                      <a:alpha val="43137"/>
                    </a:srgbClr>
                  </a:outerShdw>
                </a:effectLst>
                <a:latin typeface="Comic Sans MS" panose="030F0702030302020204" pitchFamily="66" charset="0"/>
              </a:rPr>
              <a:t>(Jošua 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390525" y="1219200"/>
            <a:ext cx="7296150" cy="1015663"/>
          </a:xfrm>
          <a:prstGeom prst="rect">
            <a:avLst/>
          </a:prstGeom>
          <a:noFill/>
        </p:spPr>
        <p:txBody>
          <a:bodyPr wrap="square" rtlCol="0">
            <a:spAutoFit/>
          </a:bodyPr>
          <a:lstStyle/>
          <a:p>
            <a:pPr>
              <a:spcBef>
                <a:spcPts val="600"/>
              </a:spcBef>
            </a:pPr>
            <a:r>
              <a:rPr lang="hr" sz="2000" b="1" dirty="0"/>
              <a:t>Četrdeset godina oblak je označavao vreme za polazak, a kovčeg je vodio Izrael do njegovog novog odredišta (Br. 9,17; 10,33).</a:t>
            </a:r>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3461051112"/>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311063"/>
            <a:ext cx="4324350" cy="1938992"/>
          </a:xfrm>
          <a:prstGeom prst="rect">
            <a:avLst/>
          </a:prstGeom>
          <a:noFill/>
        </p:spPr>
        <p:txBody>
          <a:bodyPr wrap="square">
            <a:spAutoFit/>
          </a:bodyPr>
          <a:lstStyle/>
          <a:p>
            <a:pPr>
              <a:spcBef>
                <a:spcPts val="600"/>
              </a:spcBef>
            </a:pPr>
            <a:r>
              <a:rPr lang="hr" sz="2000" b="1" dirty="0"/>
              <a:t>Došlo je vreme za pokret. Napustili su logor u Sitimu i utaborili se</a:t>
            </a:r>
            <a:r>
              <a:rPr lang="en-US" sz="2000" b="1" dirty="0"/>
              <a:t> </a:t>
            </a:r>
            <a:r>
              <a:rPr lang="en-US" sz="2000" b="1" dirty="0" err="1"/>
              <a:t>posle</a:t>
            </a:r>
            <a:r>
              <a:rPr lang="en-US" sz="2000" b="1" dirty="0"/>
              <a:t> </a:t>
            </a:r>
            <a:r>
              <a:rPr lang="hr" sz="2000" b="1" dirty="0"/>
              <a:t> tri dana s druge strane Jordana. Tada su primili naredbu da slede kovčeg u Obećanu zemlju (Jošua 3,1-3).</a:t>
            </a:r>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298" y="4250055"/>
            <a:ext cx="4324351" cy="2246769"/>
          </a:xfrm>
          <a:prstGeom prst="rect">
            <a:avLst/>
          </a:prstGeom>
          <a:noFill/>
        </p:spPr>
        <p:txBody>
          <a:bodyPr wrap="square">
            <a:spAutoFit/>
          </a:bodyPr>
          <a:lstStyle/>
          <a:p>
            <a:pPr>
              <a:spcBef>
                <a:spcPts val="600"/>
              </a:spcBef>
            </a:pPr>
            <a:r>
              <a:rPr lang="hr" sz="2000" b="1" dirty="0"/>
              <a:t>Ali postojao je preduslov: morali su da budu posvećeni (Jošua 3,5). To posvećenje uključivalo je ceremonijalno pročišćenje (pranje odeće i tela), napuštanje greha i otvorenost prema poštovanju Božjih zapovesti.</a:t>
            </a:r>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r>
              <a:rPr lang="hr" sz="4400" b="1" spc="300" dirty="0">
                <a:ln w="9525" cmpd="sng">
                  <a:solidFill>
                    <a:schemeClr val="accent1"/>
                  </a:solidFill>
                  <a:prstDash val="solid"/>
                </a:ln>
                <a:solidFill>
                  <a:srgbClr val="70AD47">
                    <a:tint val="1000"/>
                  </a:srgbClr>
                </a:solidFill>
                <a:effectLst>
                  <a:glow rad="38100">
                    <a:schemeClr val="accent1">
                      <a:alpha val="40000"/>
                    </a:schemeClr>
                  </a:glow>
                </a:effectLst>
              </a:rPr>
              <a:t>BOŽJA ČUDA</a:t>
            </a:r>
          </a:p>
        </p:txBody>
      </p:sp>
      <p:sp>
        <p:nvSpPr>
          <p:cNvPr id="5" name="CuadroTexto 4">
            <a:extLst>
              <a:ext uri="{FF2B5EF4-FFF2-40B4-BE49-F238E27FC236}">
                <a16:creationId xmlns:a16="http://schemas.microsoft.com/office/drawing/2014/main" id="{36B1BDF9-F71B-88C0-8CC3-C2DD7588CA4E}"/>
              </a:ext>
            </a:extLst>
          </p:cNvPr>
          <p:cNvSpPr txBox="1"/>
          <p:nvPr/>
        </p:nvSpPr>
        <p:spPr>
          <a:xfrm>
            <a:off x="128586" y="618548"/>
            <a:ext cx="11853863" cy="1015663"/>
          </a:xfrm>
          <a:prstGeom prst="rect">
            <a:avLst/>
          </a:prstGeom>
          <a:noFill/>
        </p:spPr>
        <p:txBody>
          <a:bodyPr wrap="square">
            <a:spAutoFit/>
          </a:bodyPr>
          <a:lstStyle/>
          <a:p>
            <a:pPr algn="ctr"/>
            <a:r>
              <a:rPr lang="hr"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sr-Latn-RS"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Tada se ustavi voda. Voda, što je </a:t>
            </a:r>
            <a:r>
              <a:rPr lang="en-US" sz="20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doti</a:t>
            </a:r>
            <a:r>
              <a:rPr lang="sr-Latn-RS"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cala odozgo, diže se gore kao nasip, u velikoj udaljenosti od grada Adama, koji leži kod </a:t>
            </a:r>
            <a:r>
              <a:rPr lang="sr-Latn-RS" sz="20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Zaretana</a:t>
            </a:r>
            <a:r>
              <a:rPr lang="sr-Latn-RS"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 voda, što je tekla k moru pustinje, Slanome moru, oteče sasvim. Tako je prelazio narod tamo, prema Jerihonu.</a:t>
            </a:r>
            <a:r>
              <a:rPr lang="hr"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hr"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(Jošua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576387"/>
            <a:ext cx="5753100" cy="1785104"/>
          </a:xfrm>
          <a:prstGeom prst="rect">
            <a:avLst/>
          </a:prstGeom>
          <a:noFill/>
        </p:spPr>
        <p:txBody>
          <a:bodyPr wrap="square" rtlCol="0">
            <a:spAutoFit/>
          </a:bodyPr>
          <a:lstStyle/>
          <a:p>
            <a:pPr>
              <a:spcBef>
                <a:spcPts val="600"/>
              </a:spcBef>
            </a:pPr>
            <a:r>
              <a:rPr lang="hr" sz="2200" b="1" dirty="0"/>
              <a:t>Bog je „jedini koji čini čudesa“ (Ps 72,18). Tako Ga prepoznajemo kao Jednog Boga (Ps 86,10); sećamo se Njegovih čudesa (Ps 77,11) i prepričavamo Njegova neverovatna dela (Ps 96,3).</a:t>
            </a:r>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1702607"/>
            <a:ext cx="6024563"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530007"/>
            <a:ext cx="6719887" cy="1446550"/>
          </a:xfrm>
          <a:prstGeom prst="rect">
            <a:avLst/>
          </a:prstGeom>
          <a:noFill/>
        </p:spPr>
        <p:txBody>
          <a:bodyPr wrap="square">
            <a:spAutoFit/>
          </a:bodyPr>
          <a:lstStyle/>
          <a:p>
            <a:pPr>
              <a:spcBef>
                <a:spcPts val="600"/>
              </a:spcBef>
            </a:pPr>
            <a:r>
              <a:rPr lang="hr" sz="2200" b="1" dirty="0"/>
              <a:t>Prelazak preko Jordana jedno je od Božjih čuda, koje proročki ukazuje na još jedno od velikih čuda koje je Bog obećao da učiniti nama: ulazak u nebeski Hanan (Zah. 8,6-8).</a:t>
            </a:r>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347985"/>
            <a:ext cx="5753100" cy="1446550"/>
          </a:xfrm>
          <a:prstGeom prst="rect">
            <a:avLst/>
          </a:prstGeom>
          <a:noFill/>
        </p:spPr>
        <p:txBody>
          <a:bodyPr wrap="square">
            <a:spAutoFit/>
          </a:bodyPr>
          <a:lstStyle/>
          <a:p>
            <a:pPr>
              <a:spcBef>
                <a:spcPts val="600"/>
              </a:spcBef>
            </a:pPr>
            <a:r>
              <a:rPr lang="hr" sz="2200" b="1" dirty="0"/>
              <a:t>Ništa nije preteško ili predivno za Njega, koji je stvorio sve (Jer. 32,17; Lk 1,37). Zato možemo verovati da On može činiti čuda i u našem životu (Ps 107,8).</a:t>
            </a:r>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146026" y="2767280"/>
            <a:ext cx="7045973" cy="1446550"/>
          </a:xfrm>
          <a:prstGeom prst="rect">
            <a:avLst/>
          </a:prstGeom>
          <a:noFill/>
        </p:spPr>
        <p:txBody>
          <a:bodyPr wrap="square">
            <a:spAutoFit/>
            <a:scene3d>
              <a:camera prst="orthographicFront"/>
              <a:lightRig rig="threePt" dir="t"/>
            </a:scene3d>
            <a:sp3d extrusionH="57150">
              <a:bevelT w="38100" h="38100"/>
            </a:sp3d>
          </a:bodyPr>
          <a:lstStyle/>
          <a:p>
            <a:pPr algn="ctr"/>
            <a:r>
              <a:rPr lang="hr"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ZAPAMTI I ZABORAVI</a:t>
            </a:r>
          </a:p>
          <a:p>
            <a:pPr algn="ctr"/>
            <a:r>
              <a:rPr lang="hr"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(JOŠUA 4)</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hr"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ZNAKOVI ZA SEĆANJE</a:t>
            </a:r>
          </a:p>
        </p:txBody>
      </p:sp>
      <p:sp>
        <p:nvSpPr>
          <p:cNvPr id="4" name="CuadroTexto 3">
            <a:extLst>
              <a:ext uri="{FF2B5EF4-FFF2-40B4-BE49-F238E27FC236}">
                <a16:creationId xmlns:a16="http://schemas.microsoft.com/office/drawing/2014/main" id="{845A30FC-2FE4-190D-F756-1049BC89C6E2}"/>
              </a:ext>
            </a:extLst>
          </p:cNvPr>
          <p:cNvSpPr txBox="1"/>
          <p:nvPr/>
        </p:nvSpPr>
        <p:spPr>
          <a:xfrm>
            <a:off x="976311" y="628947"/>
            <a:ext cx="10239375" cy="707886"/>
          </a:xfrm>
          <a:prstGeom prst="rect">
            <a:avLst/>
          </a:prstGeom>
          <a:noFill/>
        </p:spPr>
        <p:txBody>
          <a:bodyPr wrap="square">
            <a:spAutoFit/>
          </a:bodyPr>
          <a:lstStyle/>
          <a:p>
            <a:pPr algn="ctr"/>
            <a:r>
              <a:rPr lang="hr"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„I služiće kao znak među vama. </a:t>
            </a:r>
            <a:r>
              <a:rPr lang="sr-Latn-RS"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Kad vas jednoga dana budu pitala vaša deca: </a:t>
            </a:r>
            <a:r>
              <a:rPr lang="sr-Latn-RS" sz="2000"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Št</a:t>
            </a:r>
            <a:r>
              <a:rPr lang="en-US"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a:t>
            </a:r>
            <a:r>
              <a:rPr lang="sr-Latn-RS"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vam znače ovi kamenovi?</a:t>
            </a:r>
            <a:r>
              <a:rPr lang="en-US"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sr-Latn-RS"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reći ćete im</a:t>
            </a:r>
            <a:r>
              <a:rPr lang="hr"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hr" sz="16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(Jošua 4,6-7a)</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341501"/>
            <a:ext cx="6877050" cy="430887"/>
          </a:xfrm>
          <a:prstGeom prst="rect">
            <a:avLst/>
          </a:prstGeom>
          <a:noFill/>
        </p:spPr>
        <p:txBody>
          <a:bodyPr wrap="square" rtlCol="0">
            <a:spAutoFit/>
          </a:bodyPr>
          <a:lstStyle/>
          <a:p>
            <a:pPr>
              <a:spcBef>
                <a:spcPts val="600"/>
              </a:spcBef>
            </a:pPr>
            <a:r>
              <a:rPr lang="hr" sz="2200" b="1" dirty="0"/>
              <a:t>U Bibliji znak može imati nekoliko značenja:</a:t>
            </a:r>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pPr>
              <a:r>
                <a:rPr lang="hr" sz="2200" b="1" kern="1200" dirty="0"/>
                <a:t>Čudesan čin (1. carvima 13,3)</a:t>
              </a:r>
              <a:endParaRPr lang="es-ES" sz="2200"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sz="2200"/>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189053" y="1866859"/>
              <a:ext cx="1694589"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pPr>
              <a:r>
                <a:rPr lang="hr" sz="2200" b="1" kern="1200" dirty="0"/>
                <a:t>Simbol nečega </a:t>
              </a:r>
              <a:br>
                <a:rPr lang="es-ES" sz="2200" b="1" kern="1200" dirty="0"/>
              </a:br>
              <a:r>
                <a:rPr lang="hr" sz="2200" b="1" kern="1200" dirty="0"/>
                <a:t>(Post. 9,13)</a:t>
              </a:r>
              <a:endParaRPr lang="es-ES" sz="2200"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sz="2200"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hr" sz="2200" b="1" kern="1200" dirty="0"/>
                <a:t>Znak upozorenja (Izl. 12,13)</a:t>
              </a:r>
              <a:endParaRPr lang="es-ES" sz="2200"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sz="2200"/>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hr" sz="2200" b="1" kern="1200" dirty="0"/>
                <a:t>Prepo-znatljiv znak (Jez 20,20)</a:t>
              </a:r>
              <a:endParaRPr lang="es-ES" sz="2200"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sz="2200"/>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hr" sz="2200" b="1" kern="1200" dirty="0"/>
                <a:t>Spomen-obeležje (Post 28,18)</a:t>
              </a:r>
              <a:endParaRPr lang="es-ES" sz="2200"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sz="2200"/>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82589" y="3235922"/>
            <a:ext cx="7493867" cy="769441"/>
          </a:xfrm>
          <a:prstGeom prst="rect">
            <a:avLst/>
          </a:prstGeom>
          <a:noFill/>
        </p:spPr>
        <p:txBody>
          <a:bodyPr wrap="square" rtlCol="0">
            <a:spAutoFit/>
          </a:bodyPr>
          <a:lstStyle/>
          <a:p>
            <a:pPr>
              <a:spcBef>
                <a:spcPts val="600"/>
              </a:spcBef>
            </a:pPr>
            <a:r>
              <a:rPr lang="hr" sz="2200" b="1" dirty="0"/>
              <a:t>Dvanaest kamenova uzetih iz Jordana koje je Jošua posta-vio kao znak pripadaju poslednjoj vrsti: spomen-obeležju.</a:t>
            </a:r>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576456" y="3469422"/>
            <a:ext cx="4532955"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61257" y="5067280"/>
            <a:ext cx="7312864" cy="1785104"/>
          </a:xfrm>
          <a:prstGeom prst="rect">
            <a:avLst/>
          </a:prstGeom>
          <a:noFill/>
        </p:spPr>
        <p:txBody>
          <a:bodyPr wrap="square">
            <a:spAutoFit/>
          </a:bodyPr>
          <a:lstStyle/>
          <a:p>
            <a:pPr>
              <a:spcBef>
                <a:spcPts val="600"/>
              </a:spcBef>
            </a:pPr>
            <a:r>
              <a:rPr lang="hr" sz="2200" b="1" dirty="0"/>
              <a:t>Nove generacije morale su da znaju šta je Bog učinio. Njihova vera morala je da se temelji na Božjim čudima. Bila je odgovornost roditelja da prenesu to znanje svojoj deci (Pnz 4,9). S tim znanjem, svako od nas mora da živi svojom verom.</a:t>
            </a:r>
          </a:p>
        </p:txBody>
      </p:sp>
      <p:sp>
        <p:nvSpPr>
          <p:cNvPr id="10" name="CuadroTexto 9">
            <a:extLst>
              <a:ext uri="{FF2B5EF4-FFF2-40B4-BE49-F238E27FC236}">
                <a16:creationId xmlns:a16="http://schemas.microsoft.com/office/drawing/2014/main" id="{40F53E23-62AC-9185-B623-A662D735B334}"/>
              </a:ext>
            </a:extLst>
          </p:cNvPr>
          <p:cNvSpPr txBox="1"/>
          <p:nvPr/>
        </p:nvSpPr>
        <p:spPr>
          <a:xfrm>
            <a:off x="61257" y="3975371"/>
            <a:ext cx="7239604" cy="1107996"/>
          </a:xfrm>
          <a:prstGeom prst="rect">
            <a:avLst/>
          </a:prstGeom>
          <a:noFill/>
        </p:spPr>
        <p:txBody>
          <a:bodyPr wrap="square">
            <a:spAutoFit/>
          </a:bodyPr>
          <a:lstStyle/>
          <a:p>
            <a:pPr>
              <a:spcBef>
                <a:spcPts val="600"/>
              </a:spcBef>
            </a:pPr>
            <a:r>
              <a:rPr lang="hr" sz="2200" b="1" dirty="0"/>
              <a:t>Osim samog sećanja, koji je bio cilj kojeg je Bog imao na umu kada je tražio da se podigne ovo kamenje (Jošua 4,6-7)?</a:t>
            </a:r>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r>
              <a:rPr lang="hr"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OPASNOSTI ZABORAVLJANJA</a:t>
            </a:r>
          </a:p>
        </p:txBody>
      </p:sp>
      <p:sp>
        <p:nvSpPr>
          <p:cNvPr id="4" name="CuadroTexto 3">
            <a:extLst>
              <a:ext uri="{FF2B5EF4-FFF2-40B4-BE49-F238E27FC236}">
                <a16:creationId xmlns:a16="http://schemas.microsoft.com/office/drawing/2014/main" id="{F57D169C-540D-8A13-509E-F433C4CF0EAA}"/>
              </a:ext>
            </a:extLst>
          </p:cNvPr>
          <p:cNvSpPr txBox="1"/>
          <p:nvPr/>
        </p:nvSpPr>
        <p:spPr>
          <a:xfrm>
            <a:off x="485774" y="562272"/>
            <a:ext cx="11220449" cy="707886"/>
          </a:xfrm>
          <a:prstGeom prst="rect">
            <a:avLst/>
          </a:prstGeom>
          <a:noFill/>
        </p:spPr>
        <p:txBody>
          <a:bodyPr wrap="square">
            <a:spAutoFit/>
          </a:bodyPr>
          <a:lstStyle/>
          <a:p>
            <a:pPr algn="ctr"/>
            <a:r>
              <a:rPr lang="hr" sz="2000"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sr-Latn-RS" sz="2000" b="1" dirty="0">
                <a:solidFill>
                  <a:srgbClr val="FFCED0"/>
                </a:solidFill>
                <a:effectLst>
                  <a:outerShdw blurRad="38100" dist="38100" dir="2700000" algn="tl">
                    <a:srgbClr val="000000">
                      <a:alpha val="43137"/>
                    </a:srgbClr>
                  </a:outerShdw>
                </a:effectLst>
                <a:latin typeface="Comic Sans MS" panose="030F0702030302020204" pitchFamily="66" charset="0"/>
              </a:rPr>
              <a:t>I činjahu sinovi </a:t>
            </a:r>
            <a:r>
              <a:rPr lang="sr-Latn-RS" sz="2000" b="1" dirty="0" err="1">
                <a:solidFill>
                  <a:srgbClr val="FFCED0"/>
                </a:solidFill>
                <a:effectLst>
                  <a:outerShdw blurRad="38100" dist="38100" dir="2700000" algn="tl">
                    <a:srgbClr val="000000">
                      <a:alpha val="43137"/>
                    </a:srgbClr>
                  </a:outerShdw>
                </a:effectLst>
                <a:latin typeface="Comic Sans MS" panose="030F0702030302020204" pitchFamily="66" charset="0"/>
              </a:rPr>
              <a:t>Izra</a:t>
            </a:r>
            <a:r>
              <a:rPr lang="en-US" sz="2000" b="1" dirty="0" err="1">
                <a:solidFill>
                  <a:srgbClr val="FFCED0"/>
                </a:solidFill>
                <a:effectLst>
                  <a:outerShdw blurRad="38100" dist="38100" dir="2700000" algn="tl">
                    <a:srgbClr val="000000">
                      <a:alpha val="43137"/>
                    </a:srgbClr>
                  </a:outerShdw>
                </a:effectLst>
                <a:latin typeface="Comic Sans MS" panose="030F0702030302020204" pitchFamily="66" charset="0"/>
              </a:rPr>
              <a:t>elo</a:t>
            </a:r>
            <a:r>
              <a:rPr lang="sr-Latn-RS" sz="2000" b="1" dirty="0">
                <a:solidFill>
                  <a:srgbClr val="FFCED0"/>
                </a:solidFill>
                <a:effectLst>
                  <a:outerShdw blurRad="38100" dist="38100" dir="2700000" algn="tl">
                    <a:srgbClr val="000000">
                      <a:alpha val="43137"/>
                    </a:srgbClr>
                  </a:outerShdw>
                </a:effectLst>
                <a:latin typeface="Comic Sans MS" panose="030F0702030302020204" pitchFamily="66" charset="0"/>
              </a:rPr>
              <a:t>vi što je zlo pred Gospodom, i zaboraviše Gospoda Boga svog i služahu </a:t>
            </a:r>
            <a:r>
              <a:rPr lang="sr-Latn-RS" sz="2000" b="1" dirty="0" err="1">
                <a:solidFill>
                  <a:srgbClr val="FFCED0"/>
                </a:solidFill>
                <a:effectLst>
                  <a:outerShdw blurRad="38100" dist="38100" dir="2700000" algn="tl">
                    <a:srgbClr val="000000">
                      <a:alpha val="43137"/>
                    </a:srgbClr>
                  </a:outerShdw>
                </a:effectLst>
                <a:latin typeface="Comic Sans MS" panose="030F0702030302020204" pitchFamily="66" charset="0"/>
              </a:rPr>
              <a:t>Valima</a:t>
            </a:r>
            <a:r>
              <a:rPr lang="sr-Latn-RS" sz="2000" b="1" dirty="0">
                <a:solidFill>
                  <a:srgbClr val="FFCED0"/>
                </a:solidFill>
                <a:effectLst>
                  <a:outerShdw blurRad="38100" dist="38100" dir="2700000" algn="tl">
                    <a:srgbClr val="000000">
                      <a:alpha val="43137"/>
                    </a:srgbClr>
                  </a:outerShdw>
                </a:effectLst>
                <a:latin typeface="Comic Sans MS" panose="030F0702030302020204" pitchFamily="66" charset="0"/>
              </a:rPr>
              <a:t> i lugovima</a:t>
            </a:r>
            <a:r>
              <a:rPr lang="hr" sz="2000"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hr" sz="1600" b="1" dirty="0">
                <a:solidFill>
                  <a:srgbClr val="FFCED0"/>
                </a:solidFill>
                <a:effectLst>
                  <a:outerShdw blurRad="38100" dist="38100" dir="2700000" algn="tl">
                    <a:srgbClr val="000000">
                      <a:alpha val="43137"/>
                    </a:srgbClr>
                  </a:outerShdw>
                </a:effectLst>
                <a:latin typeface="Comic Sans MS" panose="030F0702030302020204" pitchFamily="66" charset="0"/>
              </a:rPr>
              <a:t>(Sudije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30887"/>
          </a:xfrm>
          <a:prstGeom prst="rect">
            <a:avLst/>
          </a:prstGeom>
          <a:noFill/>
        </p:spPr>
        <p:txBody>
          <a:bodyPr wrap="square" rtlCol="0">
            <a:spAutoFit/>
          </a:bodyPr>
          <a:lstStyle/>
          <a:p>
            <a:pPr>
              <a:spcBef>
                <a:spcPts val="600"/>
              </a:spcBef>
            </a:pPr>
            <a:r>
              <a:rPr lang="hr" sz="2200" b="1" dirty="0"/>
              <a:t>Prilikom postavljanja 12 spomen-kamena u Galgalu, Jošua je naglasio dve točke (Jošua 4,23):</a:t>
            </a:r>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2673513513"/>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119811" cy="1446550"/>
          </a:xfrm>
          <a:prstGeom prst="rect">
            <a:avLst/>
          </a:prstGeom>
          <a:noFill/>
        </p:spPr>
        <p:txBody>
          <a:bodyPr wrap="square" rtlCol="0">
            <a:spAutoFit/>
          </a:bodyPr>
          <a:lstStyle/>
          <a:p>
            <a:pPr>
              <a:spcBef>
                <a:spcPts val="600"/>
              </a:spcBef>
            </a:pPr>
            <a:r>
              <a:rPr lang="hr" sz="2200" b="1" dirty="0"/>
              <a:t>Nova generacija bila je u opasnosti da napravi istu grešku kao i njihovi roditelji: da zaboravi Božja moćna dela. Nažalost, zaboravili su i snosili su posledice</a:t>
            </a:r>
            <a:r>
              <a:rPr lang="en-US" sz="2200" b="1" dirty="0"/>
              <a:t> toga</a:t>
            </a:r>
            <a:r>
              <a:rPr lang="hr" sz="2200" b="1" dirty="0"/>
              <a:t> (Sud 3,7-8).</a:t>
            </a:r>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pic>
        <p:nvPicPr>
          <p:cNvPr id="10" name="Imagen 9" descr="Un par de personas de pie en la calle&#10;&#10;El contenido generado por IA puede ser incorrecto.">
            <a:extLst>
              <a:ext uri="{FF2B5EF4-FFF2-40B4-BE49-F238E27FC236}">
                <a16:creationId xmlns:a16="http://schemas.microsoft.com/office/drawing/2014/main" id="{5244E412-A237-0F7A-B904-8F5A6E17006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587177"/>
            <a:ext cx="7591424" cy="1107996"/>
          </a:xfrm>
          <a:prstGeom prst="rect">
            <a:avLst/>
          </a:prstGeom>
          <a:noFill/>
        </p:spPr>
        <p:txBody>
          <a:bodyPr wrap="square">
            <a:spAutoFit/>
          </a:bodyPr>
          <a:lstStyle/>
          <a:p>
            <a:pPr>
              <a:spcBef>
                <a:spcPts val="600"/>
              </a:spcBef>
            </a:pPr>
            <a:r>
              <a:rPr lang="hr" sz="2200" b="1" dirty="0"/>
              <a:t>Koliko je onda važno da </a:t>
            </a:r>
            <a:r>
              <a:rPr lang="en-US" sz="2200" b="1" dirty="0"/>
              <a:t>mi </a:t>
            </a:r>
            <a:r>
              <a:rPr lang="hr" sz="2200" b="1" dirty="0"/>
              <a:t>u svojim mislima imamo sveža sećanja na to kako se Bog brinuo za naše pretke i trenutke kada smo svojim očima videli moćnu Božju ruku!</a:t>
            </a:r>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900" decel="100000" fill="hold"/>
                                        <p:tgtEl>
                                          <p:spTgt spid="1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2" presetID="37"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1000"/>
                                        <p:tgtEl>
                                          <p:spTgt spid="10"/>
                                        </p:tgtEl>
                                      </p:cBhvr>
                                    </p:animEffect>
                                    <p:anim calcmode="lin" valueType="num">
                                      <p:cBhvr>
                                        <p:cTn id="75" dur="1000" fill="hold"/>
                                        <p:tgtEl>
                                          <p:spTgt spid="10"/>
                                        </p:tgtEl>
                                        <p:attrNameLst>
                                          <p:attrName>ppt_x</p:attrName>
                                        </p:attrNameLst>
                                      </p:cBhvr>
                                      <p:tavLst>
                                        <p:tav tm="0">
                                          <p:val>
                                            <p:strVal val="#ppt_x"/>
                                          </p:val>
                                        </p:tav>
                                        <p:tav tm="100000">
                                          <p:val>
                                            <p:strVal val="#ppt_x"/>
                                          </p:val>
                                        </p:tav>
                                      </p:tavLst>
                                    </p:anim>
                                    <p:anim calcmode="lin" valueType="num">
                                      <p:cBhvr>
                                        <p:cTn id="76" dur="900" decel="100000" fill="hold"/>
                                        <p:tgtEl>
                                          <p:spTgt spid="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902</TotalTime>
  <Words>1126</Words>
  <Application>Microsoft Office PowerPoint</Application>
  <PresentationFormat>Panorámica</PresentationFormat>
  <Paragraphs>63</Paragraphs>
  <Slides>12</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80</cp:revision>
  <dcterms:created xsi:type="dcterms:W3CDTF">2025-09-23T16:48:06Z</dcterms:created>
  <dcterms:modified xsi:type="dcterms:W3CDTF">2025-10-03T05:41:51Z</dcterms:modified>
</cp:coreProperties>
</file>