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5"/>
  </p:notesMasterIdLst>
  <p:sldIdLst>
    <p:sldId id="396" r:id="rId6"/>
    <p:sldId id="388" r:id="rId7"/>
    <p:sldId id="470" r:id="rId8"/>
    <p:sldId id="293" r:id="rId9"/>
    <p:sldId id="257" r:id="rId10"/>
    <p:sldId id="258" r:id="rId11"/>
    <p:sldId id="259" r:id="rId12"/>
    <p:sldId id="260" r:id="rId13"/>
    <p:sldId id="302" r:id="rId14"/>
    <p:sldId id="304" r:id="rId15"/>
    <p:sldId id="305" r:id="rId16"/>
    <p:sldId id="303" r:id="rId17"/>
    <p:sldId id="294" r:id="rId18"/>
    <p:sldId id="295" r:id="rId19"/>
    <p:sldId id="469" r:id="rId20"/>
    <p:sldId id="408" r:id="rId21"/>
    <p:sldId id="390" r:id="rId22"/>
    <p:sldId id="404" r:id="rId23"/>
    <p:sldId id="471"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32"/>
      </p:cViewPr>
      <p:guideLst/>
    </p:cSldViewPr>
  </p:slideViewPr>
  <p:notesTextViewPr>
    <p:cViewPr>
      <p:scale>
        <a:sx n="1" d="1"/>
        <a:sy n="1" d="1"/>
      </p:scale>
      <p:origin x="0" y="0"/>
    </p:cViewPr>
  </p:notesTextViewPr>
  <p:sorterViewPr>
    <p:cViewPr>
      <p:scale>
        <a:sx n="100" d="100"/>
        <a:sy n="100" d="100"/>
      </p:scale>
      <p:origin x="0" y="-1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r>
            <a:rPr lang="es-ES" sz="2400" b="1" dirty="0" err="1">
              <a:effectLst>
                <a:outerShdw blurRad="38100" dist="38100" dir="2700000" algn="tl">
                  <a:srgbClr val="000000">
                    <a:alpha val="43137"/>
                  </a:srgbClr>
                </a:outerShdw>
              </a:effectLst>
            </a:rPr>
            <a:t>Slijeđenje</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arke</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podrazumijeva</a:t>
          </a:r>
          <a:r>
            <a:rPr lang="hr-HR" sz="2400" b="1" dirty="0">
              <a:effectLst>
                <a:outerShdw blurRad="38100" dist="38100" dir="2700000" algn="tl">
                  <a:srgbClr val="000000">
                    <a:alpha val="43137"/>
                  </a:srgbClr>
                </a:outerShdw>
              </a:effectLst>
            </a:rPr>
            <a:t>:</a:t>
          </a:r>
          <a:endParaRPr lang="es-ES" sz="2400" b="1" dirty="0">
            <a:effectLst>
              <a:outerShdw blurRad="38100" dist="38100" dir="2700000" algn="tl">
                <a:srgbClr val="000000">
                  <a:alpha val="43137"/>
                </a:srgbClr>
              </a:outerShdw>
            </a:effectLst>
          </a:endParaRP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r>
            <a:rPr lang="hr-HR" sz="2000" b="1" dirty="0">
              <a:effectLst>
                <a:outerShdw blurRad="38100" dist="38100" dir="2700000" algn="tl">
                  <a:srgbClr val="000000">
                    <a:alpha val="43137"/>
                  </a:srgbClr>
                </a:outerShdw>
              </a:effectLst>
            </a:rPr>
            <a:t>Poslušnost Bogu!</a:t>
          </a:r>
          <a:endParaRPr lang="es-ES" sz="2000" b="1" dirty="0">
            <a:effectLst>
              <a:outerShdw blurRad="38100" dist="38100" dir="2700000" algn="tl">
                <a:srgbClr val="000000">
                  <a:alpha val="43137"/>
                </a:srgbClr>
              </a:outerShdw>
            </a:effectLst>
          </a:endParaRP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Confiar en el cuidado de Dios (la vasija con el maná)</a:t>
          </a: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Respetar a los dirigentes designados por Dios (la vara de Aarón)</a:t>
          </a: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r>
            <a:rPr lang="es-ES" sz="2000" b="1" dirty="0" err="1"/>
            <a:t>Bog</a:t>
          </a:r>
          <a:r>
            <a:rPr lang="es-ES" sz="2000" b="1" dirty="0"/>
            <a:t> je </a:t>
          </a:r>
          <a:r>
            <a:rPr lang="es-ES" sz="2000" b="1" dirty="0" err="1"/>
            <a:t>isušio</a:t>
          </a:r>
          <a:r>
            <a:rPr lang="es-ES" sz="2000" b="1" dirty="0"/>
            <a:t> </a:t>
          </a:r>
          <a:r>
            <a:rPr lang="es-ES" sz="2000" b="1" dirty="0" err="1"/>
            <a:t>Crveno</a:t>
          </a:r>
          <a:r>
            <a:rPr lang="es-ES" sz="2000" b="1" dirty="0"/>
            <a:t> more </a:t>
          </a:r>
          <a:r>
            <a:rPr lang="es-ES" sz="2000" b="1" dirty="0" err="1"/>
            <a:t>pred</a:t>
          </a:r>
          <a:r>
            <a:rPr lang="es-ES" sz="2000" b="1" dirty="0"/>
            <a:t> </a:t>
          </a:r>
          <a:r>
            <a:rPr lang="es-ES" sz="2000" b="1" dirty="0" err="1"/>
            <a:t>nama</a:t>
          </a:r>
          <a:r>
            <a:rPr lang="es-ES" sz="2000" b="1" dirty="0"/>
            <a:t> (</a:t>
          </a:r>
          <a:r>
            <a:rPr lang="es-ES" sz="2000" b="1" dirty="0" err="1"/>
            <a:t>Jošua</a:t>
          </a:r>
          <a:r>
            <a:rPr lang="es-ES" sz="2000" b="1" dirty="0"/>
            <a:t>, </a:t>
          </a:r>
          <a:r>
            <a:rPr lang="es-ES" sz="2000" b="1" dirty="0" err="1"/>
            <a:t>Kaleb</a:t>
          </a:r>
          <a:r>
            <a:rPr lang="es-ES" sz="2000" b="1" dirty="0"/>
            <a:t> i </a:t>
          </a:r>
          <a:r>
            <a:rPr lang="es-ES" sz="2000" b="1" dirty="0" err="1"/>
            <a:t>nekolicina</a:t>
          </a:r>
          <a:r>
            <a:rPr lang="es-ES" sz="2000" b="1" dirty="0"/>
            <a:t> </a:t>
          </a:r>
          <a:r>
            <a:rPr lang="es-ES" sz="2000" b="1" dirty="0" err="1"/>
            <a:t>koji</a:t>
          </a:r>
          <a:r>
            <a:rPr lang="es-ES" sz="2000" b="1" dirty="0"/>
            <a:t> su </a:t>
          </a:r>
          <a:r>
            <a:rPr lang="es-ES" sz="2000" b="1" dirty="0" err="1"/>
            <a:t>još</a:t>
          </a:r>
          <a:r>
            <a:rPr lang="es-ES" sz="2000" b="1" dirty="0"/>
            <a:t> </a:t>
          </a:r>
          <a:r>
            <a:rPr lang="es-ES" sz="2000" b="1" dirty="0" err="1"/>
            <a:t>živjeli</a:t>
          </a:r>
          <a:r>
            <a:rPr lang="es-ES" sz="2000" b="1" dirty="0"/>
            <a:t> </a:t>
          </a:r>
          <a:r>
            <a:rPr lang="es-ES" sz="2000" b="1" dirty="0" err="1"/>
            <a:t>iz</a:t>
          </a:r>
          <a:r>
            <a:rPr lang="es-ES" sz="2000" b="1" dirty="0"/>
            <a:t> </a:t>
          </a:r>
          <a:r>
            <a:rPr lang="es-ES" sz="2000" b="1" dirty="0" err="1"/>
            <a:t>generacije</a:t>
          </a:r>
          <a:r>
            <a:rPr lang="es-ES" sz="2000" b="1" dirty="0"/>
            <a:t> </a:t>
          </a:r>
          <a:r>
            <a:rPr lang="es-ES" sz="2000" b="1" dirty="0" err="1"/>
            <a:t>koja</a:t>
          </a:r>
          <a:r>
            <a:rPr lang="es-ES" sz="2000" b="1" dirty="0"/>
            <a:t> je </a:t>
          </a:r>
          <a:r>
            <a:rPr lang="es-ES" sz="2000" b="1" dirty="0" err="1"/>
            <a:t>izašla</a:t>
          </a:r>
          <a:r>
            <a:rPr lang="es-ES" sz="2000" b="1" dirty="0"/>
            <a:t> </a:t>
          </a:r>
          <a:r>
            <a:rPr lang="es-ES" sz="2000" b="1" dirty="0" err="1"/>
            <a:t>iz</a:t>
          </a:r>
          <a:r>
            <a:rPr lang="es-ES" sz="2000" b="1" dirty="0"/>
            <a:t> </a:t>
          </a:r>
          <a:r>
            <a:rPr lang="es-ES" sz="2000" b="1" dirty="0" err="1"/>
            <a:t>Egipta</a:t>
          </a:r>
          <a:r>
            <a:rPr lang="es-ES" sz="2000" b="1" dirty="0"/>
            <a:t>)</a:t>
          </a:r>
          <a:endParaRPr lang="es-ES" sz="2000" dirty="0"/>
        </a:p>
      </dgm:t>
    </dgm:pt>
    <dgm:pt modelId="{B6F44EB8-D669-4330-AF55-262495F488F9}" type="parTrans" cxnId="{1628C3B3-C0A8-4EB9-8EEC-82913E744D41}">
      <dgm:prSet/>
      <dgm:spPr/>
      <dgm:t>
        <a:bodyPr/>
        <a:lstStyle/>
        <a:p>
          <a:endParaRPr lang="es-ES" sz="2000"/>
        </a:p>
      </dgm:t>
    </dgm:pt>
    <dgm:pt modelId="{126DBA58-4954-4E30-B044-CA2921D6B19D}" type="sibTrans" cxnId="{1628C3B3-C0A8-4EB9-8EEC-82913E744D41}">
      <dgm:prSet/>
      <dgm:spPr/>
      <dgm:t>
        <a:bodyPr/>
        <a:lstStyle/>
        <a:p>
          <a:endParaRPr lang="es-ES" sz="2000"/>
        </a:p>
      </dgm:t>
    </dgm:pt>
    <dgm:pt modelId="{A42455E6-483C-4078-BC0B-F8B8F22839CA}">
      <dgm:prSet custT="1"/>
      <dgm:spPr>
        <a:solidFill>
          <a:srgbClr val="69795B"/>
        </a:solidFill>
        <a:scene3d>
          <a:camera prst="orthographicFront"/>
          <a:lightRig rig="threePt" dir="t"/>
        </a:scene3d>
        <a:sp3d>
          <a:bevelT prst="relaxedInset"/>
        </a:sp3d>
      </dgm:spPr>
      <dgm:t>
        <a:bodyPr/>
        <a:lstStyle/>
        <a:p>
          <a:r>
            <a:rPr lang="es-ES" sz="2000" b="1" dirty="0" err="1"/>
            <a:t>Bog</a:t>
          </a:r>
          <a:r>
            <a:rPr lang="es-ES" sz="2000" b="1" dirty="0"/>
            <a:t> je </a:t>
          </a:r>
          <a:r>
            <a:rPr lang="es-ES" sz="2000" b="1" dirty="0" err="1"/>
            <a:t>isušio</a:t>
          </a:r>
          <a:r>
            <a:rPr lang="es-ES" sz="2000" b="1" dirty="0"/>
            <a:t> </a:t>
          </a:r>
          <a:r>
            <a:rPr lang="es-ES" sz="2000" b="1" dirty="0" err="1"/>
            <a:t>Jordan</a:t>
          </a:r>
          <a:r>
            <a:rPr lang="es-ES" sz="2000" b="1" dirty="0"/>
            <a:t> </a:t>
          </a:r>
          <a:r>
            <a:rPr lang="es-ES" sz="2000" b="1" dirty="0" err="1"/>
            <a:t>pred</a:t>
          </a:r>
          <a:r>
            <a:rPr lang="es-ES" sz="2000" b="1" dirty="0"/>
            <a:t> </a:t>
          </a:r>
          <a:r>
            <a:rPr lang="es-ES" sz="2000" b="1" dirty="0" err="1"/>
            <a:t>tobom</a:t>
          </a:r>
          <a:r>
            <a:rPr lang="es-ES" sz="2000" b="1" dirty="0"/>
            <a:t> (</a:t>
          </a:r>
          <a:r>
            <a:rPr lang="es-ES" sz="2000" b="1" dirty="0" err="1"/>
            <a:t>novi</a:t>
          </a:r>
          <a:r>
            <a:rPr lang="es-ES" sz="2000" b="1" dirty="0"/>
            <a:t> </a:t>
          </a:r>
          <a:r>
            <a:rPr lang="es-ES" sz="2000" b="1" dirty="0" err="1"/>
            <a:t>naraštaj</a:t>
          </a:r>
          <a:r>
            <a:rPr lang="es-ES" sz="2000" b="1" dirty="0"/>
            <a:t> </a:t>
          </a:r>
          <a:r>
            <a:rPr lang="es-ES" sz="2000" b="1" dirty="0" err="1"/>
            <a:t>rođen</a:t>
          </a:r>
          <a:r>
            <a:rPr lang="es-ES" sz="2000" b="1" dirty="0"/>
            <a:t> u </a:t>
          </a:r>
          <a:r>
            <a:rPr lang="es-ES" sz="2000" b="1" dirty="0" err="1"/>
            <a:t>pustinji</a:t>
          </a:r>
          <a:r>
            <a:rPr lang="es-ES" sz="2000" b="1" dirty="0"/>
            <a:t> i </a:t>
          </a:r>
          <a:r>
            <a:rPr lang="es-ES" sz="2000" b="1" dirty="0" err="1"/>
            <a:t>predodređen</a:t>
          </a:r>
          <a:r>
            <a:rPr lang="es-ES" sz="2000" b="1" dirty="0"/>
            <a:t> da </a:t>
          </a:r>
          <a:r>
            <a:rPr lang="es-ES" sz="2000" b="1" dirty="0" err="1"/>
            <a:t>osvoji</a:t>
          </a:r>
          <a:r>
            <a:rPr lang="es-ES" sz="2000" b="1" dirty="0"/>
            <a:t> Kanaan)</a:t>
          </a:r>
          <a:r>
            <a:rPr lang="hr-HR" sz="2000" b="1" dirty="0"/>
            <a:t>.</a:t>
          </a:r>
          <a:endParaRPr lang="es-ES" sz="2000" dirty="0"/>
        </a:p>
      </dgm:t>
    </dgm:pt>
    <dgm:pt modelId="{79E1ED44-3317-4CC1-8A4C-69E977CFC486}" type="parTrans" cxnId="{864EEA15-1DC4-4840-AC14-BC1E9DA3B374}">
      <dgm:prSet/>
      <dgm:spPr/>
      <dgm:t>
        <a:bodyPr/>
        <a:lstStyle/>
        <a:p>
          <a:endParaRPr lang="es-ES" sz="2000"/>
        </a:p>
      </dgm:t>
    </dgm:pt>
    <dgm:pt modelId="{D674D218-94C9-4862-98AC-BDC18D6E2CA3}" type="sibTrans" cxnId="{864EEA15-1DC4-4840-AC14-BC1E9DA3B374}">
      <dgm:prSet/>
      <dgm:spPr/>
      <dgm:t>
        <a:bodyPr/>
        <a:lstStyle/>
        <a:p>
          <a:endParaRPr lang="es-ES" sz="2000"/>
        </a:p>
      </dgm:t>
    </dgm:pt>
    <dgm:pt modelId="{ED6BBF2B-A21E-46FA-A87E-9EA933D7C0A9}" type="pres">
      <dgm:prSet presAssocID="{A942AB69-1267-4C16-9589-64CAC3E1A38A}" presName="Name0" presStyleCnt="0">
        <dgm:presLayoutVars>
          <dgm:dir/>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379551"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effectLst>
                <a:outerShdw blurRad="38100" dist="38100" dir="2700000" algn="tl">
                  <a:srgbClr val="000000">
                    <a:alpha val="43137"/>
                  </a:srgbClr>
                </a:outerShdw>
              </a:effectLst>
            </a:rPr>
            <a:t>Slijeđenje</a:t>
          </a:r>
          <a:r>
            <a:rPr lang="es-ES" sz="2400" b="1" kern="1200" dirty="0">
              <a:effectLst>
                <a:outerShdw blurRad="38100" dist="38100" dir="2700000" algn="tl">
                  <a:srgbClr val="000000">
                    <a:alpha val="43137"/>
                  </a:srgbClr>
                </a:outerShdw>
              </a:effectLst>
            </a:rPr>
            <a:t> </a:t>
          </a:r>
          <a:r>
            <a:rPr lang="es-ES" sz="2400" b="1" kern="1200" dirty="0" err="1">
              <a:effectLst>
                <a:outerShdw blurRad="38100" dist="38100" dir="2700000" algn="tl">
                  <a:srgbClr val="000000">
                    <a:alpha val="43137"/>
                  </a:srgbClr>
                </a:outerShdw>
              </a:effectLst>
            </a:rPr>
            <a:t>arke</a:t>
          </a:r>
          <a:r>
            <a:rPr lang="es-ES" sz="2400" b="1" kern="1200" dirty="0">
              <a:effectLst>
                <a:outerShdw blurRad="38100" dist="38100" dir="2700000" algn="tl">
                  <a:srgbClr val="000000">
                    <a:alpha val="43137"/>
                  </a:srgbClr>
                </a:outerShdw>
              </a:effectLst>
            </a:rPr>
            <a:t> </a:t>
          </a:r>
          <a:r>
            <a:rPr lang="es-ES" sz="2400" b="1" kern="1200" dirty="0" err="1">
              <a:effectLst>
                <a:outerShdw blurRad="38100" dist="38100" dir="2700000" algn="tl">
                  <a:srgbClr val="000000">
                    <a:alpha val="43137"/>
                  </a:srgbClr>
                </a:outerShdw>
              </a:effectLst>
            </a:rPr>
            <a:t>podrazumijeva</a:t>
          </a:r>
          <a:r>
            <a:rPr lang="hr-HR" sz="2400" b="1" kern="1200" dirty="0">
              <a:effectLst>
                <a:outerShdw blurRad="38100" dist="38100" dir="2700000" algn="tl">
                  <a:srgbClr val="000000">
                    <a:alpha val="43137"/>
                  </a:srgbClr>
                </a:outerShdw>
              </a:effectLst>
            </a:rPr>
            <a:t>:</a:t>
          </a:r>
          <a:endParaRPr lang="es-ES" sz="2400" b="1" kern="1200" dirty="0">
            <a:effectLst>
              <a:outerShdw blurRad="38100" dist="38100" dir="2700000" algn="tl">
                <a:srgbClr val="000000">
                  <a:alpha val="43137"/>
                </a:srgbClr>
              </a:outerShdw>
            </a:effectLst>
          </a:endParaRPr>
        </a:p>
      </dsp:txBody>
      <dsp:txXfrm>
        <a:off x="21543" y="32896"/>
        <a:ext cx="4547963" cy="692443"/>
      </dsp:txXfrm>
    </dsp:sp>
    <dsp:sp modelId="{3A3C2CE7-D117-4FDD-AA4D-036C9293A5CD}">
      <dsp:nvSpPr>
        <dsp:cNvPr id="0" name=""/>
        <dsp:cNvSpPr/>
      </dsp:nvSpPr>
      <dsp:spPr>
        <a:xfrm>
          <a:off x="0" y="982198"/>
          <a:ext cx="1307306" cy="1307306"/>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1385744"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dirty="0">
              <a:effectLst>
                <a:outerShdw blurRad="38100" dist="38100" dir="2700000" algn="tl">
                  <a:srgbClr val="000000">
                    <a:alpha val="43137"/>
                  </a:srgbClr>
                </a:outerShdw>
              </a:effectLst>
            </a:rPr>
            <a:t>Poslušnost Bogu!</a:t>
          </a:r>
          <a:endParaRPr lang="es-ES" sz="2000" b="1" kern="1200" dirty="0">
            <a:effectLst>
              <a:outerShdw blurRad="38100" dist="38100" dir="2700000" algn="tl">
                <a:srgbClr val="000000">
                  <a:alpha val="43137"/>
                </a:srgbClr>
              </a:outerShdw>
            </a:effectLst>
          </a:endParaRPr>
        </a:p>
      </dsp:txBody>
      <dsp:txXfrm>
        <a:off x="1449573" y="1046027"/>
        <a:ext cx="3077647" cy="1179648"/>
      </dsp:txXfrm>
    </dsp:sp>
    <dsp:sp modelId="{125E4A80-B916-4674-86F6-0CBEA861CFCA}">
      <dsp:nvSpPr>
        <dsp:cNvPr id="0" name=""/>
        <dsp:cNvSpPr/>
      </dsp:nvSpPr>
      <dsp:spPr>
        <a:xfrm>
          <a:off x="0" y="2446381"/>
          <a:ext cx="1307306" cy="1307306"/>
        </a:xfrm>
        <a:prstGeom prst="roundRect">
          <a:avLst>
            <a:gd name="adj" fmla="val 16670"/>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1385744"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Confiar en el cuidado de Dios (la vasija con el maná)</a:t>
          </a:r>
        </a:p>
      </dsp:txBody>
      <dsp:txXfrm>
        <a:off x="1449573" y="2510210"/>
        <a:ext cx="3077647" cy="1179648"/>
      </dsp:txXfrm>
    </dsp:sp>
    <dsp:sp modelId="{0759605B-5584-4948-935D-6D3B7E321BF5}">
      <dsp:nvSpPr>
        <dsp:cNvPr id="0" name=""/>
        <dsp:cNvSpPr/>
      </dsp:nvSpPr>
      <dsp:spPr>
        <a:xfrm>
          <a:off x="0" y="3910564"/>
          <a:ext cx="1307306" cy="1307306"/>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1385744"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a los dirigentes designados por Dios (la vara de Aarón)</a:t>
          </a:r>
        </a:p>
      </dsp:txBody>
      <dsp:txXfrm>
        <a:off x="1449573"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146659" y="0"/>
          <a:ext cx="5492478" cy="179994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706" y="1542249"/>
          <a:ext cx="5832158" cy="877100"/>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t>Bog</a:t>
          </a:r>
          <a:r>
            <a:rPr lang="es-ES" sz="2000" b="1" kern="1200" dirty="0"/>
            <a:t> je </a:t>
          </a:r>
          <a:r>
            <a:rPr lang="es-ES" sz="2000" b="1" kern="1200" dirty="0" err="1"/>
            <a:t>isušio</a:t>
          </a:r>
          <a:r>
            <a:rPr lang="es-ES" sz="2000" b="1" kern="1200" dirty="0"/>
            <a:t> </a:t>
          </a:r>
          <a:r>
            <a:rPr lang="es-ES" sz="2000" b="1" kern="1200" dirty="0" err="1"/>
            <a:t>Crveno</a:t>
          </a:r>
          <a:r>
            <a:rPr lang="es-ES" sz="2000" b="1" kern="1200" dirty="0"/>
            <a:t> more </a:t>
          </a:r>
          <a:r>
            <a:rPr lang="es-ES" sz="2000" b="1" kern="1200" dirty="0" err="1"/>
            <a:t>pred</a:t>
          </a:r>
          <a:r>
            <a:rPr lang="es-ES" sz="2000" b="1" kern="1200" dirty="0"/>
            <a:t> </a:t>
          </a:r>
          <a:r>
            <a:rPr lang="es-ES" sz="2000" b="1" kern="1200" dirty="0" err="1"/>
            <a:t>nama</a:t>
          </a:r>
          <a:r>
            <a:rPr lang="es-ES" sz="2000" b="1" kern="1200" dirty="0"/>
            <a:t> (</a:t>
          </a:r>
          <a:r>
            <a:rPr lang="es-ES" sz="2000" b="1" kern="1200" dirty="0" err="1"/>
            <a:t>Jošua</a:t>
          </a:r>
          <a:r>
            <a:rPr lang="es-ES" sz="2000" b="1" kern="1200" dirty="0"/>
            <a:t>, </a:t>
          </a:r>
          <a:r>
            <a:rPr lang="es-ES" sz="2000" b="1" kern="1200" dirty="0" err="1"/>
            <a:t>Kaleb</a:t>
          </a:r>
          <a:r>
            <a:rPr lang="es-ES" sz="2000" b="1" kern="1200" dirty="0"/>
            <a:t> i </a:t>
          </a:r>
          <a:r>
            <a:rPr lang="es-ES" sz="2000" b="1" kern="1200" dirty="0" err="1"/>
            <a:t>nekolicina</a:t>
          </a:r>
          <a:r>
            <a:rPr lang="es-ES" sz="2000" b="1" kern="1200" dirty="0"/>
            <a:t> </a:t>
          </a:r>
          <a:r>
            <a:rPr lang="es-ES" sz="2000" b="1" kern="1200" dirty="0" err="1"/>
            <a:t>koji</a:t>
          </a:r>
          <a:r>
            <a:rPr lang="es-ES" sz="2000" b="1" kern="1200" dirty="0"/>
            <a:t> su </a:t>
          </a:r>
          <a:r>
            <a:rPr lang="es-ES" sz="2000" b="1" kern="1200" dirty="0" err="1"/>
            <a:t>još</a:t>
          </a:r>
          <a:r>
            <a:rPr lang="es-ES" sz="2000" b="1" kern="1200" dirty="0"/>
            <a:t> </a:t>
          </a:r>
          <a:r>
            <a:rPr lang="es-ES" sz="2000" b="1" kern="1200" dirty="0" err="1"/>
            <a:t>živjeli</a:t>
          </a:r>
          <a:r>
            <a:rPr lang="es-ES" sz="2000" b="1" kern="1200" dirty="0"/>
            <a:t> </a:t>
          </a:r>
          <a:r>
            <a:rPr lang="es-ES" sz="2000" b="1" kern="1200" dirty="0" err="1"/>
            <a:t>iz</a:t>
          </a:r>
          <a:r>
            <a:rPr lang="es-ES" sz="2000" b="1" kern="1200" dirty="0"/>
            <a:t> </a:t>
          </a:r>
          <a:r>
            <a:rPr lang="es-ES" sz="2000" b="1" kern="1200" dirty="0" err="1"/>
            <a:t>generacije</a:t>
          </a:r>
          <a:r>
            <a:rPr lang="es-ES" sz="2000" b="1" kern="1200" dirty="0"/>
            <a:t> </a:t>
          </a:r>
          <a:r>
            <a:rPr lang="es-ES" sz="2000" b="1" kern="1200" dirty="0" err="1"/>
            <a:t>koja</a:t>
          </a:r>
          <a:r>
            <a:rPr lang="es-ES" sz="2000" b="1" kern="1200" dirty="0"/>
            <a:t> je </a:t>
          </a:r>
          <a:r>
            <a:rPr lang="es-ES" sz="2000" b="1" kern="1200" dirty="0" err="1"/>
            <a:t>izašla</a:t>
          </a:r>
          <a:r>
            <a:rPr lang="es-ES" sz="2000" b="1" kern="1200" dirty="0"/>
            <a:t> </a:t>
          </a:r>
          <a:r>
            <a:rPr lang="es-ES" sz="2000" b="1" kern="1200" dirty="0" err="1"/>
            <a:t>iz</a:t>
          </a:r>
          <a:r>
            <a:rPr lang="es-ES" sz="2000" b="1" kern="1200" dirty="0"/>
            <a:t> </a:t>
          </a:r>
          <a:r>
            <a:rPr lang="es-ES" sz="2000" b="1" kern="1200" dirty="0" err="1"/>
            <a:t>Egipta</a:t>
          </a:r>
          <a:r>
            <a:rPr lang="es-ES" sz="2000" b="1" kern="1200" dirty="0"/>
            <a:t>)</a:t>
          </a:r>
          <a:endParaRPr lang="es-ES" sz="2000" kern="1200" dirty="0"/>
        </a:p>
      </dsp:txBody>
      <dsp:txXfrm>
        <a:off x="5706" y="1542249"/>
        <a:ext cx="5832158" cy="877100"/>
      </dsp:txXfrm>
    </dsp:sp>
    <dsp:sp modelId="{E24F0F28-3AFA-4E7A-8FCD-D0AD630BB311}">
      <dsp:nvSpPr>
        <dsp:cNvPr id="0" name=""/>
        <dsp:cNvSpPr/>
      </dsp:nvSpPr>
      <dsp:spPr>
        <a:xfrm>
          <a:off x="6061349" y="0"/>
          <a:ext cx="5492478" cy="179994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920395"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t>Bog</a:t>
          </a:r>
          <a:r>
            <a:rPr lang="es-ES" sz="2000" b="1" kern="1200" dirty="0"/>
            <a:t> je </a:t>
          </a:r>
          <a:r>
            <a:rPr lang="es-ES" sz="2000" b="1" kern="1200" dirty="0" err="1"/>
            <a:t>isušio</a:t>
          </a:r>
          <a:r>
            <a:rPr lang="es-ES" sz="2000" b="1" kern="1200" dirty="0"/>
            <a:t> </a:t>
          </a:r>
          <a:r>
            <a:rPr lang="es-ES" sz="2000" b="1" kern="1200" dirty="0" err="1"/>
            <a:t>Jordan</a:t>
          </a:r>
          <a:r>
            <a:rPr lang="es-ES" sz="2000" b="1" kern="1200" dirty="0"/>
            <a:t> </a:t>
          </a:r>
          <a:r>
            <a:rPr lang="es-ES" sz="2000" b="1" kern="1200" dirty="0" err="1"/>
            <a:t>pred</a:t>
          </a:r>
          <a:r>
            <a:rPr lang="es-ES" sz="2000" b="1" kern="1200" dirty="0"/>
            <a:t> </a:t>
          </a:r>
          <a:r>
            <a:rPr lang="es-ES" sz="2000" b="1" kern="1200" dirty="0" err="1"/>
            <a:t>tobom</a:t>
          </a:r>
          <a:r>
            <a:rPr lang="es-ES" sz="2000" b="1" kern="1200" dirty="0"/>
            <a:t> (</a:t>
          </a:r>
          <a:r>
            <a:rPr lang="es-ES" sz="2000" b="1" kern="1200" dirty="0" err="1"/>
            <a:t>novi</a:t>
          </a:r>
          <a:r>
            <a:rPr lang="es-ES" sz="2000" b="1" kern="1200" dirty="0"/>
            <a:t> </a:t>
          </a:r>
          <a:r>
            <a:rPr lang="es-ES" sz="2000" b="1" kern="1200" dirty="0" err="1"/>
            <a:t>naraštaj</a:t>
          </a:r>
          <a:r>
            <a:rPr lang="es-ES" sz="2000" b="1" kern="1200" dirty="0"/>
            <a:t> </a:t>
          </a:r>
          <a:r>
            <a:rPr lang="es-ES" sz="2000" b="1" kern="1200" dirty="0" err="1"/>
            <a:t>rođen</a:t>
          </a:r>
          <a:r>
            <a:rPr lang="es-ES" sz="2000" b="1" kern="1200" dirty="0"/>
            <a:t> u </a:t>
          </a:r>
          <a:r>
            <a:rPr lang="es-ES" sz="2000" b="1" kern="1200" dirty="0" err="1"/>
            <a:t>pustinji</a:t>
          </a:r>
          <a:r>
            <a:rPr lang="es-ES" sz="2000" b="1" kern="1200" dirty="0"/>
            <a:t> i </a:t>
          </a:r>
          <a:r>
            <a:rPr lang="es-ES" sz="2000" b="1" kern="1200" dirty="0" err="1"/>
            <a:t>predodređen</a:t>
          </a:r>
          <a:r>
            <a:rPr lang="es-ES" sz="2000" b="1" kern="1200" dirty="0"/>
            <a:t> da </a:t>
          </a:r>
          <a:r>
            <a:rPr lang="es-ES" sz="2000" b="1" kern="1200" dirty="0" err="1"/>
            <a:t>osvoji</a:t>
          </a:r>
          <a:r>
            <a:rPr lang="es-ES" sz="2000" b="1" kern="1200" dirty="0"/>
            <a:t> Kanaan)</a:t>
          </a:r>
          <a:r>
            <a:rPr lang="hr-HR" sz="2000" b="1" kern="1200" dirty="0"/>
            <a:t>.</a:t>
          </a:r>
          <a:endParaRPr lang="es-ES" sz="2000" kern="1200" dirty="0"/>
        </a:p>
      </dsp:txBody>
      <dsp:txXfrm>
        <a:off x="5920395"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02/10/2025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0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6</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11</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12</a:t>
            </a:fld>
            <a:endParaRPr lang="es-ES"/>
          </a:p>
        </p:txBody>
      </p:sp>
    </p:spTree>
    <p:extLst>
      <p:ext uri="{BB962C8B-B14F-4D97-AF65-F5344CB8AC3E}">
        <p14:creationId xmlns:p14="http://schemas.microsoft.com/office/powerpoint/2010/main" val="287633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9F0A-0FA4-3A03-0C83-63E42FA9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8C7-24CA-AF47-5892-AFC8F473D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7E08C1-1604-A3DA-4D4A-BBDB7A6D9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2535-0CB6-E624-92E2-A5EE834ED924}"/>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4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67491401"/>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1358415"/>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8602700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8164099"/>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59834124"/>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4255281"/>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06608808"/>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16980055"/>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3525339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3321028"/>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85193178"/>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57673463"/>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58727855"/>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48055620"/>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4256538"/>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20365496"/>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34262111"/>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66482850"/>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144272"/>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03247550"/>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6954404"/>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86767170"/>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5054139"/>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4423945"/>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63499606"/>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0250873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5916752"/>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4974173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96676903"/>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1175981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8716787"/>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97844926"/>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61114675"/>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041032"/>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02208704"/>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62560544"/>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74733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10508082"/>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9630820"/>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02/10/2025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02/10/2025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197116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6174823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1146783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jpeg"/><Relationship Id="rId5" Type="http://schemas.microsoft.com/office/2007/relationships/hdphoto" Target="../media/hdphoto3.wdp"/><Relationship Id="rId10" Type="http://schemas.openxmlformats.org/officeDocument/2006/relationships/image" Target="../media/image39.jpeg"/><Relationship Id="rId4" Type="http://schemas.openxmlformats.org/officeDocument/2006/relationships/image" Target="../media/image35.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jpeg"/><Relationship Id="rId7" Type="http://schemas.openxmlformats.org/officeDocument/2006/relationships/diagramColors" Target="../diagrams/colors2.xml"/><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45.png"/><Relationship Id="rId5" Type="http://schemas.openxmlformats.org/officeDocument/2006/relationships/diagramLayout" Target="../diagrams/layout2.xml"/><Relationship Id="rId10" Type="http://schemas.openxmlformats.org/officeDocument/2006/relationships/image" Target="../media/image44.jpeg"/><Relationship Id="rId4" Type="http://schemas.openxmlformats.org/officeDocument/2006/relationships/diagramData" Target="../diagrams/data2.xml"/><Relationship Id="rId9"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jp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524000" y="-762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POUKE O V</a:t>
            </a: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RI</a:t>
            </a: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IZ KNJIGE </a:t>
            </a:r>
            <a:r>
              <a:rPr lang="hr-HR" sz="72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ISUSA</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N</a:t>
            </a: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AVIN</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4</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err="1">
                <a:ln>
                  <a:noFill/>
                </a:ln>
                <a:solidFill>
                  <a:srgbClr val="DDDDDD"/>
                </a:solidFill>
                <a:effectLst/>
                <a:uLnTx/>
                <a:uFillTx/>
                <a:latin typeface="Arial Narrow" panose="020B0606020202030204" pitchFamily="34" charset="0"/>
                <a:ea typeface="+mn-ea"/>
                <a:cs typeface="Arial" charset="0"/>
              </a:rPr>
              <a:t>tromesečje</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2025.</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18.</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oktobar</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2025</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F58B49E3-4D72-9706-4B24-C46185A26B59}"/>
              </a:ext>
            </a:extLst>
          </p:cNvPr>
          <p:cNvPicPr>
            <a:picLocks noChangeAspect="1"/>
          </p:cNvPicPr>
          <p:nvPr/>
        </p:nvPicPr>
        <p:blipFill>
          <a:blip r:embed="rId3"/>
          <a:stretch>
            <a:fillRect/>
          </a:stretch>
        </p:blipFill>
        <p:spPr>
          <a:xfrm>
            <a:off x="0" y="943583"/>
            <a:ext cx="12286034" cy="5331017"/>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0" y="0"/>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ZNAKOVI ZA PAMĆENJE</a:t>
            </a:r>
          </a:p>
        </p:txBody>
      </p:sp>
      <p:sp>
        <p:nvSpPr>
          <p:cNvPr id="4" name="CuadroTexto 3">
            <a:extLst>
              <a:ext uri="{FF2B5EF4-FFF2-40B4-BE49-F238E27FC236}">
                <a16:creationId xmlns:a16="http://schemas.microsoft.com/office/drawing/2014/main" id="{845A30FC-2FE4-190D-F756-1049BC89C6E2}"/>
              </a:ext>
            </a:extLst>
          </p:cNvPr>
          <p:cNvSpPr txBox="1"/>
          <p:nvPr/>
        </p:nvSpPr>
        <p:spPr>
          <a:xfrm>
            <a:off x="976311" y="628947"/>
            <a:ext cx="10239375" cy="646331"/>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Potom je Jošua pozvao svećenike i </a:t>
            </a:r>
            <a:r>
              <a:rPr lang="hr-HR" b="1"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trekao</a:t>
            </a:r>
            <a:r>
              <a:rPr lang="hr-HR"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im: ‘Ponesite Božji Kovčeg saveza i neka ispred njega sedmorica svećenika nose svaki po trubu od ovnovog roga.</a:t>
            </a: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hr-HR" sz="1400" b="1"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šua</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4</a:t>
            </a:r>
            <a:r>
              <a:rPr lang="hr-HR"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6</a:t>
            </a:r>
            <a:r>
              <a:rPr lang="hr-HR"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7a)</a:t>
            </a:r>
          </a:p>
        </p:txBody>
      </p:sp>
      <p:sp>
        <p:nvSpPr>
          <p:cNvPr id="5" name="CuadroTexto 4">
            <a:extLst>
              <a:ext uri="{FF2B5EF4-FFF2-40B4-BE49-F238E27FC236}">
                <a16:creationId xmlns:a16="http://schemas.microsoft.com/office/drawing/2014/main" id="{05704F5E-C7F1-E1E5-FC3C-68853C69F0C6}"/>
              </a:ext>
            </a:extLst>
          </p:cNvPr>
          <p:cNvSpPr txBox="1"/>
          <p:nvPr/>
        </p:nvSpPr>
        <p:spPr>
          <a:xfrm>
            <a:off x="152400" y="1341501"/>
            <a:ext cx="6877050" cy="400110"/>
          </a:xfrm>
          <a:prstGeom prst="rect">
            <a:avLst/>
          </a:prstGeom>
          <a:noFill/>
        </p:spPr>
        <p:txBody>
          <a:bodyPr wrap="square" rtlCol="0">
            <a:spAutoFit/>
          </a:bodyPr>
          <a:lstStyle/>
          <a:p>
            <a:pPr>
              <a:spcBef>
                <a:spcPts val="600"/>
              </a:spcBef>
            </a:pPr>
            <a:r>
              <a:rPr lang="pl-PL" sz="2000" b="1" dirty="0"/>
              <a:t>U Bibliji znak može imati različita značenja</a:t>
            </a:r>
            <a:r>
              <a:rPr lang="es-ES" sz="2000" b="1" dirty="0"/>
              <a:t>:</a:t>
            </a:r>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84212" y="1861033"/>
            <a:ext cx="2368133" cy="1374889"/>
            <a:chOff x="84212" y="1861033"/>
            <a:chExt cx="2368133"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698045"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lvl="0" defTabSz="889000">
                <a:lnSpc>
                  <a:spcPct val="90000"/>
                </a:lnSpc>
                <a:spcBef>
                  <a:spcPct val="0"/>
                </a:spcBef>
                <a:spcAft>
                  <a:spcPct val="35000"/>
                </a:spcAft>
              </a:pPr>
              <a:r>
                <a:rPr lang="es-ES" b="1" dirty="0" err="1"/>
                <a:t>Čudesno</a:t>
              </a:r>
              <a:r>
                <a:rPr lang="es-ES" b="1" dirty="0"/>
                <a:t> </a:t>
              </a:r>
              <a:r>
                <a:rPr lang="es-ES" b="1" dirty="0" err="1"/>
                <a:t>djelo</a:t>
              </a:r>
              <a:r>
                <a:rPr lang="es-ES" b="1" dirty="0"/>
                <a:t> </a:t>
              </a:r>
              <a:r>
                <a:rPr lang="hr-HR" b="1" dirty="0"/>
                <a:t>        </a:t>
              </a:r>
              <a:r>
                <a:rPr lang="es-ES" b="1" dirty="0"/>
                <a:t>(1. </a:t>
              </a:r>
              <a:r>
                <a:rPr lang="es-ES" b="1" dirty="0" err="1"/>
                <a:t>Kralj</a:t>
              </a:r>
              <a:r>
                <a:rPr lang="hr-HR" b="1" dirty="0"/>
                <a:t>.</a:t>
              </a:r>
              <a:r>
                <a:rPr lang="es-ES" b="1" dirty="0"/>
                <a:t> 13</a:t>
              </a:r>
              <a:r>
                <a:rPr lang="hr-HR" b="1" dirty="0"/>
                <a:t>,</a:t>
              </a:r>
              <a:r>
                <a:rPr lang="es-ES" b="1" dirty="0"/>
                <a:t>3)</a:t>
              </a:r>
              <a:endParaRPr lang="es-ES" kern="1200" dirty="0"/>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3" cstate="hqprint">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2517614" y="1861641"/>
            <a:ext cx="2366028" cy="1369584"/>
            <a:chOff x="2517614" y="1861641"/>
            <a:chExt cx="2366028"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694589"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lvl="0" defTabSz="889000">
                <a:lnSpc>
                  <a:spcPct val="90000"/>
                </a:lnSpc>
                <a:spcBef>
                  <a:spcPct val="0"/>
                </a:spcBef>
                <a:spcAft>
                  <a:spcPct val="35000"/>
                </a:spcAft>
              </a:pPr>
              <a:r>
                <a:rPr lang="es-ES" b="1" dirty="0"/>
                <a:t>Simbol </a:t>
              </a:r>
              <a:r>
                <a:rPr lang="hr-HR" b="1" dirty="0"/>
                <a:t>potopa</a:t>
              </a:r>
              <a:br>
                <a:rPr lang="es-ES" b="1" dirty="0"/>
              </a:br>
              <a:r>
                <a:rPr lang="es-ES" b="1" dirty="0"/>
                <a:t>(Post</a:t>
              </a:r>
              <a:r>
                <a:rPr lang="hr-HR" b="1" dirty="0"/>
                <a:t>.</a:t>
              </a:r>
              <a:r>
                <a:rPr lang="es-ES" b="1" dirty="0"/>
                <a:t> 9</a:t>
              </a:r>
              <a:r>
                <a:rPr lang="hr-HR" b="1" dirty="0"/>
                <a:t>,</a:t>
              </a:r>
              <a:r>
                <a:rPr lang="es-ES" b="1" dirty="0"/>
                <a:t>13).</a:t>
              </a:r>
              <a:endParaRPr lang="es-ES" kern="1200" dirty="0"/>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dirty="0"/>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949727" y="1865266"/>
            <a:ext cx="2351134" cy="1352800"/>
            <a:chOff x="4949727" y="1865266"/>
            <a:chExt cx="2351134" cy="1352800"/>
          </a:xfrm>
        </p:grpSpPr>
        <p:sp>
          <p:nvSpPr>
            <p:cNvPr id="15" name="Forma libre: forma 14">
              <a:extLst>
                <a:ext uri="{FF2B5EF4-FFF2-40B4-BE49-F238E27FC236}">
                  <a16:creationId xmlns:a16="http://schemas.microsoft.com/office/drawing/2014/main" id="{CB60D68B-6838-1997-9807-6F2437053877}"/>
                </a:ext>
              </a:extLst>
            </p:cNvPr>
            <p:cNvSpPr/>
            <p:nvPr/>
          </p:nvSpPr>
          <p:spPr>
            <a:xfrm>
              <a:off x="5620350" y="1866859"/>
              <a:ext cx="1680511"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defTabSz="889000">
                <a:lnSpc>
                  <a:spcPct val="90000"/>
                </a:lnSpc>
                <a:spcBef>
                  <a:spcPct val="0"/>
                </a:spcBef>
                <a:spcAft>
                  <a:spcPct val="35000"/>
                </a:spcAft>
              </a:pPr>
              <a:r>
                <a:rPr lang="es-ES" b="1" dirty="0" err="1"/>
                <a:t>Znak</a:t>
              </a:r>
              <a:r>
                <a:rPr lang="es-ES" b="1" dirty="0"/>
                <a:t> </a:t>
              </a:r>
              <a:r>
                <a:rPr lang="es-ES" b="1" dirty="0" err="1"/>
                <a:t>upozorenja</a:t>
              </a:r>
              <a:r>
                <a:rPr lang="es-ES" b="1" dirty="0"/>
                <a:t> (</a:t>
              </a:r>
              <a:r>
                <a:rPr lang="es-ES" b="1" dirty="0" err="1"/>
                <a:t>Izl</a:t>
              </a:r>
              <a:r>
                <a:rPr lang="hr-HR" b="1" dirty="0"/>
                <a:t>.</a:t>
              </a:r>
              <a:r>
                <a:rPr lang="es-ES" b="1" dirty="0"/>
                <a:t> 12:13)</a:t>
              </a:r>
              <a:endParaRPr lang="es-ES" kern="1200" dirty="0"/>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6" cstate="hqprint">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737412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defTabSz="889000">
                <a:lnSpc>
                  <a:spcPct val="90000"/>
                </a:lnSpc>
                <a:spcBef>
                  <a:spcPct val="0"/>
                </a:spcBef>
                <a:spcAft>
                  <a:spcPct val="35000"/>
                </a:spcAft>
              </a:pPr>
              <a:r>
                <a:rPr lang="es-ES" b="1" dirty="0" err="1"/>
                <a:t>Prepoznat</a:t>
              </a:r>
              <a:r>
                <a:rPr lang="hr-HR" b="1" dirty="0"/>
                <a:t>-</a:t>
              </a:r>
              <a:r>
                <a:rPr lang="es-ES" b="1" dirty="0" err="1"/>
                <a:t>ljiv</a:t>
              </a:r>
              <a:r>
                <a:rPr lang="es-ES" b="1" dirty="0"/>
                <a:t> </a:t>
              </a:r>
              <a:r>
                <a:rPr lang="es-ES" b="1" dirty="0" err="1"/>
                <a:t>znak</a:t>
              </a:r>
              <a:r>
                <a:rPr lang="es-ES" b="1" dirty="0"/>
                <a:t> (Ez. 20</a:t>
              </a:r>
              <a:r>
                <a:rPr lang="hr-HR" b="1" dirty="0"/>
                <a:t>,</a:t>
              </a:r>
              <a:r>
                <a:rPr lang="es-ES" b="1" dirty="0"/>
                <a:t>20)</a:t>
              </a:r>
              <a:endParaRPr lang="es-ES" kern="1200" dirty="0"/>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7" cstate="hqprint">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798514"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defTabSz="889000">
                <a:lnSpc>
                  <a:spcPct val="90000"/>
                </a:lnSpc>
                <a:spcBef>
                  <a:spcPct val="0"/>
                </a:spcBef>
                <a:spcAft>
                  <a:spcPct val="35000"/>
                </a:spcAft>
              </a:pPr>
              <a:r>
                <a:rPr lang="es-ES" b="1" dirty="0" err="1"/>
                <a:t>Spomen-svečanost</a:t>
              </a:r>
              <a:r>
                <a:rPr lang="es-ES" b="1" dirty="0"/>
                <a:t> (Post</a:t>
              </a:r>
              <a:r>
                <a:rPr lang="hr-HR" b="1" dirty="0"/>
                <a:t>.</a:t>
              </a:r>
              <a:r>
                <a:rPr lang="es-ES" b="1" dirty="0"/>
                <a:t> 28</a:t>
              </a:r>
              <a:r>
                <a:rPr lang="hr-HR" b="1" dirty="0"/>
                <a:t>,</a:t>
              </a:r>
              <a:r>
                <a:rPr lang="es-ES" b="1" dirty="0"/>
                <a:t>18)</a:t>
              </a:r>
              <a:endParaRPr lang="es-ES" kern="1200" dirty="0"/>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133350" y="3412391"/>
            <a:ext cx="6896100" cy="707886"/>
          </a:xfrm>
          <a:prstGeom prst="rect">
            <a:avLst/>
          </a:prstGeom>
          <a:noFill/>
        </p:spPr>
        <p:txBody>
          <a:bodyPr wrap="square" rtlCol="0">
            <a:spAutoFit/>
          </a:bodyPr>
          <a:lstStyle/>
          <a:p>
            <a:pPr>
              <a:spcBef>
                <a:spcPts val="600"/>
              </a:spcBef>
            </a:pPr>
            <a:r>
              <a:rPr lang="es-ES" sz="2000" b="1" dirty="0"/>
              <a:t>12 </a:t>
            </a:r>
            <a:r>
              <a:rPr lang="es-ES" sz="2000" b="1" dirty="0" err="1"/>
              <a:t>kame</a:t>
            </a:r>
            <a:r>
              <a:rPr lang="hr-HR" sz="2000" b="1" dirty="0"/>
              <a:t>nov</a:t>
            </a:r>
            <a:r>
              <a:rPr lang="es-ES" sz="2000" b="1" dirty="0"/>
              <a:t>a </a:t>
            </a:r>
            <a:r>
              <a:rPr lang="es-ES" sz="2000" b="1" dirty="0" err="1"/>
              <a:t>uzetih</a:t>
            </a:r>
            <a:r>
              <a:rPr lang="es-ES" sz="2000" b="1" dirty="0"/>
              <a:t> </a:t>
            </a:r>
            <a:r>
              <a:rPr lang="es-ES" sz="2000" b="1" dirty="0" err="1"/>
              <a:t>iz</a:t>
            </a:r>
            <a:r>
              <a:rPr lang="es-ES" sz="2000" b="1" dirty="0"/>
              <a:t> Jordana </a:t>
            </a:r>
            <a:r>
              <a:rPr lang="es-ES" sz="2000" b="1" dirty="0" err="1"/>
              <a:t>koje</a:t>
            </a:r>
            <a:r>
              <a:rPr lang="es-ES" sz="2000" b="1" dirty="0"/>
              <a:t> je </a:t>
            </a:r>
            <a:r>
              <a:rPr lang="es-ES" sz="2000" b="1" dirty="0" err="1"/>
              <a:t>Jošua</a:t>
            </a:r>
            <a:r>
              <a:rPr lang="es-ES" sz="2000" b="1" dirty="0"/>
              <a:t> </a:t>
            </a:r>
            <a:r>
              <a:rPr lang="es-ES" sz="2000" b="1" dirty="0" err="1"/>
              <a:t>podigao</a:t>
            </a:r>
            <a:r>
              <a:rPr lang="es-ES" sz="2000" b="1" dirty="0"/>
              <a:t> </a:t>
            </a:r>
            <a:r>
              <a:rPr lang="es-ES" sz="2000" b="1" dirty="0" err="1"/>
              <a:t>kao</a:t>
            </a:r>
            <a:r>
              <a:rPr lang="es-ES" sz="2000" b="1" dirty="0"/>
              <a:t> </a:t>
            </a:r>
            <a:r>
              <a:rPr lang="es-ES" sz="2000" b="1" dirty="0" err="1"/>
              <a:t>znak</a:t>
            </a:r>
            <a:r>
              <a:rPr lang="es-ES" sz="2000" b="1" dirty="0"/>
              <a:t> </a:t>
            </a:r>
            <a:r>
              <a:rPr lang="es-ES" sz="2000" b="1" dirty="0" err="1"/>
              <a:t>pripadaju</a:t>
            </a:r>
            <a:r>
              <a:rPr lang="es-ES" sz="2000" b="1" dirty="0"/>
              <a:t> </a:t>
            </a:r>
            <a:r>
              <a:rPr lang="es-ES" sz="2000" b="1" dirty="0" err="1"/>
              <a:t>potonjoj</a:t>
            </a:r>
            <a:r>
              <a:rPr lang="es-ES" sz="2000" b="1" dirty="0"/>
              <a:t> </a:t>
            </a:r>
            <a:r>
              <a:rPr lang="es-ES" sz="2000" b="1" dirty="0" err="1"/>
              <a:t>vrsti</a:t>
            </a:r>
            <a:r>
              <a:rPr lang="es-ES" sz="2000" b="1" dirty="0"/>
              <a:t>: </a:t>
            </a:r>
            <a:r>
              <a:rPr lang="es-ES" sz="2000" b="1" dirty="0" err="1"/>
              <a:t>spomeniku</a:t>
            </a:r>
            <a:r>
              <a:rPr lang="hr-HR" sz="2000" b="1" dirty="0"/>
              <a:t> za sječanje</a:t>
            </a:r>
            <a:r>
              <a:rPr lang="es-ES" sz="2000" b="1" dirty="0"/>
              <a:t>.</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073938" y="3469422"/>
            <a:ext cx="5035474" cy="3209925"/>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185CEAC1-AD89-F10C-1F28-A1FFCE497BF2}"/>
              </a:ext>
            </a:extLst>
          </p:cNvPr>
          <p:cNvSpPr txBox="1"/>
          <p:nvPr/>
        </p:nvSpPr>
        <p:spPr>
          <a:xfrm>
            <a:off x="152400" y="5120551"/>
            <a:ext cx="6896100" cy="1631216"/>
          </a:xfrm>
          <a:prstGeom prst="rect">
            <a:avLst/>
          </a:prstGeom>
          <a:noFill/>
        </p:spPr>
        <p:txBody>
          <a:bodyPr wrap="square">
            <a:spAutoFit/>
          </a:bodyPr>
          <a:lstStyle/>
          <a:p>
            <a:pPr>
              <a:spcBef>
                <a:spcPts val="600"/>
              </a:spcBef>
            </a:pPr>
            <a:r>
              <a:rPr lang="es-ES" sz="2000" b="1" dirty="0"/>
              <a:t>Nove </a:t>
            </a:r>
            <a:r>
              <a:rPr lang="es-ES" sz="2000" b="1" dirty="0" err="1"/>
              <a:t>generacije</a:t>
            </a:r>
            <a:r>
              <a:rPr lang="es-ES" sz="2000" b="1" dirty="0"/>
              <a:t> </a:t>
            </a:r>
            <a:r>
              <a:rPr lang="es-ES" sz="2000" b="1" dirty="0" err="1"/>
              <a:t>morale</a:t>
            </a:r>
            <a:r>
              <a:rPr lang="es-ES" sz="2000" b="1" dirty="0"/>
              <a:t> su </a:t>
            </a:r>
            <a:r>
              <a:rPr lang="es-ES" sz="2000" b="1" dirty="0" err="1"/>
              <a:t>znati</a:t>
            </a:r>
            <a:r>
              <a:rPr lang="es-ES" sz="2000" b="1" dirty="0"/>
              <a:t> </a:t>
            </a:r>
            <a:r>
              <a:rPr lang="es-ES" sz="2000" b="1" dirty="0" err="1"/>
              <a:t>što</a:t>
            </a:r>
            <a:r>
              <a:rPr lang="es-ES" sz="2000" b="1" dirty="0"/>
              <a:t> je </a:t>
            </a:r>
            <a:r>
              <a:rPr lang="es-ES" sz="2000" b="1" dirty="0" err="1"/>
              <a:t>Bog</a:t>
            </a:r>
            <a:r>
              <a:rPr lang="es-ES" sz="2000" b="1" dirty="0"/>
              <a:t> </a:t>
            </a:r>
            <a:r>
              <a:rPr lang="es-ES" sz="2000" b="1" dirty="0" err="1"/>
              <a:t>učinio</a:t>
            </a:r>
            <a:r>
              <a:rPr lang="es-ES" sz="2000" b="1" dirty="0"/>
              <a:t>. </a:t>
            </a:r>
            <a:r>
              <a:rPr lang="es-ES" sz="2000" b="1" dirty="0" err="1"/>
              <a:t>Vaša</a:t>
            </a:r>
            <a:r>
              <a:rPr lang="es-ES" sz="2000" b="1" dirty="0"/>
              <a:t> </a:t>
            </a:r>
            <a:r>
              <a:rPr lang="es-ES" sz="2000" b="1" dirty="0" err="1"/>
              <a:t>vjera</a:t>
            </a:r>
            <a:r>
              <a:rPr lang="es-ES" sz="2000" b="1" dirty="0"/>
              <a:t> mora </a:t>
            </a:r>
            <a:r>
              <a:rPr lang="es-ES" sz="2000" b="1" dirty="0" err="1"/>
              <a:t>biti</a:t>
            </a:r>
            <a:r>
              <a:rPr lang="es-ES" sz="2000" b="1" dirty="0"/>
              <a:t> </a:t>
            </a:r>
            <a:r>
              <a:rPr lang="es-ES" sz="2000" b="1" dirty="0" err="1"/>
              <a:t>utemeljena</a:t>
            </a:r>
            <a:r>
              <a:rPr lang="es-ES" sz="2000" b="1" dirty="0"/>
              <a:t> </a:t>
            </a:r>
            <a:r>
              <a:rPr lang="es-ES" sz="2000" b="1" dirty="0" err="1"/>
              <a:t>na</a:t>
            </a:r>
            <a:r>
              <a:rPr lang="es-ES" sz="2000" b="1" dirty="0"/>
              <a:t> </a:t>
            </a:r>
            <a:r>
              <a:rPr lang="es-ES" sz="2000" b="1" dirty="0" err="1"/>
              <a:t>Božjim</a:t>
            </a:r>
            <a:r>
              <a:rPr lang="es-ES" sz="2000" b="1" dirty="0"/>
              <a:t> </a:t>
            </a:r>
            <a:r>
              <a:rPr lang="es-ES" sz="2000" b="1" dirty="0" err="1"/>
              <a:t>čudesima</a:t>
            </a:r>
            <a:r>
              <a:rPr lang="es-ES" sz="2000" b="1" dirty="0"/>
              <a:t>. </a:t>
            </a:r>
            <a:r>
              <a:rPr lang="es-ES" sz="2000" b="1" dirty="0" err="1"/>
              <a:t>Odgovornost</a:t>
            </a:r>
            <a:r>
              <a:rPr lang="es-ES" sz="2000" b="1" dirty="0"/>
              <a:t> je </a:t>
            </a:r>
            <a:r>
              <a:rPr lang="es-ES" sz="2000" b="1" dirty="0" err="1"/>
              <a:t>roditelja</a:t>
            </a:r>
            <a:r>
              <a:rPr lang="es-ES" sz="2000" b="1" dirty="0"/>
              <a:t> da </a:t>
            </a:r>
            <a:r>
              <a:rPr lang="es-ES" sz="2000" b="1" dirty="0" err="1"/>
              <a:t>prenesu</a:t>
            </a:r>
            <a:r>
              <a:rPr lang="es-ES" sz="2000" b="1" dirty="0"/>
              <a:t> ovo </a:t>
            </a:r>
            <a:r>
              <a:rPr lang="es-ES" sz="2000" b="1" dirty="0" err="1"/>
              <a:t>znanje</a:t>
            </a:r>
            <a:r>
              <a:rPr lang="es-ES" sz="2000" b="1" dirty="0"/>
              <a:t> </a:t>
            </a:r>
            <a:r>
              <a:rPr lang="es-ES" sz="2000" b="1" dirty="0" err="1"/>
              <a:t>svojoj</a:t>
            </a:r>
            <a:r>
              <a:rPr lang="es-ES" sz="2000" b="1" dirty="0"/>
              <a:t> </a:t>
            </a:r>
            <a:r>
              <a:rPr lang="es-ES" sz="2000" b="1" dirty="0" err="1"/>
              <a:t>djeci</a:t>
            </a:r>
            <a:r>
              <a:rPr lang="es-ES" sz="2000" b="1" dirty="0"/>
              <a:t> (P</a:t>
            </a:r>
            <a:r>
              <a:rPr lang="hr-HR" sz="2000" b="1" dirty="0" err="1"/>
              <a:t>nz</a:t>
            </a:r>
            <a:r>
              <a:rPr lang="hr-HR" sz="2000" b="1" dirty="0"/>
              <a:t>.</a:t>
            </a:r>
            <a:r>
              <a:rPr lang="es-ES" sz="2000" b="1" dirty="0"/>
              <a:t> 4,9). S </a:t>
            </a:r>
            <a:r>
              <a:rPr lang="es-ES" sz="2000" b="1" dirty="0" err="1"/>
              <a:t>tim</a:t>
            </a:r>
            <a:r>
              <a:rPr lang="es-ES" sz="2000" b="1" dirty="0"/>
              <a:t> </a:t>
            </a:r>
            <a:r>
              <a:rPr lang="es-ES" sz="2000" b="1" dirty="0" err="1"/>
              <a:t>znanjem</a:t>
            </a:r>
            <a:r>
              <a:rPr lang="es-ES" sz="2000" b="1" dirty="0"/>
              <a:t> </a:t>
            </a:r>
            <a:r>
              <a:rPr lang="es-ES" sz="2000" b="1" dirty="0" err="1"/>
              <a:t>svatko</a:t>
            </a:r>
            <a:r>
              <a:rPr lang="es-ES" sz="2000" b="1" dirty="0"/>
              <a:t> </a:t>
            </a:r>
            <a:r>
              <a:rPr lang="es-ES" sz="2000" b="1" dirty="0" err="1"/>
              <a:t>od</a:t>
            </a:r>
            <a:r>
              <a:rPr lang="es-ES" sz="2000" b="1" dirty="0"/>
              <a:t> </a:t>
            </a:r>
            <a:r>
              <a:rPr lang="es-ES" sz="2000" b="1" dirty="0" err="1"/>
              <a:t>nas</a:t>
            </a:r>
            <a:r>
              <a:rPr lang="es-ES" sz="2000" b="1" dirty="0"/>
              <a:t> mora </a:t>
            </a:r>
            <a:r>
              <a:rPr lang="es-ES" sz="2000" b="1" dirty="0" err="1"/>
              <a:t>živjeti</a:t>
            </a:r>
            <a:r>
              <a:rPr lang="es-ES" sz="2000" b="1" dirty="0"/>
              <a:t> </a:t>
            </a:r>
            <a:r>
              <a:rPr lang="es-ES" sz="2000" b="1" dirty="0" err="1"/>
              <a:t>po</a:t>
            </a:r>
            <a:r>
              <a:rPr lang="es-ES" sz="2000" b="1" dirty="0"/>
              <a:t> </a:t>
            </a:r>
            <a:r>
              <a:rPr lang="es-ES" sz="2000" b="1" dirty="0" err="1"/>
              <a:t>vlastitoj</a:t>
            </a:r>
            <a:r>
              <a:rPr lang="es-ES" sz="2000" b="1" dirty="0"/>
              <a:t> </a:t>
            </a:r>
            <a:r>
              <a:rPr lang="es-ES" sz="2000" b="1" dirty="0" err="1"/>
              <a:t>vjeri</a:t>
            </a:r>
            <a:r>
              <a:rPr lang="es-ES" sz="2000" b="1" dirty="0"/>
              <a:t>.</a:t>
            </a:r>
          </a:p>
        </p:txBody>
      </p:sp>
      <p:sp>
        <p:nvSpPr>
          <p:cNvPr id="10" name="CuadroTexto 9">
            <a:extLst>
              <a:ext uri="{FF2B5EF4-FFF2-40B4-BE49-F238E27FC236}">
                <a16:creationId xmlns:a16="http://schemas.microsoft.com/office/drawing/2014/main" id="{40F53E23-62AC-9185-B623-A662D735B334}"/>
              </a:ext>
            </a:extLst>
          </p:cNvPr>
          <p:cNvSpPr txBox="1"/>
          <p:nvPr/>
        </p:nvSpPr>
        <p:spPr>
          <a:xfrm>
            <a:off x="152400" y="4120277"/>
            <a:ext cx="6877050" cy="707886"/>
          </a:xfrm>
          <a:prstGeom prst="rect">
            <a:avLst/>
          </a:prstGeom>
          <a:noFill/>
        </p:spPr>
        <p:txBody>
          <a:bodyPr wrap="square">
            <a:spAutoFit/>
          </a:bodyPr>
          <a:lstStyle/>
          <a:p>
            <a:pPr>
              <a:spcBef>
                <a:spcPts val="600"/>
              </a:spcBef>
            </a:pPr>
            <a:r>
              <a:rPr lang="es-ES" sz="2000" b="1" dirty="0" err="1"/>
              <a:t>Osim</a:t>
            </a:r>
            <a:r>
              <a:rPr lang="es-ES" sz="2000" b="1" dirty="0"/>
              <a:t> </a:t>
            </a:r>
            <a:r>
              <a:rPr lang="es-ES" sz="2000" b="1" dirty="0" err="1"/>
              <a:t>samog</a:t>
            </a:r>
            <a:r>
              <a:rPr lang="es-ES" sz="2000" b="1" dirty="0"/>
              <a:t> </a:t>
            </a:r>
            <a:r>
              <a:rPr lang="es-ES" sz="2000" b="1" dirty="0" err="1"/>
              <a:t>sjećanja</a:t>
            </a:r>
            <a:r>
              <a:rPr lang="es-ES" sz="2000" b="1" dirty="0"/>
              <a:t>, </a:t>
            </a:r>
            <a:r>
              <a:rPr lang="es-ES" sz="2000" b="1" dirty="0" err="1"/>
              <a:t>koja</a:t>
            </a:r>
            <a:r>
              <a:rPr lang="es-ES" sz="2000" b="1" dirty="0"/>
              <a:t> je </a:t>
            </a:r>
            <a:r>
              <a:rPr lang="es-ES" sz="2000" b="1" dirty="0" err="1"/>
              <a:t>bila</a:t>
            </a:r>
            <a:r>
              <a:rPr lang="es-ES" sz="2000" b="1" dirty="0"/>
              <a:t> </a:t>
            </a:r>
            <a:r>
              <a:rPr lang="es-ES" sz="2000" b="1" dirty="0" err="1"/>
              <a:t>Božja</a:t>
            </a:r>
            <a:r>
              <a:rPr lang="es-ES" sz="2000" b="1" dirty="0"/>
              <a:t> </a:t>
            </a:r>
            <a:r>
              <a:rPr lang="es-ES" sz="2000" b="1" dirty="0" err="1"/>
              <a:t>svrha</a:t>
            </a:r>
            <a:r>
              <a:rPr lang="es-ES" sz="2000" b="1" dirty="0"/>
              <a:t> u </a:t>
            </a:r>
            <a:r>
              <a:rPr lang="es-ES" sz="2000" b="1" dirty="0" err="1"/>
              <a:t>traženju</a:t>
            </a:r>
            <a:r>
              <a:rPr lang="es-ES" sz="2000" b="1" dirty="0"/>
              <a:t> da se </a:t>
            </a:r>
            <a:r>
              <a:rPr lang="es-ES" sz="2000" b="1" dirty="0" err="1"/>
              <a:t>to</a:t>
            </a:r>
            <a:r>
              <a:rPr lang="es-ES" sz="2000" b="1" dirty="0"/>
              <a:t> </a:t>
            </a:r>
            <a:r>
              <a:rPr lang="es-ES" sz="2000" b="1" dirty="0" err="1"/>
              <a:t>kamenje</a:t>
            </a:r>
            <a:r>
              <a:rPr lang="es-ES" sz="2000" b="1" dirty="0"/>
              <a:t> </a:t>
            </a:r>
            <a:r>
              <a:rPr lang="es-ES" sz="2000" b="1" dirty="0" err="1"/>
              <a:t>po</a:t>
            </a:r>
            <a:r>
              <a:rPr lang="hr-HR" sz="2000" b="1" dirty="0"/>
              <a:t>stavi</a:t>
            </a:r>
            <a:r>
              <a:rPr lang="es-ES" sz="2000" b="1" dirty="0"/>
              <a:t> (</a:t>
            </a:r>
            <a:r>
              <a:rPr lang="es-ES" sz="2000" b="1" dirty="0" err="1"/>
              <a:t>Još</a:t>
            </a:r>
            <a:r>
              <a:rPr lang="hr-HR" sz="2000" b="1" dirty="0" err="1"/>
              <a:t>ua</a:t>
            </a:r>
            <a:r>
              <a:rPr lang="hr-HR" sz="2000" b="1" dirty="0"/>
              <a:t> </a:t>
            </a:r>
            <a:r>
              <a:rPr lang="es-ES" sz="2000" b="1" dirty="0"/>
              <a:t>4</a:t>
            </a:r>
            <a:r>
              <a:rPr lang="hr-HR" sz="2000" b="1" dirty="0"/>
              <a:t>,</a:t>
            </a:r>
            <a:r>
              <a:rPr lang="es-ES" sz="2000" b="1" dirty="0"/>
              <a:t>6</a:t>
            </a:r>
            <a:r>
              <a:rPr lang="hr-HR" sz="2000" b="1" dirty="0"/>
              <a:t>.</a:t>
            </a:r>
            <a:r>
              <a:rPr lang="es-ES" sz="2000" b="1" dirty="0"/>
              <a:t>7)?</a:t>
            </a:r>
          </a:p>
        </p:txBody>
      </p:sp>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000A15-7C5F-B7D0-5E47-0A0F98F62E82}"/>
              </a:ext>
            </a:extLst>
          </p:cNvPr>
          <p:cNvSpPr txBox="1"/>
          <p:nvPr/>
        </p:nvSpPr>
        <p:spPr>
          <a:xfrm>
            <a:off x="0" y="-47625"/>
            <a:ext cx="12191999" cy="769441"/>
          </a:xfrm>
          <a:prstGeom prst="rect">
            <a:avLst/>
          </a:prstGeom>
          <a:noFill/>
        </p:spPr>
        <p:txBody>
          <a:bodyPr wrap="square">
            <a:spAutoFit/>
          </a:bodyPr>
          <a:lstStyle/>
          <a:p>
            <a:pPr algn="ctr"/>
            <a:r>
              <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OPASNOSTI ZABORAVA</a:t>
            </a:r>
          </a:p>
        </p:txBody>
      </p:sp>
      <p:sp>
        <p:nvSpPr>
          <p:cNvPr id="4" name="CuadroTexto 3">
            <a:extLst>
              <a:ext uri="{FF2B5EF4-FFF2-40B4-BE49-F238E27FC236}">
                <a16:creationId xmlns:a16="http://schemas.microsoft.com/office/drawing/2014/main" id="{F57D169C-540D-8A13-509E-F433C4CF0EAA}"/>
              </a:ext>
            </a:extLst>
          </p:cNvPr>
          <p:cNvSpPr txBox="1"/>
          <p:nvPr/>
        </p:nvSpPr>
        <p:spPr>
          <a:xfrm>
            <a:off x="485774" y="562272"/>
            <a:ext cx="11220449" cy="646331"/>
          </a:xfrm>
          <a:prstGeom prst="rect">
            <a:avLst/>
          </a:prstGeom>
          <a:noFill/>
        </p:spPr>
        <p:txBody>
          <a:bodyPr wrap="square">
            <a:spAutoFit/>
          </a:bodyPr>
          <a:lstStyle/>
          <a:p>
            <a:pPr algn="ct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FFCED0"/>
                </a:solidFill>
                <a:effectLst>
                  <a:outerShdw blurRad="38100" dist="38100" dir="2700000" algn="tl">
                    <a:srgbClr val="000000">
                      <a:alpha val="43137"/>
                    </a:srgbClr>
                  </a:outerShdw>
                </a:effectLst>
                <a:latin typeface="Comic Sans MS" panose="030F0702030302020204" pitchFamily="66" charset="0"/>
              </a:rPr>
              <a:t>Izraelci su činili zlo pred bogom. Zaboravili su svoga Boga i štovali su lažne bogove </a:t>
            </a:r>
            <a:r>
              <a:rPr lang="hr-HR" b="1" dirty="0" err="1">
                <a:solidFill>
                  <a:srgbClr val="FFCED0"/>
                </a:solidFill>
                <a:effectLst>
                  <a:outerShdw blurRad="38100" dist="38100" dir="2700000" algn="tl">
                    <a:srgbClr val="000000">
                      <a:alpha val="43137"/>
                    </a:srgbClr>
                  </a:outerShdw>
                </a:effectLst>
                <a:latin typeface="Comic Sans MS" panose="030F0702030302020204" pitchFamily="66" charset="0"/>
              </a:rPr>
              <a:t>Baala</a:t>
            </a:r>
            <a:r>
              <a:rPr lang="hr-HR" b="1" dirty="0">
                <a:solidFill>
                  <a:srgbClr val="FFCED0"/>
                </a:solidFill>
                <a:effectLst>
                  <a:outerShdw blurRad="38100" dist="38100" dir="2700000" algn="tl">
                    <a:srgbClr val="000000">
                      <a:alpha val="43137"/>
                    </a:srgbClr>
                  </a:outerShdw>
                </a:effectLst>
                <a:latin typeface="Comic Sans MS" panose="030F0702030302020204" pitchFamily="66" charset="0"/>
              </a:rPr>
              <a:t> i </a:t>
            </a:r>
            <a:r>
              <a:rPr lang="hr-HR" b="1" dirty="0" err="1">
                <a:solidFill>
                  <a:srgbClr val="FFCED0"/>
                </a:solidFill>
                <a:effectLst>
                  <a:outerShdw blurRad="38100" dist="38100" dir="2700000" algn="tl">
                    <a:srgbClr val="000000">
                      <a:alpha val="43137"/>
                    </a:srgbClr>
                  </a:outerShdw>
                </a:effectLst>
                <a:latin typeface="Comic Sans MS" panose="030F0702030302020204" pitchFamily="66" charset="0"/>
              </a:rPr>
              <a:t>Ašeru</a:t>
            </a:r>
            <a:r>
              <a:rPr lang="hr-HR" b="1" dirty="0">
                <a:solidFill>
                  <a:srgbClr val="FFCED0"/>
                </a:solidFill>
                <a:effectLst>
                  <a:outerShdw blurRad="38100" dist="38100" dir="2700000" algn="tl">
                    <a:srgbClr val="000000">
                      <a:alpha val="43137"/>
                    </a:srgbClr>
                  </a:outerShdw>
                </a:effectLst>
                <a:latin typeface="Comic Sans MS" panose="030F0702030302020204" pitchFamily="66" charset="0"/>
              </a:rPr>
              <a:t>.</a:t>
            </a: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rgbClr val="FFCED0"/>
                </a:solidFill>
                <a:effectLst>
                  <a:outerShdw blurRad="38100" dist="38100" dir="2700000" algn="tl">
                    <a:srgbClr val="000000">
                      <a:alpha val="43137"/>
                    </a:srgbClr>
                  </a:outerShdw>
                </a:effectLst>
                <a:latin typeface="Comic Sans MS" panose="030F0702030302020204" pitchFamily="66" charset="0"/>
              </a:rPr>
              <a:t>Suci</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 3</a:t>
            </a:r>
            <a:r>
              <a:rPr lang="hr-HR" sz="1400" b="1" dirty="0">
                <a:solidFill>
                  <a:srgbClr val="FFCED0"/>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7)</a:t>
            </a: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00110"/>
          </a:xfrm>
          <a:prstGeom prst="rect">
            <a:avLst/>
          </a:prstGeom>
          <a:noFill/>
        </p:spPr>
        <p:txBody>
          <a:bodyPr wrap="square" rtlCol="0">
            <a:spAutoFit/>
          </a:bodyPr>
          <a:lstStyle/>
          <a:p>
            <a:pPr>
              <a:spcBef>
                <a:spcPts val="600"/>
              </a:spcBef>
            </a:pPr>
            <a:r>
              <a:rPr lang="es-ES" sz="2000" b="1" dirty="0" err="1"/>
              <a:t>Podižući</a:t>
            </a:r>
            <a:r>
              <a:rPr lang="es-ES" sz="2000" b="1" dirty="0"/>
              <a:t> 12 </a:t>
            </a:r>
            <a:r>
              <a:rPr lang="es-ES" sz="2000" b="1" dirty="0" err="1"/>
              <a:t>spomen</a:t>
            </a:r>
            <a:r>
              <a:rPr lang="hr-HR" sz="2000" b="1" dirty="0" err="1"/>
              <a:t>ičkih</a:t>
            </a:r>
            <a:r>
              <a:rPr lang="es-ES" sz="2000" b="1" dirty="0"/>
              <a:t> </a:t>
            </a:r>
            <a:r>
              <a:rPr lang="es-ES" sz="2000" b="1" dirty="0" err="1"/>
              <a:t>kamen</a:t>
            </a:r>
            <a:r>
              <a:rPr lang="hr-HR" sz="2000" b="1" dirty="0"/>
              <a:t>ov</a:t>
            </a:r>
            <a:r>
              <a:rPr lang="es-ES" sz="2000" b="1" dirty="0"/>
              <a:t>a u </a:t>
            </a:r>
            <a:r>
              <a:rPr lang="es-ES" sz="2000" b="1" dirty="0" err="1"/>
              <a:t>Gilgalu</a:t>
            </a:r>
            <a:r>
              <a:rPr lang="es-ES" sz="2000" b="1" dirty="0"/>
              <a:t>, </a:t>
            </a:r>
            <a:r>
              <a:rPr lang="es-ES" sz="2000" b="1" dirty="0" err="1"/>
              <a:t>Jošua</a:t>
            </a:r>
            <a:r>
              <a:rPr lang="es-ES" sz="2000" b="1" dirty="0"/>
              <a:t> je </a:t>
            </a:r>
            <a:r>
              <a:rPr lang="es-ES" sz="2000" b="1" dirty="0" err="1"/>
              <a:t>naglasio</a:t>
            </a:r>
            <a:r>
              <a:rPr lang="es-ES" sz="2000" b="1" dirty="0"/>
              <a:t> </a:t>
            </a:r>
            <a:r>
              <a:rPr lang="es-ES" sz="2000" b="1" dirty="0" err="1"/>
              <a:t>dvije</a:t>
            </a:r>
            <a:r>
              <a:rPr lang="es-ES" sz="2000" b="1" dirty="0"/>
              <a:t> </a:t>
            </a:r>
            <a:r>
              <a:rPr lang="es-ES" sz="2000" b="1" dirty="0" err="1"/>
              <a:t>točke</a:t>
            </a:r>
            <a:r>
              <a:rPr lang="es-ES" sz="2000" b="1" dirty="0"/>
              <a:t> (</a:t>
            </a:r>
            <a:r>
              <a:rPr lang="es-ES" sz="2000" b="1" dirty="0" err="1"/>
              <a:t>Još</a:t>
            </a:r>
            <a:r>
              <a:rPr lang="hr-HR" sz="2000" b="1" dirty="0" err="1"/>
              <a:t>ua</a:t>
            </a:r>
            <a:r>
              <a:rPr lang="es-ES" sz="2000" b="1" dirty="0"/>
              <a:t> 4</a:t>
            </a:r>
            <a:r>
              <a:rPr lang="hr-HR" sz="2000" b="1" dirty="0"/>
              <a:t>,</a:t>
            </a:r>
            <a:r>
              <a:rPr lang="es-ES" sz="2000" b="1" dirty="0"/>
              <a:t>23):</a:t>
            </a:r>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3971349285"/>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226510"/>
            <a:ext cx="6119811" cy="1323439"/>
          </a:xfrm>
          <a:prstGeom prst="rect">
            <a:avLst/>
          </a:prstGeom>
          <a:noFill/>
        </p:spPr>
        <p:txBody>
          <a:bodyPr wrap="square" rtlCol="0">
            <a:spAutoFit/>
          </a:bodyPr>
          <a:lstStyle/>
          <a:p>
            <a:pPr>
              <a:spcBef>
                <a:spcPts val="600"/>
              </a:spcBef>
            </a:pPr>
            <a:r>
              <a:rPr lang="es-ES" sz="2000" b="1" dirty="0" err="1"/>
              <a:t>Nadolazeći</a:t>
            </a:r>
            <a:r>
              <a:rPr lang="es-ES" sz="2000" b="1" dirty="0"/>
              <a:t> </a:t>
            </a:r>
            <a:r>
              <a:rPr lang="es-ES" sz="2000" b="1" dirty="0" err="1"/>
              <a:t>naraštaj</a:t>
            </a:r>
            <a:r>
              <a:rPr lang="es-ES" sz="2000" b="1" dirty="0"/>
              <a:t> bio je u </a:t>
            </a:r>
            <a:r>
              <a:rPr lang="es-ES" sz="2000" b="1" dirty="0" err="1"/>
              <a:t>opasnosti</a:t>
            </a:r>
            <a:r>
              <a:rPr lang="es-ES" sz="2000" b="1" dirty="0"/>
              <a:t> da </a:t>
            </a:r>
            <a:r>
              <a:rPr lang="es-ES" sz="2000" b="1" dirty="0" err="1"/>
              <a:t>napravi</a:t>
            </a:r>
            <a:r>
              <a:rPr lang="es-ES" sz="2000" b="1" dirty="0"/>
              <a:t> </a:t>
            </a:r>
            <a:r>
              <a:rPr lang="es-ES" sz="2000" b="1" dirty="0" err="1"/>
              <a:t>istu</a:t>
            </a:r>
            <a:r>
              <a:rPr lang="es-ES" sz="2000" b="1" dirty="0"/>
              <a:t> </a:t>
            </a:r>
            <a:r>
              <a:rPr lang="es-ES" sz="2000" b="1" dirty="0" err="1"/>
              <a:t>pogrešku</a:t>
            </a:r>
            <a:r>
              <a:rPr lang="es-ES" sz="2000" b="1" dirty="0"/>
              <a:t> </a:t>
            </a:r>
            <a:r>
              <a:rPr lang="es-ES" sz="2000" b="1" dirty="0" err="1"/>
              <a:t>kao</a:t>
            </a:r>
            <a:r>
              <a:rPr lang="es-ES" sz="2000" b="1" dirty="0"/>
              <a:t> i </a:t>
            </a:r>
            <a:r>
              <a:rPr lang="es-ES" sz="2000" b="1" dirty="0" err="1"/>
              <a:t>njihovi</a:t>
            </a:r>
            <a:r>
              <a:rPr lang="es-ES" sz="2000" b="1" dirty="0"/>
              <a:t> </a:t>
            </a:r>
            <a:r>
              <a:rPr lang="es-ES" sz="2000" b="1" dirty="0" err="1"/>
              <a:t>očevi</a:t>
            </a:r>
            <a:r>
              <a:rPr lang="es-ES" sz="2000" b="1" dirty="0"/>
              <a:t>: </a:t>
            </a:r>
            <a:r>
              <a:rPr lang="hr-HR" sz="2000" b="1" dirty="0"/>
              <a:t> da </a:t>
            </a:r>
            <a:r>
              <a:rPr lang="es-ES" sz="2000" b="1" dirty="0" err="1"/>
              <a:t>zaboravi</a:t>
            </a:r>
            <a:r>
              <a:rPr lang="es-ES" sz="2000" b="1" dirty="0"/>
              <a:t> </a:t>
            </a:r>
            <a:r>
              <a:rPr lang="es-ES" sz="2000" b="1" dirty="0" err="1"/>
              <a:t>Božja</a:t>
            </a:r>
            <a:r>
              <a:rPr lang="es-ES" sz="2000" b="1" dirty="0"/>
              <a:t> </a:t>
            </a:r>
            <a:r>
              <a:rPr lang="es-ES" sz="2000" b="1" dirty="0" err="1"/>
              <a:t>moćna</a:t>
            </a:r>
            <a:r>
              <a:rPr lang="es-ES" sz="2000" b="1" dirty="0"/>
              <a:t> </a:t>
            </a:r>
            <a:r>
              <a:rPr lang="es-ES" sz="2000" b="1" dirty="0" err="1"/>
              <a:t>djela</a:t>
            </a:r>
            <a:r>
              <a:rPr lang="es-ES" sz="2000" b="1" dirty="0"/>
              <a:t>. </a:t>
            </a:r>
            <a:r>
              <a:rPr lang="es-ES" sz="2000" b="1" dirty="0" err="1"/>
              <a:t>Nažalost</a:t>
            </a:r>
            <a:r>
              <a:rPr lang="es-ES" sz="2000" b="1" dirty="0"/>
              <a:t>, </a:t>
            </a:r>
            <a:r>
              <a:rPr lang="es-ES" sz="2000" b="1" dirty="0" err="1"/>
              <a:t>zaboravili</a:t>
            </a:r>
            <a:r>
              <a:rPr lang="es-ES" sz="2000" b="1" dirty="0"/>
              <a:t> su i </a:t>
            </a:r>
            <a:r>
              <a:rPr lang="es-ES" sz="2000" b="1" dirty="0" err="1"/>
              <a:t>platili</a:t>
            </a:r>
            <a:r>
              <a:rPr lang="es-ES" sz="2000" b="1" dirty="0"/>
              <a:t> </a:t>
            </a:r>
            <a:r>
              <a:rPr lang="es-ES" sz="2000" b="1" dirty="0" err="1"/>
              <a:t>posljedice</a:t>
            </a:r>
            <a:r>
              <a:rPr lang="es-ES" sz="2000" b="1" dirty="0"/>
              <a:t> (</a:t>
            </a:r>
            <a:r>
              <a:rPr lang="es-ES" sz="2000" b="1" dirty="0" err="1"/>
              <a:t>Suci</a:t>
            </a:r>
            <a:r>
              <a:rPr lang="es-ES" sz="2000" b="1" dirty="0"/>
              <a:t> 3</a:t>
            </a:r>
            <a:r>
              <a:rPr lang="hr-HR" sz="2000" b="1" dirty="0"/>
              <a:t>,</a:t>
            </a:r>
            <a:r>
              <a:rPr lang="es-ES" sz="2000" b="1" dirty="0"/>
              <a:t>7</a:t>
            </a:r>
            <a:r>
              <a:rPr lang="hr-HR" sz="2000" b="1" dirty="0"/>
              <a:t>.</a:t>
            </a:r>
            <a:r>
              <a:rPr lang="es-ES" sz="2000" b="1" dirty="0"/>
              <a:t>8).</a:t>
            </a: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pic>
        <p:nvPicPr>
          <p:cNvPr id="10" name="Imagen 9" descr="Un par de personas de pie en la calle&#10;&#10;El contenido generado por IA puede ser incorrecto.">
            <a:extLst>
              <a:ext uri="{FF2B5EF4-FFF2-40B4-BE49-F238E27FC236}">
                <a16:creationId xmlns:a16="http://schemas.microsoft.com/office/drawing/2014/main" id="{5244E412-A237-0F7A-B904-8F5A6E170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576513" y="5502419"/>
            <a:ext cx="7591424" cy="1015663"/>
          </a:xfrm>
          <a:prstGeom prst="rect">
            <a:avLst/>
          </a:prstGeom>
          <a:noFill/>
        </p:spPr>
        <p:txBody>
          <a:bodyPr wrap="square">
            <a:spAutoFit/>
          </a:bodyPr>
          <a:lstStyle/>
          <a:p>
            <a:pPr>
              <a:spcBef>
                <a:spcPts val="600"/>
              </a:spcBef>
            </a:pPr>
            <a:r>
              <a:rPr lang="es-ES" sz="2000" b="1" dirty="0" err="1"/>
              <a:t>Stoga</a:t>
            </a:r>
            <a:r>
              <a:rPr lang="es-ES" sz="2000" b="1" dirty="0"/>
              <a:t> je </a:t>
            </a:r>
            <a:r>
              <a:rPr lang="es-ES" sz="2000" b="1" dirty="0" err="1"/>
              <a:t>važno</a:t>
            </a:r>
            <a:r>
              <a:rPr lang="es-ES" sz="2000" b="1" dirty="0"/>
              <a:t> da </a:t>
            </a:r>
            <a:r>
              <a:rPr lang="es-ES" sz="2000" b="1" dirty="0" err="1"/>
              <a:t>zadržimo</a:t>
            </a:r>
            <a:r>
              <a:rPr lang="es-ES" sz="2000" b="1" dirty="0"/>
              <a:t> </a:t>
            </a:r>
            <a:r>
              <a:rPr lang="es-ES" sz="2000" b="1" dirty="0" err="1"/>
              <a:t>svježe</a:t>
            </a:r>
            <a:r>
              <a:rPr lang="es-ES" sz="2000" b="1" dirty="0"/>
              <a:t> u </a:t>
            </a:r>
            <a:r>
              <a:rPr lang="es-ES" sz="2000" b="1" dirty="0" err="1"/>
              <a:t>mislima</a:t>
            </a:r>
            <a:r>
              <a:rPr lang="es-ES" sz="2000" b="1" dirty="0"/>
              <a:t> </a:t>
            </a:r>
            <a:r>
              <a:rPr lang="es-ES" sz="2000" b="1" dirty="0" err="1"/>
              <a:t>kako</a:t>
            </a:r>
            <a:r>
              <a:rPr lang="es-ES" sz="2000" b="1" dirty="0"/>
              <a:t> se </a:t>
            </a:r>
            <a:r>
              <a:rPr lang="es-ES" sz="2000" b="1" dirty="0" err="1"/>
              <a:t>Bog</a:t>
            </a:r>
            <a:r>
              <a:rPr lang="es-ES" sz="2000" b="1" dirty="0"/>
              <a:t> </a:t>
            </a:r>
            <a:r>
              <a:rPr lang="es-ES" sz="2000" b="1" dirty="0" err="1"/>
              <a:t>brinuo</a:t>
            </a:r>
            <a:r>
              <a:rPr lang="es-ES" sz="2000" b="1" dirty="0"/>
              <a:t> </a:t>
            </a:r>
            <a:r>
              <a:rPr lang="es-ES" sz="2000" b="1" dirty="0" err="1"/>
              <a:t>za</a:t>
            </a:r>
            <a:r>
              <a:rPr lang="es-ES" sz="2000" b="1" dirty="0"/>
              <a:t> </a:t>
            </a:r>
            <a:r>
              <a:rPr lang="es-ES" sz="2000" b="1" dirty="0" err="1"/>
              <a:t>naše</a:t>
            </a:r>
            <a:r>
              <a:rPr lang="es-ES" sz="2000" b="1" dirty="0"/>
              <a:t> </a:t>
            </a:r>
            <a:r>
              <a:rPr lang="es-ES" sz="2000" b="1" dirty="0" err="1"/>
              <a:t>pretke</a:t>
            </a:r>
            <a:r>
              <a:rPr lang="es-ES" sz="2000" b="1" dirty="0"/>
              <a:t> i </a:t>
            </a:r>
            <a:r>
              <a:rPr lang="es-ES" sz="2000" b="1" dirty="0" err="1"/>
              <a:t>vremena</a:t>
            </a:r>
            <a:r>
              <a:rPr lang="es-ES" sz="2000" b="1" dirty="0"/>
              <a:t> </a:t>
            </a:r>
            <a:r>
              <a:rPr lang="es-ES" sz="2000" b="1" dirty="0" err="1"/>
              <a:t>kada</a:t>
            </a:r>
            <a:r>
              <a:rPr lang="es-ES" sz="2000" b="1" dirty="0"/>
              <a:t> </a:t>
            </a:r>
            <a:r>
              <a:rPr lang="es-ES" sz="2000" b="1" dirty="0" err="1"/>
              <a:t>smo</a:t>
            </a:r>
            <a:r>
              <a:rPr lang="es-ES" sz="2000" b="1" dirty="0"/>
              <a:t> </a:t>
            </a:r>
            <a:r>
              <a:rPr lang="es-ES" sz="2000" b="1" dirty="0" err="1"/>
              <a:t>vlastitim</a:t>
            </a:r>
            <a:r>
              <a:rPr lang="es-ES" sz="2000" b="1" dirty="0"/>
              <a:t> </a:t>
            </a:r>
            <a:r>
              <a:rPr lang="es-ES" sz="2000" b="1" dirty="0" err="1"/>
              <a:t>očima</a:t>
            </a:r>
            <a:r>
              <a:rPr lang="es-ES" sz="2000" b="1" dirty="0"/>
              <a:t> </a:t>
            </a:r>
            <a:r>
              <a:rPr lang="es-ES" sz="2000" b="1" dirty="0" err="1"/>
              <a:t>vidjeli</a:t>
            </a:r>
            <a:r>
              <a:rPr lang="es-ES" sz="2000" b="1" dirty="0"/>
              <a:t> </a:t>
            </a:r>
            <a:r>
              <a:rPr lang="es-ES" sz="2000" b="1" dirty="0" err="1"/>
              <a:t>moćnu</a:t>
            </a:r>
            <a:r>
              <a:rPr lang="es-ES" sz="2000" b="1" dirty="0"/>
              <a:t> </a:t>
            </a:r>
            <a:r>
              <a:rPr lang="es-ES" sz="2000" b="1" dirty="0" err="1"/>
              <a:t>Božju</a:t>
            </a:r>
            <a:r>
              <a:rPr lang="es-ES" sz="2000" b="1" dirty="0"/>
              <a:t> </a:t>
            </a:r>
            <a:r>
              <a:rPr lang="es-ES" sz="2000" b="1" dirty="0" err="1"/>
              <a:t>ruku</a:t>
            </a:r>
            <a:r>
              <a:rPr lang="es-ES" sz="2000" b="1" dirty="0"/>
              <a:t>!</a:t>
            </a: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67761" y="4305300"/>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407664" y="2306703"/>
            <a:ext cx="4217049" cy="1754326"/>
          </a:xfrm>
          <a:prstGeom prst="rect">
            <a:avLst/>
          </a:prstGeom>
          <a:noFill/>
        </p:spPr>
        <p:txBody>
          <a:bodyPr wrap="square">
            <a:spAutoFit/>
            <a:scene3d>
              <a:camera prst="orthographicFront"/>
              <a:lightRig rig="threePt" dir="t"/>
            </a:scene3d>
            <a:sp3d extrusionH="57150">
              <a:bevelT w="38100" h="38100"/>
            </a:sp3d>
          </a:bodyPr>
          <a:lstStyle/>
          <a:p>
            <a:pPr algn="ctr"/>
            <a:r>
              <a:rPr lang="es-ES" sz="54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PREKRETNICE JORDANA</a:t>
            </a: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533399" y="255193"/>
            <a:ext cx="5419725" cy="923330"/>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a:t>
            </a:r>
            <a:r>
              <a:rPr lang="hr-HR" b="1" dirty="0">
                <a:solidFill>
                  <a:schemeClr val="tx1"/>
                </a:solidFill>
                <a:latin typeface="Comic Sans MS" panose="030F0702030302020204" pitchFamily="66" charset="0"/>
              </a:rPr>
              <a:t>M</a:t>
            </a:r>
            <a:r>
              <a:rPr lang="es-ES" b="1" dirty="0">
                <a:solidFill>
                  <a:schemeClr val="tx1"/>
                </a:solidFill>
                <a:latin typeface="Comic Sans MS" panose="030F0702030302020204" pitchFamily="66" charset="0"/>
              </a:rPr>
              <a:t>ore </a:t>
            </a:r>
            <a:r>
              <a:rPr lang="hr-HR" b="1" dirty="0">
                <a:solidFill>
                  <a:schemeClr val="tx1"/>
                </a:solidFill>
                <a:latin typeface="Comic Sans MS" panose="030F0702030302020204" pitchFamily="66" charset="0"/>
              </a:rPr>
              <a:t>je pretvorio </a:t>
            </a:r>
            <a:r>
              <a:rPr lang="es-ES" b="1" dirty="0">
                <a:solidFill>
                  <a:schemeClr val="tx1"/>
                </a:solidFill>
                <a:latin typeface="Comic Sans MS" panose="030F0702030302020204" pitchFamily="66" charset="0"/>
              </a:rPr>
              <a:t>u </a:t>
            </a:r>
            <a:r>
              <a:rPr lang="es-ES" b="1" dirty="0" err="1">
                <a:solidFill>
                  <a:schemeClr val="tx1"/>
                </a:solidFill>
                <a:latin typeface="Comic Sans MS" panose="030F0702030302020204" pitchFamily="66" charset="0"/>
              </a:rPr>
              <a:t>suho</a:t>
            </a:r>
            <a:r>
              <a:rPr lang="hr-HR" b="1" dirty="0">
                <a:solidFill>
                  <a:schemeClr val="tx1"/>
                </a:solidFill>
                <a:latin typeface="Comic Sans MS" panose="030F0702030302020204" pitchFamily="66" charset="0"/>
              </a:rPr>
              <a:t> tlo</a:t>
            </a:r>
            <a:r>
              <a:rPr lang="es-ES" b="1" dirty="0">
                <a:solidFill>
                  <a:schemeClr val="tx1"/>
                </a:solidFill>
                <a:latin typeface="Comic Sans MS" panose="030F0702030302020204" pitchFamily="66" charset="0"/>
              </a:rPr>
              <a:t>, </a:t>
            </a:r>
            <a:r>
              <a:rPr lang="hr-HR" b="1" dirty="0">
                <a:solidFill>
                  <a:schemeClr val="tx1"/>
                </a:solidFill>
                <a:latin typeface="Comic Sans MS" panose="030F0702030302020204" pitchFamily="66" charset="0"/>
              </a:rPr>
              <a:t>pješice su prošli (kao) kroz</a:t>
            </a:r>
            <a:r>
              <a:rPr lang="es-ES" b="1" dirty="0">
                <a:solidFill>
                  <a:schemeClr val="tx1"/>
                </a:solidFill>
                <a:latin typeface="Comic Sans MS" panose="030F0702030302020204" pitchFamily="66" charset="0"/>
              </a:rPr>
              <a:t> </a:t>
            </a:r>
            <a:r>
              <a:rPr lang="es-ES" b="1" dirty="0" err="1">
                <a:solidFill>
                  <a:schemeClr val="tx1"/>
                </a:solidFill>
                <a:latin typeface="Comic Sans MS" panose="030F0702030302020204" pitchFamily="66" charset="0"/>
              </a:rPr>
              <a:t>rije</a:t>
            </a:r>
            <a:r>
              <a:rPr lang="hr-HR" b="1" dirty="0" err="1">
                <a:solidFill>
                  <a:schemeClr val="tx1"/>
                </a:solidFill>
                <a:latin typeface="Comic Sans MS" panose="030F0702030302020204" pitchFamily="66" charset="0"/>
              </a:rPr>
              <a:t>čno</a:t>
            </a:r>
            <a:r>
              <a:rPr lang="hr-HR" b="1" dirty="0">
                <a:solidFill>
                  <a:schemeClr val="tx1"/>
                </a:solidFill>
                <a:latin typeface="Comic Sans MS" panose="030F0702030302020204" pitchFamily="66" charset="0"/>
              </a:rPr>
              <a:t> </a:t>
            </a:r>
            <a:r>
              <a:rPr lang="hr-HR" b="1" dirty="0" err="1">
                <a:solidFill>
                  <a:schemeClr val="tx1"/>
                </a:solidFill>
                <a:latin typeface="Comic Sans MS" panose="030F0702030302020204" pitchFamily="66" charset="0"/>
              </a:rPr>
              <a:t>korito.Zbog</a:t>
            </a:r>
            <a:r>
              <a:rPr lang="hr-HR" b="1" dirty="0">
                <a:solidFill>
                  <a:schemeClr val="tx1"/>
                </a:solidFill>
                <a:latin typeface="Comic Sans MS" panose="030F0702030302020204" pitchFamily="66" charset="0"/>
              </a:rPr>
              <a:t> toga se sada radujemo</a:t>
            </a:r>
            <a:r>
              <a:rPr lang="es-ES" b="1" dirty="0">
                <a:solidFill>
                  <a:schemeClr val="tx1"/>
                </a:solidFill>
                <a:latin typeface="Comic Sans MS" panose="030F0702030302020204" pitchFamily="66" charset="0"/>
              </a:rPr>
              <a:t>!" (</a:t>
            </a:r>
            <a:r>
              <a:rPr lang="es-ES" b="1" dirty="0" err="1">
                <a:solidFill>
                  <a:schemeClr val="tx1"/>
                </a:solidFill>
                <a:latin typeface="Comic Sans MS" panose="030F0702030302020204" pitchFamily="66" charset="0"/>
              </a:rPr>
              <a:t>Ps</a:t>
            </a:r>
            <a:r>
              <a:rPr lang="hr-HR" b="1" dirty="0">
                <a:solidFill>
                  <a:schemeClr val="tx1"/>
                </a:solidFill>
                <a:latin typeface="Comic Sans MS" panose="030F0702030302020204" pitchFamily="66" charset="0"/>
              </a:rPr>
              <a:t>.</a:t>
            </a:r>
            <a:r>
              <a:rPr lang="es-ES" b="1" dirty="0">
                <a:solidFill>
                  <a:schemeClr val="tx1"/>
                </a:solidFill>
                <a:latin typeface="Comic Sans MS" panose="030F0702030302020204" pitchFamily="66" charset="0"/>
              </a:rPr>
              <a:t> 66</a:t>
            </a:r>
            <a:r>
              <a:rPr lang="hr-HR" b="1" dirty="0">
                <a:solidFill>
                  <a:schemeClr val="tx1"/>
                </a:solidFill>
                <a:latin typeface="Comic Sans MS" panose="030F0702030302020204" pitchFamily="66" charset="0"/>
              </a:rPr>
              <a:t>,</a:t>
            </a:r>
            <a:r>
              <a:rPr lang="es-ES" b="1" dirty="0">
                <a:solidFill>
                  <a:schemeClr val="tx1"/>
                </a:solidFill>
                <a:latin typeface="Comic Sans MS" panose="030F0702030302020204" pitchFamily="66" charset="0"/>
              </a:rPr>
              <a:t>6</a:t>
            </a:r>
            <a:r>
              <a:rPr lang="hr-HR" b="1" dirty="0">
                <a:solidFill>
                  <a:schemeClr val="tx1"/>
                </a:solidFill>
                <a:latin typeface="Comic Sans MS" panose="030F0702030302020204" pitchFamily="66" charset="0"/>
              </a:rPr>
              <a:t>  SHP</a:t>
            </a:r>
            <a:r>
              <a:rPr lang="es-ES" b="1" dirty="0">
                <a:solidFill>
                  <a:schemeClr val="tx1"/>
                </a:solidFill>
                <a:latin typeface="Comic Sans MS" panose="030F0702030302020204" pitchFamily="66" charset="0"/>
              </a:rPr>
              <a:t>)</a:t>
            </a:r>
          </a:p>
        </p:txBody>
      </p:sp>
      <p:sp>
        <p:nvSpPr>
          <p:cNvPr id="4" name="CuadroTexto 3">
            <a:extLst>
              <a:ext uri="{FF2B5EF4-FFF2-40B4-BE49-F238E27FC236}">
                <a16:creationId xmlns:a16="http://schemas.microsoft.com/office/drawing/2014/main" id="{314D661B-91FE-5129-1CC7-AEB12FEDD51C}"/>
              </a:ext>
            </a:extLst>
          </p:cNvPr>
          <p:cNvSpPr txBox="1"/>
          <p:nvPr/>
        </p:nvSpPr>
        <p:spPr>
          <a:xfrm>
            <a:off x="6617231" y="255193"/>
            <a:ext cx="5095273" cy="615553"/>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a:t>
            </a:r>
            <a:r>
              <a:rPr lang="hr-HR" sz="1600" b="1" dirty="0">
                <a:solidFill>
                  <a:schemeClr val="tx1"/>
                </a:solidFill>
                <a:latin typeface="Comic Sans MS" panose="030F0702030302020204" pitchFamily="66" charset="0"/>
              </a:rPr>
              <a:t>Crveno more pred njima se povuklo</a:t>
            </a:r>
            <a:r>
              <a:rPr lang="es-ES" sz="1600" b="1" dirty="0">
                <a:solidFill>
                  <a:schemeClr val="tx1"/>
                </a:solidFill>
                <a:latin typeface="Comic Sans MS" panose="030F0702030302020204" pitchFamily="66" charset="0"/>
              </a:rPr>
              <a:t>, a </a:t>
            </a:r>
            <a:r>
              <a:rPr lang="es-ES" sz="1600" b="1" dirty="0" err="1">
                <a:solidFill>
                  <a:schemeClr val="tx1"/>
                </a:solidFill>
                <a:latin typeface="Comic Sans MS" panose="030F0702030302020204" pitchFamily="66" charset="0"/>
              </a:rPr>
              <a:t>Jordan</a:t>
            </a:r>
            <a:r>
              <a:rPr lang="hr-HR" sz="1600" b="1" dirty="0">
                <a:solidFill>
                  <a:schemeClr val="tx1"/>
                </a:solidFill>
                <a:latin typeface="Comic Sans MS" panose="030F0702030302020204" pitchFamily="66" charset="0"/>
              </a:rPr>
              <a:t> zastao i potekao unazad.</a:t>
            </a:r>
            <a:r>
              <a:rPr lang="es-ES" sz="1600" b="1" dirty="0">
                <a:solidFill>
                  <a:schemeClr val="tx1"/>
                </a:solidFill>
                <a:latin typeface="Comic Sans MS" panose="030F0702030302020204" pitchFamily="66" charset="0"/>
              </a:rPr>
              <a:t> " (</a:t>
            </a:r>
            <a:r>
              <a:rPr lang="es-ES" sz="1600" b="1" dirty="0" err="1">
                <a:solidFill>
                  <a:schemeClr val="tx1"/>
                </a:solidFill>
                <a:latin typeface="Comic Sans MS" panose="030F0702030302020204" pitchFamily="66" charset="0"/>
              </a:rPr>
              <a:t>Ps</a:t>
            </a:r>
            <a:r>
              <a:rPr lang="hr-HR" sz="1600" b="1" dirty="0">
                <a:solidFill>
                  <a:schemeClr val="tx1"/>
                </a:solidFill>
                <a:latin typeface="Comic Sans MS" panose="030F0702030302020204" pitchFamily="66" charset="0"/>
              </a:rPr>
              <a:t>.</a:t>
            </a:r>
            <a:r>
              <a:rPr lang="es-ES" sz="1600" b="1" dirty="0">
                <a:solidFill>
                  <a:schemeClr val="tx1"/>
                </a:solidFill>
                <a:latin typeface="Comic Sans MS" panose="030F0702030302020204" pitchFamily="66" charset="0"/>
              </a:rPr>
              <a:t> 114,3)</a:t>
            </a:r>
            <a:endParaRPr lang="es-ES" sz="1400" b="1" dirty="0">
              <a:solidFill>
                <a:schemeClr val="tx1"/>
              </a:solidFill>
              <a:latin typeface="Comic Sans MS" panose="030F0702030302020204" pitchFamily="66" charset="0"/>
            </a:endParaRPr>
          </a:p>
        </p:txBody>
      </p:sp>
      <p:sp>
        <p:nvSpPr>
          <p:cNvPr id="5" name="CuadroTexto 4">
            <a:extLst>
              <a:ext uri="{FF2B5EF4-FFF2-40B4-BE49-F238E27FC236}">
                <a16:creationId xmlns:a16="http://schemas.microsoft.com/office/drawing/2014/main" id="{5753915E-8DAB-8459-A56D-8F737B54F88F}"/>
              </a:ext>
            </a:extLst>
          </p:cNvPr>
          <p:cNvSpPr txBox="1"/>
          <p:nvPr/>
        </p:nvSpPr>
        <p:spPr>
          <a:xfrm>
            <a:off x="468029" y="1303651"/>
            <a:ext cx="5989921" cy="1631216"/>
          </a:xfrm>
          <a:prstGeom prst="rect">
            <a:avLst/>
          </a:prstGeom>
          <a:noFill/>
        </p:spPr>
        <p:txBody>
          <a:bodyPr wrap="square" rtlCol="0">
            <a:spAutoFit/>
          </a:bodyPr>
          <a:lstStyle/>
          <a:p>
            <a:pPr>
              <a:spcBef>
                <a:spcPts val="600"/>
              </a:spcBef>
            </a:pPr>
            <a:r>
              <a:rPr lang="es-ES" sz="2000" b="1" dirty="0" err="1"/>
              <a:t>Prelazak</a:t>
            </a:r>
            <a:r>
              <a:rPr lang="es-ES" sz="2000" b="1" dirty="0"/>
              <a:t> </a:t>
            </a:r>
            <a:r>
              <a:rPr lang="es-ES" sz="2000" b="1" dirty="0" err="1"/>
              <a:t>preko</a:t>
            </a:r>
            <a:r>
              <a:rPr lang="es-ES" sz="2000" b="1" dirty="0"/>
              <a:t> </a:t>
            </a:r>
            <a:r>
              <a:rPr lang="es-ES" sz="2000" b="1" dirty="0" err="1"/>
              <a:t>Crvenog</a:t>
            </a:r>
            <a:r>
              <a:rPr lang="es-ES" sz="2000" b="1" dirty="0"/>
              <a:t> mora i </a:t>
            </a:r>
            <a:r>
              <a:rPr lang="es-ES" sz="2000" b="1" dirty="0" err="1"/>
              <a:t>prelazak</a:t>
            </a:r>
            <a:r>
              <a:rPr lang="es-ES" sz="2000" b="1" dirty="0"/>
              <a:t> </a:t>
            </a:r>
            <a:r>
              <a:rPr lang="es-ES" sz="2000" b="1" dirty="0" err="1"/>
              <a:t>preko</a:t>
            </a:r>
            <a:r>
              <a:rPr lang="es-ES" sz="2000" b="1" dirty="0"/>
              <a:t> </a:t>
            </a:r>
            <a:r>
              <a:rPr lang="es-ES" sz="2000" b="1" dirty="0" err="1"/>
              <a:t>Jordan</a:t>
            </a:r>
            <a:r>
              <a:rPr lang="hr-HR" sz="2000" b="1" dirty="0"/>
              <a:t>a</a:t>
            </a:r>
            <a:r>
              <a:rPr lang="es-ES" sz="2000" b="1" dirty="0"/>
              <a:t> </a:t>
            </a:r>
            <a:r>
              <a:rPr lang="es-ES" sz="2000" b="1" dirty="0" err="1"/>
              <a:t>dva</a:t>
            </a:r>
            <a:r>
              <a:rPr lang="es-ES" sz="2000" b="1" dirty="0"/>
              <a:t> su </a:t>
            </a:r>
            <a:r>
              <a:rPr lang="es-ES" sz="2000" b="1" dirty="0" err="1"/>
              <a:t>povijesna</a:t>
            </a:r>
            <a:r>
              <a:rPr lang="es-ES" sz="2000" b="1" dirty="0"/>
              <a:t> </a:t>
            </a:r>
            <a:r>
              <a:rPr lang="es-ES" sz="2000" b="1" dirty="0" err="1"/>
              <a:t>događaja</a:t>
            </a:r>
            <a:r>
              <a:rPr lang="es-ES" sz="2000" b="1" dirty="0"/>
              <a:t> </a:t>
            </a:r>
            <a:r>
              <a:rPr lang="es-ES" sz="2000" b="1" dirty="0" err="1"/>
              <a:t>koja</a:t>
            </a:r>
            <a:r>
              <a:rPr lang="es-ES" sz="2000" b="1" dirty="0"/>
              <a:t> su </a:t>
            </a:r>
            <a:r>
              <a:rPr lang="es-ES" sz="2000" b="1" dirty="0" err="1"/>
              <a:t>bila</a:t>
            </a:r>
            <a:r>
              <a:rPr lang="es-ES" sz="2000" b="1" dirty="0"/>
              <a:t> </a:t>
            </a:r>
            <a:r>
              <a:rPr lang="es-ES" sz="2000" b="1" dirty="0" err="1"/>
              <a:t>povezana</a:t>
            </a:r>
            <a:r>
              <a:rPr lang="es-ES" sz="2000" b="1" dirty="0"/>
              <a:t> </a:t>
            </a:r>
            <a:r>
              <a:rPr lang="es-ES" sz="2000" b="1" dirty="0" err="1"/>
              <a:t>kao</a:t>
            </a:r>
            <a:r>
              <a:rPr lang="es-ES" sz="2000" b="1" dirty="0"/>
              <a:t> </a:t>
            </a:r>
            <a:r>
              <a:rPr lang="es-ES" sz="2000" b="1" dirty="0" err="1"/>
              <a:t>prekretnice</a:t>
            </a:r>
            <a:r>
              <a:rPr lang="es-ES" sz="2000" b="1" dirty="0"/>
              <a:t> u </a:t>
            </a:r>
            <a:r>
              <a:rPr lang="es-ES" sz="2000" b="1" dirty="0" err="1"/>
              <a:t>povijesti</a:t>
            </a:r>
            <a:r>
              <a:rPr lang="es-ES" sz="2000" b="1" dirty="0"/>
              <a:t> </a:t>
            </a:r>
            <a:r>
              <a:rPr lang="es-ES" sz="2000" b="1" dirty="0" err="1"/>
              <a:t>Otkupljenja</a:t>
            </a:r>
            <a:r>
              <a:rPr lang="es-ES" sz="2000" b="1" dirty="0"/>
              <a:t> (</a:t>
            </a:r>
            <a:r>
              <a:rPr lang="es-ES" sz="2000" b="1" dirty="0" err="1"/>
              <a:t>Ps</a:t>
            </a:r>
            <a:r>
              <a:rPr lang="es-ES" sz="2000" b="1" dirty="0"/>
              <a:t>. 66</a:t>
            </a:r>
            <a:r>
              <a:rPr lang="hr-HR" sz="2000" b="1" dirty="0"/>
              <a:t>,</a:t>
            </a:r>
            <a:r>
              <a:rPr lang="es-ES" sz="2000" b="1" dirty="0"/>
              <a:t>6; 114). </a:t>
            </a:r>
            <a:r>
              <a:rPr lang="es-ES" sz="2000" b="1" dirty="0" err="1"/>
              <a:t>Zajedno</a:t>
            </a:r>
            <a:r>
              <a:rPr lang="es-ES" sz="2000" b="1" dirty="0"/>
              <a:t> </a:t>
            </a:r>
            <a:r>
              <a:rPr lang="es-ES" sz="2000" b="1" dirty="0" err="1"/>
              <a:t>signaliziraju</a:t>
            </a:r>
            <a:r>
              <a:rPr lang="es-ES" sz="2000" b="1" dirty="0"/>
              <a:t> </a:t>
            </a:r>
            <a:r>
              <a:rPr lang="es-ES" sz="2000" b="1" dirty="0" err="1"/>
              <a:t>naše</a:t>
            </a:r>
            <a:r>
              <a:rPr lang="hr-HR" sz="2000" b="1" dirty="0"/>
              <a:t> </a:t>
            </a:r>
            <a:r>
              <a:rPr lang="hr-HR" sz="2000" b="1" dirty="0" err="1"/>
              <a:t>oslobo</a:t>
            </a:r>
            <a:r>
              <a:rPr lang="hr-HR" sz="2000" b="1" dirty="0"/>
              <a:t>-</a:t>
            </a:r>
            <a:r>
              <a:rPr lang="es-ES" sz="2000" b="1" dirty="0"/>
              <a:t> </a:t>
            </a:r>
            <a:r>
              <a:rPr lang="es-ES" sz="2000" b="1" dirty="0" err="1"/>
              <a:t>đenje</a:t>
            </a:r>
            <a:r>
              <a:rPr lang="es-ES" sz="2000" b="1" dirty="0"/>
              <a:t> </a:t>
            </a:r>
            <a:r>
              <a:rPr lang="es-ES" sz="2000" b="1" dirty="0" err="1"/>
              <a:t>od</a:t>
            </a:r>
            <a:r>
              <a:rPr lang="es-ES" sz="2000" b="1" dirty="0"/>
              <a:t> </a:t>
            </a:r>
            <a:r>
              <a:rPr lang="es-ES" sz="2000" b="1" dirty="0" err="1"/>
              <a:t>grijeha</a:t>
            </a:r>
            <a:r>
              <a:rPr lang="es-ES" sz="2000" b="1" dirty="0"/>
              <a:t> i </a:t>
            </a:r>
            <a:r>
              <a:rPr lang="es-ES" sz="2000" b="1" dirty="0" err="1"/>
              <a:t>naš</a:t>
            </a:r>
            <a:r>
              <a:rPr lang="es-ES" sz="2000" b="1" dirty="0"/>
              <a:t> </a:t>
            </a:r>
            <a:r>
              <a:rPr lang="es-ES" sz="2000" b="1" dirty="0" err="1"/>
              <a:t>pristup</a:t>
            </a:r>
            <a:r>
              <a:rPr lang="es-ES" sz="2000" b="1" dirty="0"/>
              <a:t> </a:t>
            </a:r>
            <a:r>
              <a:rPr lang="es-ES" sz="2000" b="1" dirty="0" err="1"/>
              <a:t>vječnom</a:t>
            </a:r>
            <a:r>
              <a:rPr lang="es-ES" sz="2000" b="1" dirty="0"/>
              <a:t> </a:t>
            </a:r>
            <a:r>
              <a:rPr lang="es-ES" sz="2000" b="1" dirty="0" err="1"/>
              <a:t>životu</a:t>
            </a:r>
            <a:r>
              <a:rPr lang="es-ES" sz="2000" b="1" dirty="0"/>
              <a:t>.</a:t>
            </a: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7949" y="1140023"/>
            <a:ext cx="2501867"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29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457949" y="4715438"/>
            <a:ext cx="5525531"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533399" y="4935414"/>
            <a:ext cx="5732647" cy="1631216"/>
          </a:xfrm>
          <a:prstGeom prst="rect">
            <a:avLst/>
          </a:prstGeom>
          <a:noFill/>
        </p:spPr>
        <p:txBody>
          <a:bodyPr wrap="square">
            <a:spAutoFit/>
          </a:bodyPr>
          <a:lstStyle/>
          <a:p>
            <a:pPr>
              <a:spcBef>
                <a:spcPts val="600"/>
              </a:spcBef>
            </a:pPr>
            <a:r>
              <a:rPr lang="es-ES" sz="2000" b="1" dirty="0" err="1"/>
              <a:t>Ulazak</a:t>
            </a:r>
            <a:r>
              <a:rPr lang="es-ES" sz="2000" b="1" dirty="0"/>
              <a:t> u </a:t>
            </a:r>
            <a:r>
              <a:rPr lang="es-ES" sz="2000" b="1" dirty="0" err="1"/>
              <a:t>vode</a:t>
            </a:r>
            <a:r>
              <a:rPr lang="es-ES" sz="2000" b="1" dirty="0"/>
              <a:t> Jordana </a:t>
            </a:r>
            <a:r>
              <a:rPr lang="es-ES" sz="2000" b="1" dirty="0" err="1"/>
              <a:t>imao</a:t>
            </a:r>
            <a:r>
              <a:rPr lang="es-ES" sz="2000" b="1" dirty="0"/>
              <a:t> je </a:t>
            </a:r>
            <a:r>
              <a:rPr lang="es-ES" sz="2000" b="1" dirty="0" err="1"/>
              <a:t>isti</a:t>
            </a:r>
            <a:r>
              <a:rPr lang="es-ES" sz="2000" b="1" dirty="0"/>
              <a:t> </a:t>
            </a:r>
            <a:r>
              <a:rPr lang="es-ES" sz="2000" b="1" dirty="0" err="1"/>
              <a:t>učinak</a:t>
            </a:r>
            <a:r>
              <a:rPr lang="es-ES" sz="2000" b="1" dirty="0"/>
              <a:t> </a:t>
            </a:r>
            <a:r>
              <a:rPr lang="es-ES" sz="2000" b="1" dirty="0" err="1"/>
              <a:t>na</a:t>
            </a:r>
            <a:r>
              <a:rPr lang="es-ES" sz="2000" b="1" dirty="0"/>
              <a:t> </a:t>
            </a:r>
            <a:r>
              <a:rPr lang="es-ES" sz="2000" b="1" dirty="0" err="1"/>
              <a:t>Isusa</a:t>
            </a:r>
            <a:r>
              <a:rPr lang="es-ES" sz="2000" b="1" dirty="0"/>
              <a:t>, </a:t>
            </a:r>
            <a:r>
              <a:rPr lang="es-ES" sz="2000" b="1" dirty="0" err="1"/>
              <a:t>koji</a:t>
            </a:r>
            <a:r>
              <a:rPr lang="es-ES" sz="2000" b="1" dirty="0"/>
              <a:t> je bio </a:t>
            </a:r>
            <a:r>
              <a:rPr lang="es-ES" sz="2000" b="1" dirty="0" err="1"/>
              <a:t>osnažen</a:t>
            </a:r>
            <a:r>
              <a:rPr lang="es-ES" sz="2000" b="1" dirty="0"/>
              <a:t> </a:t>
            </a:r>
            <a:r>
              <a:rPr lang="es-ES" sz="2000" b="1" dirty="0" err="1"/>
              <a:t>Duhom</a:t>
            </a:r>
            <a:r>
              <a:rPr lang="es-ES" sz="2000" b="1" dirty="0"/>
              <a:t> </a:t>
            </a:r>
            <a:r>
              <a:rPr lang="es-ES" sz="2000" b="1" dirty="0" err="1"/>
              <a:t>Svetim</a:t>
            </a:r>
            <a:r>
              <a:rPr lang="es-ES" sz="2000" b="1" dirty="0"/>
              <a:t> da </a:t>
            </a:r>
            <a:r>
              <a:rPr lang="es-ES" sz="2000" b="1" dirty="0" err="1"/>
              <a:t>ispuni</a:t>
            </a:r>
            <a:r>
              <a:rPr lang="es-ES" sz="2000" b="1" dirty="0"/>
              <a:t> </a:t>
            </a:r>
            <a:r>
              <a:rPr lang="es-ES" sz="2000" b="1" dirty="0" err="1"/>
              <a:t>svoje</a:t>
            </a:r>
            <a:r>
              <a:rPr lang="es-ES" sz="2000" b="1" dirty="0"/>
              <a:t> </a:t>
            </a:r>
            <a:r>
              <a:rPr lang="es-ES" sz="2000" b="1" dirty="0" err="1"/>
              <a:t>poslanje</a:t>
            </a:r>
            <a:r>
              <a:rPr lang="es-ES" sz="2000" b="1" dirty="0"/>
              <a:t>: </a:t>
            </a:r>
            <a:r>
              <a:rPr lang="es-ES" sz="2000" b="1" dirty="0" err="1"/>
              <a:t>osloboditi</a:t>
            </a:r>
            <a:r>
              <a:rPr lang="es-ES" sz="2000" b="1" dirty="0"/>
              <a:t> </a:t>
            </a:r>
            <a:r>
              <a:rPr lang="es-ES" sz="2000" b="1" dirty="0" err="1"/>
              <a:t>nas</a:t>
            </a:r>
            <a:r>
              <a:rPr lang="es-ES" sz="2000" b="1" dirty="0"/>
              <a:t> </a:t>
            </a:r>
            <a:r>
              <a:rPr lang="es-ES" sz="2000" b="1" dirty="0" err="1"/>
              <a:t>od</a:t>
            </a:r>
            <a:r>
              <a:rPr lang="es-ES" sz="2000" b="1" dirty="0"/>
              <a:t> </a:t>
            </a:r>
            <a:r>
              <a:rPr lang="es-ES" sz="2000" b="1" dirty="0" err="1"/>
              <a:t>grijeha</a:t>
            </a:r>
            <a:r>
              <a:rPr lang="es-ES" sz="2000" b="1" dirty="0"/>
              <a:t>; i da </a:t>
            </a:r>
            <a:r>
              <a:rPr lang="es-ES" sz="2000" b="1" dirty="0" err="1"/>
              <a:t>nam</a:t>
            </a:r>
            <a:r>
              <a:rPr lang="es-ES" sz="2000" b="1" dirty="0"/>
              <a:t> da </a:t>
            </a:r>
            <a:r>
              <a:rPr lang="es-ES" sz="2000" b="1" dirty="0" err="1"/>
              <a:t>vječni</a:t>
            </a:r>
            <a:r>
              <a:rPr lang="es-ES" sz="2000" b="1" dirty="0"/>
              <a:t> </a:t>
            </a:r>
            <a:r>
              <a:rPr lang="es-ES" sz="2000" b="1" dirty="0" err="1"/>
              <a:t>život</a:t>
            </a:r>
            <a:r>
              <a:rPr lang="es-ES" sz="2000" b="1" dirty="0"/>
              <a:t> (</a:t>
            </a:r>
            <a:r>
              <a:rPr lang="es-ES" sz="2000" b="1" dirty="0" err="1"/>
              <a:t>Marko</a:t>
            </a:r>
            <a:r>
              <a:rPr lang="es-ES" sz="2000" b="1" dirty="0"/>
              <a:t> 1,9-11; </a:t>
            </a:r>
            <a:r>
              <a:rPr lang="es-ES" sz="2000" b="1" dirty="0" err="1"/>
              <a:t>Ivan</a:t>
            </a:r>
            <a:r>
              <a:rPr lang="es-ES" sz="2000" b="1" dirty="0"/>
              <a:t> 1,29; 3,16). </a:t>
            </a:r>
          </a:p>
        </p:txBody>
      </p:sp>
      <p:sp>
        <p:nvSpPr>
          <p:cNvPr id="11" name="CuadroTexto 10">
            <a:extLst>
              <a:ext uri="{FF2B5EF4-FFF2-40B4-BE49-F238E27FC236}">
                <a16:creationId xmlns:a16="http://schemas.microsoft.com/office/drawing/2014/main" id="{341044B0-4486-FF22-6333-F80EBF0096C2}"/>
              </a:ext>
            </a:extLst>
          </p:cNvPr>
          <p:cNvSpPr txBox="1"/>
          <p:nvPr/>
        </p:nvSpPr>
        <p:spPr>
          <a:xfrm>
            <a:off x="468029" y="3935141"/>
            <a:ext cx="5798017" cy="1015663"/>
          </a:xfrm>
          <a:prstGeom prst="rect">
            <a:avLst/>
          </a:prstGeom>
          <a:noFill/>
        </p:spPr>
        <p:txBody>
          <a:bodyPr wrap="square">
            <a:spAutoFit/>
          </a:bodyPr>
          <a:lstStyle/>
          <a:p>
            <a:pPr>
              <a:spcBef>
                <a:spcPts val="600"/>
              </a:spcBef>
            </a:pPr>
            <a:r>
              <a:rPr lang="es-ES" sz="2000" b="1" dirty="0" err="1"/>
              <a:t>Za</a:t>
            </a:r>
            <a:r>
              <a:rPr lang="es-ES" sz="2000" b="1" dirty="0"/>
              <a:t> </a:t>
            </a:r>
            <a:r>
              <a:rPr lang="es-ES" sz="2000" b="1" dirty="0" err="1"/>
              <a:t>Elizeja</a:t>
            </a:r>
            <a:r>
              <a:rPr lang="es-ES" sz="2000" b="1" dirty="0"/>
              <a:t>, </a:t>
            </a:r>
            <a:r>
              <a:rPr lang="es-ES" sz="2000" b="1" dirty="0" err="1"/>
              <a:t>međutim</a:t>
            </a:r>
            <a:r>
              <a:rPr lang="es-ES" sz="2000" b="1" dirty="0"/>
              <a:t>, </a:t>
            </a:r>
            <a:r>
              <a:rPr lang="es-ES" sz="2000" b="1" dirty="0" err="1"/>
              <a:t>isti</a:t>
            </a:r>
            <a:r>
              <a:rPr lang="es-ES" sz="2000" b="1" dirty="0"/>
              <a:t> je </a:t>
            </a:r>
            <a:r>
              <a:rPr lang="es-ES" sz="2000" b="1" dirty="0" err="1"/>
              <a:t>događaj</a:t>
            </a:r>
            <a:r>
              <a:rPr lang="es-ES" sz="2000" b="1" dirty="0"/>
              <a:t> bio </a:t>
            </a:r>
            <a:r>
              <a:rPr lang="es-ES" sz="2000" b="1" dirty="0" err="1"/>
              <a:t>znak</a:t>
            </a:r>
            <a:r>
              <a:rPr lang="es-ES" sz="2000" b="1" dirty="0"/>
              <a:t> </a:t>
            </a:r>
            <a:r>
              <a:rPr lang="es-ES" sz="2000" b="1" dirty="0" err="1"/>
              <a:t>primanja</a:t>
            </a:r>
            <a:r>
              <a:rPr lang="es-ES" sz="2000" b="1" dirty="0"/>
              <a:t> </a:t>
            </a:r>
            <a:r>
              <a:rPr lang="es-ES" sz="2000" b="1" dirty="0" err="1"/>
              <a:t>Duha</a:t>
            </a:r>
            <a:r>
              <a:rPr lang="es-ES" sz="2000" b="1" dirty="0"/>
              <a:t> </a:t>
            </a:r>
            <a:r>
              <a:rPr lang="es-ES" sz="2000" b="1" dirty="0" err="1"/>
              <a:t>Svetoga</a:t>
            </a:r>
            <a:r>
              <a:rPr lang="es-ES" sz="2000" b="1" dirty="0"/>
              <a:t>, </a:t>
            </a:r>
            <a:r>
              <a:rPr lang="es-ES" sz="2000" b="1" dirty="0" err="1"/>
              <a:t>koji</a:t>
            </a:r>
            <a:r>
              <a:rPr lang="es-ES" sz="2000" b="1" dirty="0"/>
              <a:t> mu je </a:t>
            </a:r>
            <a:r>
              <a:rPr lang="es-ES" sz="2000" b="1" dirty="0" err="1"/>
              <a:t>omogućio</a:t>
            </a:r>
            <a:r>
              <a:rPr lang="es-ES" sz="2000" b="1" dirty="0"/>
              <a:t> da </a:t>
            </a:r>
            <a:r>
              <a:rPr lang="es-ES" sz="2000" b="1" dirty="0" err="1"/>
              <a:t>ispuni</a:t>
            </a:r>
            <a:r>
              <a:rPr lang="es-ES" sz="2000" b="1" dirty="0"/>
              <a:t> </a:t>
            </a:r>
            <a:r>
              <a:rPr lang="es-ES" sz="2000" b="1" dirty="0" err="1"/>
              <a:t>svoje</a:t>
            </a:r>
            <a:r>
              <a:rPr lang="es-ES" sz="2000" b="1" dirty="0"/>
              <a:t> </a:t>
            </a:r>
            <a:r>
              <a:rPr lang="es-ES" sz="2000" b="1" dirty="0" err="1"/>
              <a:t>poslanje</a:t>
            </a:r>
            <a:r>
              <a:rPr lang="es-ES" sz="2000" b="1" dirty="0"/>
              <a:t> (2</a:t>
            </a:r>
            <a:r>
              <a:rPr lang="hr-HR" sz="2000" b="1" dirty="0"/>
              <a:t>.</a:t>
            </a:r>
            <a:r>
              <a:rPr lang="es-ES" sz="2000" b="1" dirty="0"/>
              <a:t> Kr</a:t>
            </a:r>
            <a:r>
              <a:rPr lang="hr-HR" sz="2000" b="1" dirty="0" err="1"/>
              <a:t>alj</a:t>
            </a:r>
            <a:r>
              <a:rPr lang="hr-HR" sz="2000" b="1" dirty="0"/>
              <a:t>.</a:t>
            </a:r>
            <a:r>
              <a:rPr lang="es-ES" sz="2000" b="1" dirty="0"/>
              <a:t> 2,14</a:t>
            </a:r>
            <a:r>
              <a:rPr lang="hr-HR" sz="2000" b="1" dirty="0"/>
              <a:t>.</a:t>
            </a:r>
            <a:r>
              <a:rPr lang="es-ES" sz="2000" b="1" dirty="0"/>
              <a:t>15).</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468029" y="2934867"/>
            <a:ext cx="5989921" cy="707886"/>
          </a:xfrm>
          <a:prstGeom prst="rect">
            <a:avLst/>
          </a:prstGeom>
          <a:noFill/>
        </p:spPr>
        <p:txBody>
          <a:bodyPr wrap="square">
            <a:spAutoFit/>
          </a:bodyPr>
          <a:lstStyle/>
          <a:p>
            <a:pPr>
              <a:spcBef>
                <a:spcPts val="600"/>
              </a:spcBef>
            </a:pPr>
            <a:r>
              <a:rPr lang="hr-HR" sz="2000" b="1" dirty="0"/>
              <a:t>Ilija je č</a:t>
            </a:r>
            <a:r>
              <a:rPr lang="es-ES" sz="2000" b="1" dirty="0" err="1"/>
              <a:t>udesno</a:t>
            </a:r>
            <a:r>
              <a:rPr lang="es-ES" sz="2000" b="1" dirty="0"/>
              <a:t> </a:t>
            </a:r>
            <a:r>
              <a:rPr lang="es-ES" sz="2000" b="1" dirty="0" err="1"/>
              <a:t>prešao</a:t>
            </a:r>
            <a:r>
              <a:rPr lang="es-ES" sz="2000" b="1" dirty="0"/>
              <a:t> </a:t>
            </a:r>
            <a:r>
              <a:rPr lang="es-ES" sz="2000" b="1" dirty="0" err="1"/>
              <a:t>rijeku</a:t>
            </a:r>
            <a:r>
              <a:rPr lang="es-ES" sz="2000" b="1" dirty="0"/>
              <a:t> </a:t>
            </a:r>
            <a:r>
              <a:rPr lang="es-ES" sz="2000" b="1" dirty="0" err="1"/>
              <a:t>Jordan</a:t>
            </a:r>
            <a:r>
              <a:rPr lang="es-ES" sz="2000" b="1" dirty="0"/>
              <a:t> i bio </a:t>
            </a:r>
            <a:r>
              <a:rPr lang="es-ES" sz="2000" b="1" dirty="0" err="1"/>
              <a:t>prenesen</a:t>
            </a:r>
            <a:r>
              <a:rPr lang="es-ES" sz="2000" b="1" dirty="0"/>
              <a:t> u </a:t>
            </a:r>
            <a:r>
              <a:rPr lang="es-ES" sz="2000" b="1" dirty="0" err="1"/>
              <a:t>Božju</a:t>
            </a:r>
            <a:r>
              <a:rPr lang="es-ES" sz="2000" b="1" dirty="0"/>
              <a:t> </a:t>
            </a:r>
            <a:r>
              <a:rPr lang="es-ES" sz="2000" b="1" dirty="0" err="1"/>
              <a:t>nazočnost</a:t>
            </a:r>
            <a:r>
              <a:rPr lang="es-ES" sz="2000" b="1" dirty="0"/>
              <a:t> </a:t>
            </a:r>
            <a:r>
              <a:rPr lang="es-ES" sz="2000" b="1" dirty="0" err="1"/>
              <a:t>za</a:t>
            </a:r>
            <a:r>
              <a:rPr lang="es-ES" sz="2000" b="1" dirty="0"/>
              <a:t> (2. </a:t>
            </a:r>
            <a:r>
              <a:rPr lang="es-ES" sz="2000" b="1" dirty="0" err="1"/>
              <a:t>kralj</a:t>
            </a:r>
            <a:r>
              <a:rPr lang="hr-HR" sz="2000" b="1" dirty="0"/>
              <a:t>.</a:t>
            </a:r>
            <a:r>
              <a:rPr lang="es-ES" sz="2000" b="1" dirty="0"/>
              <a:t> 2</a:t>
            </a:r>
            <a:r>
              <a:rPr lang="hr-HR" sz="2000" b="1" dirty="0"/>
              <a:t>,</a:t>
            </a:r>
            <a:r>
              <a:rPr lang="es-ES" sz="2000" b="1" dirty="0"/>
              <a:t>1</a:t>
            </a:r>
            <a:r>
              <a:rPr lang="hr-HR" sz="2000" b="1" dirty="0"/>
              <a:t>.</a:t>
            </a:r>
            <a:r>
              <a:rPr lang="es-ES" sz="2000" b="1" dirty="0"/>
              <a:t>7</a:t>
            </a:r>
            <a:r>
              <a:rPr lang="hr-HR" sz="2000" b="1" dirty="0"/>
              <a:t>.</a:t>
            </a:r>
            <a:r>
              <a:rPr lang="es-ES" sz="2000" b="1" dirty="0"/>
              <a:t>8</a:t>
            </a:r>
            <a:r>
              <a:rPr lang="hr-HR" sz="2000" b="1" dirty="0"/>
              <a:t>.</a:t>
            </a:r>
            <a:r>
              <a:rPr lang="es-ES" sz="2000" b="1" dirty="0"/>
              <a:t>11).</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38201" y="1447800"/>
            <a:ext cx="10690806" cy="3970318"/>
          </a:xfrm>
          <a:prstGeom prst="rect">
            <a:avLst/>
          </a:prstGeom>
          <a:noFill/>
        </p:spPr>
        <p:txBody>
          <a:bodyPr wrap="square">
            <a:spAutoFit/>
          </a:bodyPr>
          <a:lstStyle/>
          <a:p>
            <a:pPr algn="just">
              <a:spcBef>
                <a:spcPts val="600"/>
              </a:spcBef>
            </a:pPr>
            <a:r>
              <a:rPr lang="es-ES" sz="2800" b="1" dirty="0">
                <a:latin typeface="Constantia" panose="02030602050306030303" pitchFamily="18" charset="0"/>
              </a:rPr>
              <a:t>“</a:t>
            </a:r>
            <a:r>
              <a:rPr lang="es-ES" sz="2800" b="1" dirty="0" err="1">
                <a:latin typeface="Constantia" panose="02030602050306030303" pitchFamily="18" charset="0"/>
              </a:rPr>
              <a:t>Sjetimo</a:t>
            </a:r>
            <a:r>
              <a:rPr lang="es-ES" sz="2800" b="1" dirty="0">
                <a:latin typeface="Constantia" panose="02030602050306030303" pitchFamily="18" charset="0"/>
              </a:rPr>
              <a:t> se, </a:t>
            </a:r>
            <a:r>
              <a:rPr lang="es-ES" sz="2800" b="1" dirty="0" err="1">
                <a:latin typeface="Constantia" panose="02030602050306030303" pitchFamily="18" charset="0"/>
              </a:rPr>
              <a:t>dakle</a:t>
            </a:r>
            <a:r>
              <a:rPr lang="es-ES" sz="2800" b="1" dirty="0">
                <a:latin typeface="Constantia" panose="02030602050306030303" pitchFamily="18" charset="0"/>
              </a:rPr>
              <a:t>, </a:t>
            </a:r>
            <a:r>
              <a:rPr lang="es-ES" sz="2800" b="1" dirty="0" err="1">
                <a:latin typeface="Constantia" panose="02030602050306030303" pitchFamily="18" charset="0"/>
              </a:rPr>
              <a:t>dobrote</a:t>
            </a:r>
            <a:r>
              <a:rPr lang="es-ES" sz="2800" b="1" dirty="0">
                <a:latin typeface="Constantia" panose="02030602050306030303" pitchFamily="18" charset="0"/>
              </a:rPr>
              <a:t> </a:t>
            </a:r>
            <a:r>
              <a:rPr lang="es-ES" sz="2800" b="1" dirty="0" err="1">
                <a:latin typeface="Constantia" panose="02030602050306030303" pitchFamily="18" charset="0"/>
              </a:rPr>
              <a:t>Gospodnje</a:t>
            </a:r>
            <a:r>
              <a:rPr lang="es-ES" sz="2800" b="1" dirty="0">
                <a:latin typeface="Constantia" panose="02030602050306030303" pitchFamily="18" charset="0"/>
              </a:rPr>
              <a:t> i </a:t>
            </a:r>
            <a:r>
              <a:rPr lang="es-ES" sz="2800" b="1" dirty="0" err="1">
                <a:latin typeface="Constantia" panose="02030602050306030303" pitchFamily="18" charset="0"/>
              </a:rPr>
              <a:t>mnoštva</a:t>
            </a:r>
            <a:r>
              <a:rPr lang="es-ES" sz="2800" b="1" dirty="0">
                <a:latin typeface="Constantia" panose="02030602050306030303" pitchFamily="18" charset="0"/>
              </a:rPr>
              <a:t> </a:t>
            </a:r>
            <a:r>
              <a:rPr lang="es-ES" sz="2800" b="1" dirty="0" err="1">
                <a:latin typeface="Constantia" panose="02030602050306030303" pitchFamily="18" charset="0"/>
              </a:rPr>
              <a:t>njegovih</a:t>
            </a:r>
            <a:r>
              <a:rPr lang="es-ES" sz="2800" b="1" dirty="0">
                <a:latin typeface="Constantia" panose="02030602050306030303" pitchFamily="18" charset="0"/>
              </a:rPr>
              <a:t> </a:t>
            </a:r>
            <a:r>
              <a:rPr lang="es-ES" sz="2800" b="1" dirty="0" err="1">
                <a:latin typeface="Constantia" panose="02030602050306030303" pitchFamily="18" charset="0"/>
              </a:rPr>
              <a:t>nježnih</a:t>
            </a:r>
            <a:r>
              <a:rPr lang="es-ES" sz="2800" b="1" dirty="0">
                <a:latin typeface="Constantia" panose="02030602050306030303" pitchFamily="18" charset="0"/>
              </a:rPr>
              <a:t> </a:t>
            </a:r>
            <a:r>
              <a:rPr lang="es-ES" sz="2800" b="1" dirty="0" err="1">
                <a:latin typeface="Constantia" panose="02030602050306030303" pitchFamily="18" charset="0"/>
              </a:rPr>
              <a:t>milosrđa</a:t>
            </a:r>
            <a:r>
              <a:rPr lang="es-ES" sz="2800" b="1" dirty="0">
                <a:latin typeface="Constantia" panose="02030602050306030303" pitchFamily="18" charset="0"/>
              </a:rPr>
              <a:t>. </a:t>
            </a:r>
            <a:r>
              <a:rPr lang="es-ES" sz="2800" b="1" dirty="0" err="1">
                <a:latin typeface="Constantia" panose="02030602050306030303" pitchFamily="18" charset="0"/>
              </a:rPr>
              <a:t>Poput</a:t>
            </a:r>
            <a:r>
              <a:rPr lang="es-ES" sz="2800" b="1" dirty="0">
                <a:latin typeface="Constantia" panose="02030602050306030303" pitchFamily="18" charset="0"/>
              </a:rPr>
              <a:t> </a:t>
            </a:r>
            <a:r>
              <a:rPr lang="es-ES" sz="2800" b="1" dirty="0" err="1">
                <a:latin typeface="Constantia" panose="02030602050306030303" pitchFamily="18" charset="0"/>
              </a:rPr>
              <a:t>izraelskog</a:t>
            </a:r>
            <a:r>
              <a:rPr lang="es-ES" sz="2800" b="1" dirty="0">
                <a:latin typeface="Constantia" panose="02030602050306030303" pitchFamily="18" charset="0"/>
              </a:rPr>
              <a:t> </a:t>
            </a:r>
            <a:r>
              <a:rPr lang="es-ES" sz="2800" b="1" dirty="0" err="1">
                <a:latin typeface="Constantia" panose="02030602050306030303" pitchFamily="18" charset="0"/>
              </a:rPr>
              <a:t>naroda</a:t>
            </a:r>
            <a:r>
              <a:rPr lang="es-ES" sz="2800" b="1" dirty="0">
                <a:latin typeface="Constantia" panose="02030602050306030303" pitchFamily="18" charset="0"/>
              </a:rPr>
              <a:t>, </a:t>
            </a:r>
            <a:r>
              <a:rPr lang="es-ES" sz="2800" b="1" dirty="0" err="1">
                <a:latin typeface="Constantia" panose="02030602050306030303" pitchFamily="18" charset="0"/>
              </a:rPr>
              <a:t>podignimo</a:t>
            </a:r>
            <a:r>
              <a:rPr lang="es-ES" sz="2800" b="1" dirty="0">
                <a:latin typeface="Constantia" panose="02030602050306030303" pitchFamily="18" charset="0"/>
              </a:rPr>
              <a:t> </a:t>
            </a:r>
            <a:r>
              <a:rPr lang="es-ES" sz="2800" b="1" dirty="0" err="1">
                <a:latin typeface="Constantia" panose="02030602050306030303" pitchFamily="18" charset="0"/>
              </a:rPr>
              <a:t>svoje</a:t>
            </a:r>
            <a:r>
              <a:rPr lang="es-ES" sz="2800" b="1" dirty="0">
                <a:latin typeface="Constantia" panose="02030602050306030303" pitchFamily="18" charset="0"/>
              </a:rPr>
              <a:t> </a:t>
            </a:r>
            <a:r>
              <a:rPr lang="es-ES" sz="2800" b="1" dirty="0" err="1">
                <a:latin typeface="Constantia" panose="02030602050306030303" pitchFamily="18" charset="0"/>
              </a:rPr>
              <a:t>kamenje</a:t>
            </a:r>
            <a:r>
              <a:rPr lang="es-ES" sz="2800" b="1" dirty="0">
                <a:latin typeface="Constantia" panose="02030602050306030303" pitchFamily="18" charset="0"/>
              </a:rPr>
              <a:t> </a:t>
            </a:r>
            <a:r>
              <a:rPr lang="es-ES" sz="2800" b="1" dirty="0" err="1">
                <a:latin typeface="Constantia" panose="02030602050306030303" pitchFamily="18" charset="0"/>
              </a:rPr>
              <a:t>svjedočanstva</a:t>
            </a:r>
            <a:r>
              <a:rPr lang="es-ES" sz="2800" b="1" dirty="0">
                <a:latin typeface="Constantia" panose="02030602050306030303" pitchFamily="18" charset="0"/>
              </a:rPr>
              <a:t> i </a:t>
            </a:r>
            <a:r>
              <a:rPr lang="es-ES" sz="2800" b="1" dirty="0" err="1">
                <a:latin typeface="Constantia" panose="02030602050306030303" pitchFamily="18" charset="0"/>
              </a:rPr>
              <a:t>upiši</a:t>
            </a:r>
            <a:r>
              <a:rPr lang="hr-HR" sz="2800" b="1" dirty="0" err="1">
                <a:latin typeface="Constantia" panose="02030602050306030303" pitchFamily="18" charset="0"/>
              </a:rPr>
              <a:t>mo</a:t>
            </a:r>
            <a:r>
              <a:rPr lang="es-ES" sz="2800" b="1" dirty="0">
                <a:latin typeface="Constantia" panose="02030602050306030303" pitchFamily="18" charset="0"/>
              </a:rPr>
              <a:t> </a:t>
            </a:r>
            <a:r>
              <a:rPr lang="es-ES" sz="2800" b="1" dirty="0" err="1">
                <a:latin typeface="Constantia" panose="02030602050306030303" pitchFamily="18" charset="0"/>
              </a:rPr>
              <a:t>na</a:t>
            </a:r>
            <a:r>
              <a:rPr lang="es-ES" sz="2800" b="1" dirty="0">
                <a:latin typeface="Constantia" panose="02030602050306030303" pitchFamily="18" charset="0"/>
              </a:rPr>
              <a:t> </a:t>
            </a:r>
            <a:r>
              <a:rPr lang="es-ES" sz="2800" b="1" dirty="0" err="1">
                <a:latin typeface="Constantia" panose="02030602050306030303" pitchFamily="18" charset="0"/>
              </a:rPr>
              <a:t>njih</a:t>
            </a:r>
            <a:r>
              <a:rPr lang="es-ES" sz="2800" b="1" dirty="0">
                <a:latin typeface="Constantia" panose="02030602050306030303" pitchFamily="18" charset="0"/>
              </a:rPr>
              <a:t> </a:t>
            </a:r>
            <a:r>
              <a:rPr lang="es-ES" sz="2800" b="1" dirty="0" err="1">
                <a:latin typeface="Constantia" panose="02030602050306030303" pitchFamily="18" charset="0"/>
              </a:rPr>
              <a:t>dragocjenu</a:t>
            </a:r>
            <a:r>
              <a:rPr lang="es-ES" sz="2800" b="1" dirty="0">
                <a:latin typeface="Constantia" panose="02030602050306030303" pitchFamily="18" charset="0"/>
              </a:rPr>
              <a:t> </a:t>
            </a:r>
            <a:r>
              <a:rPr lang="es-ES" sz="2800" b="1" dirty="0" err="1">
                <a:latin typeface="Constantia" panose="02030602050306030303" pitchFamily="18" charset="0"/>
              </a:rPr>
              <a:t>priču</a:t>
            </a:r>
            <a:r>
              <a:rPr lang="es-ES" sz="2800" b="1" dirty="0">
                <a:latin typeface="Constantia" panose="02030602050306030303" pitchFamily="18" charset="0"/>
              </a:rPr>
              <a:t> o tome </a:t>
            </a:r>
            <a:r>
              <a:rPr lang="es-ES" sz="2800" b="1" dirty="0" err="1">
                <a:latin typeface="Constantia" panose="02030602050306030303" pitchFamily="18" charset="0"/>
              </a:rPr>
              <a:t>što</a:t>
            </a:r>
            <a:r>
              <a:rPr lang="es-ES" sz="2800" b="1" dirty="0">
                <a:latin typeface="Constantia" panose="02030602050306030303" pitchFamily="18" charset="0"/>
              </a:rPr>
              <a:t> je </a:t>
            </a:r>
            <a:r>
              <a:rPr lang="es-ES" sz="2800" b="1" dirty="0" err="1">
                <a:latin typeface="Constantia" panose="02030602050306030303" pitchFamily="18" charset="0"/>
              </a:rPr>
              <a:t>Bog</a:t>
            </a:r>
            <a:r>
              <a:rPr lang="es-ES" sz="2800" b="1" dirty="0">
                <a:latin typeface="Constantia" panose="02030602050306030303" pitchFamily="18" charset="0"/>
              </a:rPr>
              <a:t> </a:t>
            </a:r>
            <a:r>
              <a:rPr lang="es-ES" sz="2800" b="1" dirty="0" err="1">
                <a:latin typeface="Constantia" panose="02030602050306030303" pitchFamily="18" charset="0"/>
              </a:rPr>
              <a:t>učinio</a:t>
            </a:r>
            <a:r>
              <a:rPr lang="es-ES" sz="2800" b="1" dirty="0">
                <a:latin typeface="Constantia" panose="02030602050306030303" pitchFamily="18" charset="0"/>
              </a:rPr>
              <a:t> </a:t>
            </a:r>
            <a:r>
              <a:rPr lang="es-ES" sz="2800" b="1" dirty="0" err="1">
                <a:latin typeface="Constantia" panose="02030602050306030303" pitchFamily="18" charset="0"/>
              </a:rPr>
              <a:t>za</a:t>
            </a:r>
            <a:r>
              <a:rPr lang="es-ES" sz="2800" b="1" dirty="0">
                <a:latin typeface="Constantia" panose="02030602050306030303" pitchFamily="18" charset="0"/>
              </a:rPr>
              <a:t> </a:t>
            </a:r>
            <a:r>
              <a:rPr lang="es-ES" sz="2800" b="1" dirty="0" err="1">
                <a:latin typeface="Constantia" panose="02030602050306030303" pitchFamily="18" charset="0"/>
              </a:rPr>
              <a:t>nas</a:t>
            </a:r>
            <a:r>
              <a:rPr lang="es-ES" sz="2800" b="1" dirty="0">
                <a:latin typeface="Constantia" panose="02030602050306030303" pitchFamily="18" charset="0"/>
              </a:rPr>
              <a:t>. I </a:t>
            </a:r>
            <a:r>
              <a:rPr lang="es-ES" sz="2800" b="1" dirty="0" err="1">
                <a:latin typeface="Constantia" panose="02030602050306030303" pitchFamily="18" charset="0"/>
              </a:rPr>
              <a:t>dok</a:t>
            </a:r>
            <a:r>
              <a:rPr lang="es-ES" sz="2800" b="1" dirty="0">
                <a:latin typeface="Constantia" panose="02030602050306030303" pitchFamily="18" charset="0"/>
              </a:rPr>
              <a:t> </a:t>
            </a:r>
            <a:r>
              <a:rPr lang="es-ES" sz="2800" b="1" dirty="0" err="1">
                <a:latin typeface="Constantia" panose="02030602050306030303" pitchFamily="18" charset="0"/>
              </a:rPr>
              <a:t>razmišljamo</a:t>
            </a:r>
            <a:r>
              <a:rPr lang="es-ES" sz="2800" b="1" dirty="0">
                <a:latin typeface="Constantia" panose="02030602050306030303" pitchFamily="18" charset="0"/>
              </a:rPr>
              <a:t> o tome </a:t>
            </a:r>
            <a:r>
              <a:rPr lang="es-ES" sz="2800" b="1" dirty="0" err="1">
                <a:latin typeface="Constantia" panose="02030602050306030303" pitchFamily="18" charset="0"/>
              </a:rPr>
              <a:t>kako</a:t>
            </a:r>
            <a:r>
              <a:rPr lang="es-ES" sz="2800" b="1" dirty="0">
                <a:latin typeface="Constantia" panose="02030602050306030303" pitchFamily="18" charset="0"/>
              </a:rPr>
              <a:t> je </a:t>
            </a:r>
            <a:r>
              <a:rPr lang="es-ES" sz="2800" b="1" dirty="0" err="1">
                <a:latin typeface="Constantia" panose="02030602050306030303" pitchFamily="18" charset="0"/>
              </a:rPr>
              <a:t>postupao</a:t>
            </a:r>
            <a:r>
              <a:rPr lang="es-ES" sz="2800" b="1" dirty="0">
                <a:latin typeface="Constantia" panose="02030602050306030303" pitchFamily="18" charset="0"/>
              </a:rPr>
              <a:t> s </a:t>
            </a:r>
            <a:r>
              <a:rPr lang="es-ES" sz="2800" b="1" dirty="0" err="1">
                <a:latin typeface="Constantia" panose="02030602050306030303" pitchFamily="18" charset="0"/>
              </a:rPr>
              <a:t>nama</a:t>
            </a:r>
            <a:r>
              <a:rPr lang="es-ES" sz="2800" b="1" dirty="0">
                <a:latin typeface="Constantia" panose="02030602050306030303" pitchFamily="18" charset="0"/>
              </a:rPr>
              <a:t> </a:t>
            </a:r>
            <a:r>
              <a:rPr lang="es-ES" sz="2800" b="1" dirty="0" err="1">
                <a:latin typeface="Constantia" panose="02030602050306030303" pitchFamily="18" charset="0"/>
              </a:rPr>
              <a:t>na</a:t>
            </a:r>
            <a:r>
              <a:rPr lang="es-ES" sz="2800" b="1" dirty="0">
                <a:latin typeface="Constantia" panose="02030602050306030303" pitchFamily="18" charset="0"/>
              </a:rPr>
              <a:t> </a:t>
            </a:r>
            <a:r>
              <a:rPr lang="es-ES" sz="2800" b="1" dirty="0" err="1">
                <a:latin typeface="Constantia" panose="02030602050306030303" pitchFamily="18" charset="0"/>
              </a:rPr>
              <a:t>našem</a:t>
            </a:r>
            <a:r>
              <a:rPr lang="es-ES" sz="2800" b="1" dirty="0">
                <a:latin typeface="Constantia" panose="02030602050306030303" pitchFamily="18" charset="0"/>
              </a:rPr>
              <a:t> </a:t>
            </a:r>
            <a:r>
              <a:rPr lang="es-ES" sz="2800" b="1" dirty="0" err="1">
                <a:latin typeface="Constantia" panose="02030602050306030303" pitchFamily="18" charset="0"/>
              </a:rPr>
              <a:t>hodočašću</a:t>
            </a:r>
            <a:r>
              <a:rPr lang="es-ES" sz="2800" b="1" dirty="0">
                <a:latin typeface="Constantia" panose="02030602050306030303" pitchFamily="18" charset="0"/>
              </a:rPr>
              <a:t>, </a:t>
            </a:r>
            <a:r>
              <a:rPr lang="es-ES" sz="2800" b="1" dirty="0" err="1">
                <a:latin typeface="Constantia" panose="02030602050306030303" pitchFamily="18" charset="0"/>
              </a:rPr>
              <a:t>izjavimo</a:t>
            </a:r>
            <a:r>
              <a:rPr lang="es-ES" sz="2800" b="1" dirty="0">
                <a:latin typeface="Constantia" panose="02030602050306030303" pitchFamily="18" charset="0"/>
              </a:rPr>
              <a:t>, </a:t>
            </a:r>
            <a:r>
              <a:rPr lang="es-ES" sz="2800" b="1" dirty="0" err="1">
                <a:latin typeface="Constantia" panose="02030602050306030303" pitchFamily="18" charset="0"/>
              </a:rPr>
              <a:t>sa</a:t>
            </a:r>
            <a:r>
              <a:rPr lang="es-ES" sz="2800" b="1" dirty="0">
                <a:latin typeface="Constantia" panose="02030602050306030303" pitchFamily="18" charset="0"/>
              </a:rPr>
              <a:t> </a:t>
            </a:r>
            <a:r>
              <a:rPr lang="es-ES" sz="2800" b="1" dirty="0" err="1">
                <a:latin typeface="Constantia" panose="02030602050306030303" pitchFamily="18" charset="0"/>
              </a:rPr>
              <a:t>srcem</a:t>
            </a:r>
            <a:r>
              <a:rPr lang="es-ES" sz="2800" b="1" dirty="0">
                <a:latin typeface="Constantia" panose="02030602050306030303" pitchFamily="18" charset="0"/>
              </a:rPr>
              <a:t> </a:t>
            </a:r>
            <a:r>
              <a:rPr lang="es-ES" sz="2800" b="1" dirty="0" err="1">
                <a:latin typeface="Constantia" panose="02030602050306030303" pitchFamily="18" charset="0"/>
              </a:rPr>
              <a:t>dirnutim</a:t>
            </a:r>
            <a:r>
              <a:rPr lang="es-ES" sz="2800" b="1" dirty="0">
                <a:latin typeface="Constantia" panose="02030602050306030303" pitchFamily="18" charset="0"/>
              </a:rPr>
              <a:t> </a:t>
            </a:r>
            <a:r>
              <a:rPr lang="es-ES" sz="2800" b="1" dirty="0" err="1">
                <a:latin typeface="Constantia" panose="02030602050306030303" pitchFamily="18" charset="0"/>
              </a:rPr>
              <a:t>zahvalnošću</a:t>
            </a:r>
            <a:r>
              <a:rPr lang="es-ES" sz="2800" b="1" dirty="0">
                <a:latin typeface="Constantia" panose="02030602050306030303" pitchFamily="18" charset="0"/>
              </a:rPr>
              <a:t>: </a:t>
            </a:r>
            <a:r>
              <a:rPr lang="hr-HR" sz="2800" b="1" dirty="0">
                <a:latin typeface="Constantia" panose="02030602050306030303" pitchFamily="18" charset="0"/>
              </a:rPr>
              <a:t>‘</a:t>
            </a:r>
            <a:r>
              <a:rPr lang="es-ES" sz="2800" b="1" dirty="0" err="1">
                <a:latin typeface="Constantia" panose="02030602050306030303" pitchFamily="18" charset="0"/>
              </a:rPr>
              <a:t>Što</a:t>
            </a:r>
            <a:r>
              <a:rPr lang="es-ES" sz="2800" b="1" dirty="0">
                <a:latin typeface="Constantia" panose="02030602050306030303" pitchFamily="18" charset="0"/>
              </a:rPr>
              <a:t> </a:t>
            </a:r>
            <a:r>
              <a:rPr lang="hr-HR" sz="2800" b="1" dirty="0">
                <a:latin typeface="Constantia" panose="02030602050306030303" pitchFamily="18" charset="0"/>
              </a:rPr>
              <a:t>da</a:t>
            </a:r>
            <a:r>
              <a:rPr lang="es-ES" sz="2800" b="1" dirty="0">
                <a:latin typeface="Constantia" panose="02030602050306030303" pitchFamily="18" charset="0"/>
              </a:rPr>
              <a:t> </a:t>
            </a:r>
            <a:r>
              <a:rPr lang="hr-HR" sz="2800" b="1" dirty="0">
                <a:latin typeface="Constantia" panose="02030602050306030303" pitchFamily="18" charset="0"/>
              </a:rPr>
              <a:t>uz</a:t>
            </a:r>
            <a:r>
              <a:rPr lang="es-ES" sz="2800" b="1" dirty="0" err="1">
                <a:latin typeface="Constantia" panose="02030602050306030303" pitchFamily="18" charset="0"/>
              </a:rPr>
              <a:t>vrati</a:t>
            </a:r>
            <a:r>
              <a:rPr lang="hr-HR" sz="2800" b="1" dirty="0">
                <a:latin typeface="Constantia" panose="02030602050306030303" pitchFamily="18" charset="0"/>
              </a:rPr>
              <a:t>m</a:t>
            </a:r>
            <a:r>
              <a:rPr lang="es-ES" sz="2800" b="1" dirty="0">
                <a:latin typeface="Constantia" panose="02030602050306030303" pitchFamily="18" charset="0"/>
              </a:rPr>
              <a:t> J</a:t>
            </a:r>
            <a:r>
              <a:rPr lang="hr-HR" sz="2800" b="1" dirty="0">
                <a:latin typeface="Constantia" panose="02030602050306030303" pitchFamily="18" charset="0"/>
              </a:rPr>
              <a:t>a</a:t>
            </a:r>
            <a:r>
              <a:rPr lang="es-ES" sz="2800" b="1" dirty="0" err="1">
                <a:latin typeface="Constantia" panose="02030602050306030303" pitchFamily="18" charset="0"/>
              </a:rPr>
              <a:t>hvi</a:t>
            </a:r>
            <a:r>
              <a:rPr lang="es-ES" sz="2800" b="1" dirty="0">
                <a:latin typeface="Constantia" panose="02030602050306030303" pitchFamily="18" charset="0"/>
              </a:rPr>
              <a:t> </a:t>
            </a:r>
            <a:r>
              <a:rPr lang="es-ES" sz="2800" b="1" dirty="0" err="1">
                <a:latin typeface="Constantia" panose="02030602050306030303" pitchFamily="18" charset="0"/>
              </a:rPr>
              <a:t>za</a:t>
            </a:r>
            <a:r>
              <a:rPr lang="es-ES" sz="2800" b="1" dirty="0">
                <a:latin typeface="Constantia" panose="02030602050306030303" pitchFamily="18" charset="0"/>
              </a:rPr>
              <a:t> </a:t>
            </a:r>
            <a:r>
              <a:rPr lang="es-ES" sz="2800" b="1" dirty="0" err="1">
                <a:latin typeface="Constantia" panose="02030602050306030303" pitchFamily="18" charset="0"/>
              </a:rPr>
              <a:t>sve</a:t>
            </a:r>
            <a:r>
              <a:rPr lang="es-ES" sz="2800" b="1" dirty="0">
                <a:latin typeface="Constantia" panose="02030602050306030303" pitchFamily="18" charset="0"/>
              </a:rPr>
              <a:t> </a:t>
            </a:r>
            <a:r>
              <a:rPr lang="es-ES" sz="2800" b="1" dirty="0" err="1">
                <a:latin typeface="Constantia" panose="02030602050306030303" pitchFamily="18" charset="0"/>
              </a:rPr>
              <a:t>što</a:t>
            </a:r>
            <a:r>
              <a:rPr lang="es-ES" sz="2800" b="1" dirty="0">
                <a:latin typeface="Constantia" panose="02030602050306030303" pitchFamily="18" charset="0"/>
              </a:rPr>
              <a:t> mi je </a:t>
            </a:r>
            <a:r>
              <a:rPr lang="hr-HR" sz="2800" b="1" dirty="0" err="1">
                <a:latin typeface="Constantia" panose="02030602050306030303" pitchFamily="18" charset="0"/>
              </a:rPr>
              <a:t>učin</a:t>
            </a:r>
            <a:r>
              <a:rPr lang="es-ES" sz="2800" b="1" dirty="0" err="1">
                <a:latin typeface="Constantia" panose="02030602050306030303" pitchFamily="18" charset="0"/>
              </a:rPr>
              <a:t>io</a:t>
            </a:r>
            <a:r>
              <a:rPr lang="es-ES" sz="2800" b="1" dirty="0">
                <a:latin typeface="Constantia" panose="02030602050306030303" pitchFamily="18" charset="0"/>
              </a:rPr>
              <a:t>? </a:t>
            </a:r>
            <a:r>
              <a:rPr lang="es-ES" sz="2800" b="1" dirty="0" err="1">
                <a:latin typeface="Constantia" panose="02030602050306030303" pitchFamily="18" charset="0"/>
              </a:rPr>
              <a:t>Uzet</a:t>
            </a:r>
            <a:r>
              <a:rPr lang="es-ES" sz="2800" b="1" dirty="0">
                <a:latin typeface="Constantia" panose="02030602050306030303" pitchFamily="18" charset="0"/>
              </a:rPr>
              <a:t> </a:t>
            </a:r>
            <a:r>
              <a:rPr lang="es-ES" sz="2800" b="1" dirty="0" err="1">
                <a:latin typeface="Constantia" panose="02030602050306030303" pitchFamily="18" charset="0"/>
              </a:rPr>
              <a:t>ću</a:t>
            </a:r>
            <a:r>
              <a:rPr lang="es-ES" sz="2800" b="1" dirty="0">
                <a:latin typeface="Constantia" panose="02030602050306030303" pitchFamily="18" charset="0"/>
              </a:rPr>
              <a:t> </a:t>
            </a:r>
            <a:r>
              <a:rPr lang="es-ES" sz="2800" b="1" dirty="0" err="1">
                <a:latin typeface="Constantia" panose="02030602050306030303" pitchFamily="18" charset="0"/>
              </a:rPr>
              <a:t>čašu</a:t>
            </a:r>
            <a:r>
              <a:rPr lang="es-ES" sz="2800" b="1" dirty="0">
                <a:latin typeface="Constantia" panose="02030602050306030303" pitchFamily="18" charset="0"/>
              </a:rPr>
              <a:t> </a:t>
            </a:r>
            <a:r>
              <a:rPr lang="es-ES" sz="2800" b="1" dirty="0" err="1">
                <a:latin typeface="Constantia" panose="02030602050306030303" pitchFamily="18" charset="0"/>
              </a:rPr>
              <a:t>spasenja</a:t>
            </a:r>
            <a:r>
              <a:rPr lang="es-ES" sz="2800" b="1" dirty="0">
                <a:latin typeface="Constantia" panose="02030602050306030303" pitchFamily="18" charset="0"/>
              </a:rPr>
              <a:t> i </a:t>
            </a:r>
            <a:r>
              <a:rPr lang="es-ES" sz="2800" b="1" dirty="0" err="1">
                <a:latin typeface="Constantia" panose="02030602050306030303" pitchFamily="18" charset="0"/>
              </a:rPr>
              <a:t>zazvat</a:t>
            </a:r>
            <a:r>
              <a:rPr lang="es-ES" sz="2800" b="1" dirty="0">
                <a:latin typeface="Constantia" panose="02030602050306030303" pitchFamily="18" charset="0"/>
              </a:rPr>
              <a:t> </a:t>
            </a:r>
            <a:r>
              <a:rPr lang="es-ES" sz="2800" b="1" dirty="0" err="1">
                <a:latin typeface="Constantia" panose="02030602050306030303" pitchFamily="18" charset="0"/>
              </a:rPr>
              <a:t>ću</a:t>
            </a:r>
            <a:r>
              <a:rPr lang="es-ES" sz="2800" b="1" dirty="0">
                <a:latin typeface="Constantia" panose="02030602050306030303" pitchFamily="18" charset="0"/>
              </a:rPr>
              <a:t> </a:t>
            </a:r>
            <a:r>
              <a:rPr lang="es-ES" sz="2800" b="1" dirty="0" err="1">
                <a:latin typeface="Constantia" panose="02030602050306030303" pitchFamily="18" charset="0"/>
              </a:rPr>
              <a:t>ime</a:t>
            </a:r>
            <a:r>
              <a:rPr lang="es-ES" sz="2800" b="1" dirty="0">
                <a:latin typeface="Constantia" panose="02030602050306030303" pitchFamily="18" charset="0"/>
              </a:rPr>
              <a:t> </a:t>
            </a:r>
            <a:r>
              <a:rPr lang="hr-HR" sz="2800" b="1" dirty="0">
                <a:latin typeface="Constantia" panose="02030602050306030303" pitchFamily="18" charset="0"/>
              </a:rPr>
              <a:t>Jahvino</a:t>
            </a:r>
            <a:r>
              <a:rPr lang="es-ES" sz="2800" b="1" dirty="0">
                <a:latin typeface="Constantia" panose="02030602050306030303" pitchFamily="18" charset="0"/>
              </a:rPr>
              <a:t>. </a:t>
            </a:r>
            <a:r>
              <a:rPr lang="hr-HR" sz="2800" b="1" dirty="0">
                <a:latin typeface="Constantia" panose="02030602050306030303" pitchFamily="18" charset="0"/>
              </a:rPr>
              <a:t>Izvršit </a:t>
            </a:r>
            <a:r>
              <a:rPr lang="es-ES" sz="2800" b="1" dirty="0" err="1">
                <a:latin typeface="Constantia" panose="02030602050306030303" pitchFamily="18" charset="0"/>
              </a:rPr>
              <a:t>ću</a:t>
            </a:r>
            <a:r>
              <a:rPr lang="es-ES" sz="2800" b="1" dirty="0">
                <a:latin typeface="Constantia" panose="02030602050306030303" pitchFamily="18" charset="0"/>
              </a:rPr>
              <a:t> </a:t>
            </a:r>
            <a:r>
              <a:rPr lang="hr-HR" sz="2800" b="1" dirty="0">
                <a:latin typeface="Constantia" panose="02030602050306030303" pitchFamily="18" charset="0"/>
              </a:rPr>
              <a:t>Jahvi</a:t>
            </a:r>
            <a:r>
              <a:rPr lang="es-ES" sz="2800" b="1" dirty="0">
                <a:latin typeface="Constantia" panose="02030602050306030303" pitchFamily="18" charset="0"/>
              </a:rPr>
              <a:t> </a:t>
            </a:r>
            <a:r>
              <a:rPr lang="es-ES" sz="2800" b="1" dirty="0" err="1">
                <a:latin typeface="Constantia" panose="02030602050306030303" pitchFamily="18" charset="0"/>
              </a:rPr>
              <a:t>zavjete</a:t>
            </a:r>
            <a:r>
              <a:rPr lang="es-ES" sz="2800" b="1" dirty="0">
                <a:latin typeface="Constantia" panose="02030602050306030303" pitchFamily="18" charset="0"/>
              </a:rPr>
              <a:t> </a:t>
            </a:r>
            <a:r>
              <a:rPr lang="hr-HR" sz="2800" b="1" dirty="0">
                <a:latin typeface="Constantia" panose="02030602050306030303" pitchFamily="18" charset="0"/>
              </a:rPr>
              <a:t>svoje</a:t>
            </a:r>
            <a:r>
              <a:rPr lang="es-ES" sz="2800" b="1" dirty="0">
                <a:latin typeface="Constantia" panose="02030602050306030303" pitchFamily="18" charset="0"/>
              </a:rPr>
              <a:t> </a:t>
            </a:r>
            <a:r>
              <a:rPr lang="es-ES" sz="2800" b="1" dirty="0" err="1">
                <a:latin typeface="Constantia" panose="02030602050306030303" pitchFamily="18" charset="0"/>
              </a:rPr>
              <a:t>pred</a:t>
            </a:r>
            <a:r>
              <a:rPr lang="es-ES" sz="2800" b="1" dirty="0">
                <a:latin typeface="Constantia" panose="02030602050306030303" pitchFamily="18" charset="0"/>
              </a:rPr>
              <a:t> </a:t>
            </a:r>
            <a:r>
              <a:rPr lang="es-ES" sz="2800" b="1" dirty="0" err="1">
                <a:latin typeface="Constantia" panose="02030602050306030303" pitchFamily="18" charset="0"/>
              </a:rPr>
              <a:t>svim</a:t>
            </a:r>
            <a:r>
              <a:rPr lang="es-ES" sz="2800" b="1" dirty="0">
                <a:latin typeface="Constantia" panose="02030602050306030303" pitchFamily="18" charset="0"/>
              </a:rPr>
              <a:t> </a:t>
            </a:r>
            <a:r>
              <a:rPr lang="es-ES" sz="2800" b="1" dirty="0" err="1">
                <a:latin typeface="Constantia" panose="02030602050306030303" pitchFamily="18" charset="0"/>
              </a:rPr>
              <a:t>narodom</a:t>
            </a:r>
            <a:r>
              <a:rPr lang="es-ES" sz="2800" b="1" dirty="0">
                <a:latin typeface="Constantia" panose="02030602050306030303" pitchFamily="18" charset="0"/>
              </a:rPr>
              <a:t> </a:t>
            </a:r>
            <a:r>
              <a:rPr lang="es-ES" sz="2800" b="1" dirty="0" err="1">
                <a:latin typeface="Constantia" panose="02030602050306030303" pitchFamily="18" charset="0"/>
              </a:rPr>
              <a:t>njegovim</a:t>
            </a:r>
            <a:r>
              <a:rPr lang="es-ES" sz="2800" b="1" dirty="0">
                <a:latin typeface="Constantia" panose="02030602050306030303" pitchFamily="18" charset="0"/>
              </a:rPr>
              <a:t>" (</a:t>
            </a:r>
            <a:r>
              <a:rPr lang="es-ES" sz="2800" b="1" dirty="0" err="1">
                <a:latin typeface="Constantia" panose="02030602050306030303" pitchFamily="18" charset="0"/>
              </a:rPr>
              <a:t>Psal</a:t>
            </a:r>
            <a:r>
              <a:rPr lang="hr-HR" sz="2800" b="1" dirty="0">
                <a:latin typeface="Constantia" panose="02030602050306030303" pitchFamily="18" charset="0"/>
              </a:rPr>
              <a:t>am</a:t>
            </a:r>
            <a:r>
              <a:rPr lang="es-ES" sz="2800" b="1" dirty="0">
                <a:latin typeface="Constantia" panose="02030602050306030303" pitchFamily="18" charset="0"/>
              </a:rPr>
              <a:t> 116</a:t>
            </a:r>
            <a:r>
              <a:rPr lang="hr-HR" sz="2800" b="1" dirty="0">
                <a:latin typeface="Constantia" panose="02030602050306030303" pitchFamily="18" charset="0"/>
              </a:rPr>
              <a:t>,</a:t>
            </a:r>
            <a:r>
              <a:rPr lang="es-ES" sz="2800" b="1" dirty="0">
                <a:latin typeface="Constantia" panose="02030602050306030303" pitchFamily="18" charset="0"/>
              </a:rPr>
              <a:t>12-14).</a:t>
            </a:r>
          </a:p>
        </p:txBody>
      </p:sp>
      <p:sp>
        <p:nvSpPr>
          <p:cNvPr id="4" name="CuadroTexto 3">
            <a:extLst>
              <a:ext uri="{FF2B5EF4-FFF2-40B4-BE49-F238E27FC236}">
                <a16:creationId xmlns:a16="http://schemas.microsoft.com/office/drawing/2014/main" id="{70DFBCBD-99AD-E0ED-5471-C12DE9C3B910}"/>
              </a:ext>
            </a:extLst>
          </p:cNvPr>
          <p:cNvSpPr txBox="1"/>
          <p:nvPr/>
        </p:nvSpPr>
        <p:spPr>
          <a:xfrm>
            <a:off x="6554041" y="5561049"/>
            <a:ext cx="4618830" cy="338554"/>
          </a:xfrm>
          <a:prstGeom prst="rect">
            <a:avLst/>
          </a:prstGeom>
          <a:noFill/>
        </p:spPr>
        <p:txBody>
          <a:bodyPr wrap="none" rtlCol="0">
            <a:spAutoFit/>
          </a:bodyPr>
          <a:lstStyle/>
          <a:p>
            <a:pPr algn="r"/>
            <a:r>
              <a:rPr lang="es-ES" sz="1600" b="1" dirty="0"/>
              <a:t>E</a:t>
            </a:r>
            <a:r>
              <a:rPr lang="hr-HR" sz="1600" b="1" dirty="0" err="1"/>
              <a:t>llen</a:t>
            </a:r>
            <a:r>
              <a:rPr lang="hr-HR" sz="1600" b="1" dirty="0"/>
              <a:t> G. White, </a:t>
            </a:r>
            <a:r>
              <a:rPr lang="hr-HR" sz="1600" i="1" dirty="0"/>
              <a:t>Isusov život</a:t>
            </a:r>
            <a:r>
              <a:rPr lang="es-ES" sz="1600" b="1" dirty="0"/>
              <a:t>, </a:t>
            </a:r>
            <a:r>
              <a:rPr lang="hr-HR" sz="1600" b="1" dirty="0"/>
              <a:t>str</a:t>
            </a:r>
            <a:r>
              <a:rPr lang="es-ES" sz="1600" b="1" dirty="0"/>
              <a:t>. 314</a:t>
            </a:r>
            <a:r>
              <a:rPr lang="hr-HR" sz="1600" b="1" dirty="0"/>
              <a:t>. u izvorniku.</a:t>
            </a:r>
            <a:endParaRPr lang="es-ES" sz="1600" b="1" dirty="0"/>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5C45-4223-AB9F-ADF3-DABFB514C826}"/>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FEFCE9B3-67BF-176D-135B-A512AC529F06}"/>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F7F236C0-6AE0-1F63-57D3-7C52826E409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12A7C541-19B8-262C-5879-C9AF13EAC2E6}"/>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BC91A16-8AB8-3FBB-8185-ECE27057EA34}"/>
              </a:ext>
            </a:extLst>
          </p:cNvPr>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B7DDB953-DCF7-F67D-8E46-2B4CF08DB50A}"/>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C352974C-FA20-23C2-D8D6-7AB4D10F5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31B8B1F2-C1B3-4F7A-7D0B-B597B84B4D82}"/>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3ACEFDE5-9EDE-DEBC-0FC2-C8282AA602A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C5B19DFF-7A6D-C33D-FAA4-446D7AD32CA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57378C-4D03-E207-79E2-8EAB12992574}"/>
              </a:ext>
            </a:extLst>
          </p:cNvPr>
          <p:cNvSpPr txBox="1"/>
          <p:nvPr/>
        </p:nvSpPr>
        <p:spPr>
          <a:xfrm>
            <a:off x="150920" y="3898178"/>
            <a:ext cx="12041082" cy="2862322"/>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Više od </a:t>
            </a:r>
            <a:r>
              <a:rPr lang="hr-HR" sz="2000" b="1" dirty="0">
                <a:solidFill>
                  <a:srgbClr val="FFFFFF"/>
                </a:solidFill>
                <a:effectLst>
                  <a:glow rad="127000">
                    <a:srgbClr val="000000"/>
                  </a:glow>
                </a:effectLst>
                <a:latin typeface="Arial"/>
                <a:cs typeface="Arial" charset="0"/>
              </a:rPr>
              <a:t>č</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etiri</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stotine godina nakon prvobitnog obećanja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Avramu</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oni ponovno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koraćaju</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prema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nećemu</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što izgleda neostvarivo. Od prelaska preko Crvenog mora do prelaska Jordana, Bog je pozvao svoj narod da se suoči sa nemogućim kako bi im dokazao da je sa Njim sve moguće.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Kovćeg</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lang="hr-HR" sz="2000" b="1" dirty="0" err="1">
                <a:solidFill>
                  <a:srgbClr val="FFFFFF"/>
                </a:solidFill>
                <a:effectLst>
                  <a:glow rad="127000">
                    <a:srgbClr val="000000"/>
                  </a:glow>
                </a:effectLst>
                <a:latin typeface="Arial"/>
                <a:cs typeface="Arial" charset="0"/>
              </a:rPr>
              <a:t>zavet</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a ide ispred njih da pokaže da prolazak po suhu nije slučajnost ili ljudski plan, već Božje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delo</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Prelazak preko Jordana jedinstven je događaj u </a:t>
            </a:r>
            <a:r>
              <a:rPr lang="hr-HR" sz="2000" b="1" dirty="0" err="1">
                <a:solidFill>
                  <a:srgbClr val="FFFFFF"/>
                </a:solidFill>
                <a:effectLst>
                  <a:glow rad="127000">
                    <a:srgbClr val="000000"/>
                  </a:glow>
                </a:effectLst>
                <a:latin typeface="Arial"/>
                <a:cs typeface="Arial" charset="0"/>
              </a:rPr>
              <a:t>istorij</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i izraelskog naroda. On je i geografski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obeležen</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dva </a:t>
            </a:r>
            <a:r>
              <a:rPr lang="hr-HR" sz="2000" b="1" dirty="0">
                <a:solidFill>
                  <a:srgbClr val="FFFFFF"/>
                </a:solidFill>
                <a:effectLst>
                  <a:glow rad="127000">
                    <a:srgbClr val="000000"/>
                  </a:glow>
                </a:effectLst>
                <a:latin typeface="Arial"/>
                <a:cs typeface="Arial" charset="0"/>
              </a:rPr>
              <a:t>ž</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rtvenika</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od po dvanaest kamenova. Pitanje je </a:t>
            </a:r>
            <a:r>
              <a:rPr lang="hr-HR" sz="2000" b="1" dirty="0">
                <a:solidFill>
                  <a:srgbClr val="FFFFFF"/>
                </a:solidFill>
                <a:effectLst>
                  <a:glow rad="127000">
                    <a:srgbClr val="000000"/>
                  </a:glow>
                </a:effectLst>
                <a:latin typeface="Arial"/>
                <a:cs typeface="Arial" charset="0"/>
              </a:rPr>
              <a:t>da li </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će ovaj</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događaj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obeležiti</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sećanje</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budućih naraštaja ili ne. Nažalost, kako vreme prolazi, duhovno značenje ovog kamenja se izgubilo. Ovaj tragični zaborav doveo je Izrael ne samo do idolopoklonstva, već i natrag u ”Egipat”.</a:t>
            </a:r>
          </a:p>
        </p:txBody>
      </p:sp>
      <p:pic>
        <p:nvPicPr>
          <p:cNvPr id="5" name="Picture 4">
            <a:extLst>
              <a:ext uri="{FF2B5EF4-FFF2-40B4-BE49-F238E27FC236}">
                <a16:creationId xmlns:a16="http://schemas.microsoft.com/office/drawing/2014/main" id="{64AB7C56-2095-2786-4915-E384530DD470}"/>
              </a:ext>
            </a:extLst>
          </p:cNvPr>
          <p:cNvPicPr>
            <a:picLocks noChangeAspect="1"/>
          </p:cNvPicPr>
          <p:nvPr/>
        </p:nvPicPr>
        <p:blipFill>
          <a:blip r:embed="rId6"/>
          <a:stretch>
            <a:fillRect/>
          </a:stretch>
        </p:blipFill>
        <p:spPr>
          <a:xfrm>
            <a:off x="3605953" y="-97653"/>
            <a:ext cx="4430295" cy="1828800"/>
          </a:xfrm>
          <a:prstGeom prst="rect">
            <a:avLst/>
          </a:prstGeom>
        </p:spPr>
      </p:pic>
    </p:spTree>
    <p:extLst>
      <p:ext uri="{BB962C8B-B14F-4D97-AF65-F5344CB8AC3E}">
        <p14:creationId xmlns:p14="http://schemas.microsoft.com/office/powerpoint/2010/main" val="521340169"/>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sr-Latn-RS" sz="2800" dirty="0">
                <a:solidFill>
                  <a:srgbClr val="FFFF99"/>
                </a:solidFill>
              </a:rPr>
              <a:t>Spomenici blagodati</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lang="hr-HR" sz="2000" b="1" dirty="0">
                <a:solidFill>
                  <a:srgbClr val="FFFFFF"/>
                </a:solidFill>
                <a:latin typeface="Arial"/>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lang="hr-HR" sz="2000" b="1" dirty="0">
                <a:solidFill>
                  <a:srgbClr val="FFFFFF"/>
                </a:solidFill>
                <a:latin typeface="Arial"/>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2000" b="1" dirty="0">
                <a:solidFill>
                  <a:srgbClr val="FFFFFF"/>
                </a:solidFill>
                <a:latin typeface="Arial"/>
                <a:cs typeface="Arial" charset="0"/>
              </a:rPr>
              <a:t>da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649686"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1" y="1549063"/>
            <a:ext cx="8826331" cy="1069975"/>
          </a:xfrm>
        </p:spPr>
        <p:txBody>
          <a:bodyPr/>
          <a:lstStyle/>
          <a:p>
            <a:pPr eaLnBrk="1" hangingPunct="1">
              <a:buFontTx/>
              <a:buNone/>
            </a:pPr>
            <a:r>
              <a:rPr lang="en-US" sz="2800" b="0" dirty="0"/>
              <a:t>   </a:t>
            </a:r>
            <a:r>
              <a:rPr lang="hr-HR" sz="2800" dirty="0">
                <a:solidFill>
                  <a:srgbClr val="FFFF99"/>
                </a:solidFill>
              </a:rPr>
              <a:t>Kako pouku: ”Spomenici blagodati”, možemo  da koristimo iduće sedmice?</a:t>
            </a:r>
            <a:endParaRPr lang="en-US" sz="2400" dirty="0">
              <a:solidFill>
                <a:srgbClr val="FFFF99"/>
              </a:solidFill>
            </a:endParaRPr>
          </a:p>
        </p:txBody>
      </p:sp>
      <p:sp>
        <p:nvSpPr>
          <p:cNvPr id="22532" name="Rectangle 4"/>
          <p:cNvSpPr>
            <a:spLocks noChangeArrowheads="1"/>
          </p:cNvSpPr>
          <p:nvPr/>
        </p:nvSpPr>
        <p:spPr bwMode="auto">
          <a:xfrm>
            <a:off x="1358460" y="2369822"/>
            <a:ext cx="10833540" cy="387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342900" marR="0" lvl="0" indent="-342900" algn="l" defTabSz="914377" rtl="0" eaLnBrk="1" fontAlgn="base" latinLnBrk="0" hangingPunct="1">
              <a:lnSpc>
                <a:spcPct val="100000"/>
              </a:lnSpc>
              <a:spcBef>
                <a:spcPct val="20000"/>
              </a:spcBef>
              <a:spcAft>
                <a:spcPct val="0"/>
              </a:spcAft>
              <a:buClrTx/>
              <a:buSzTx/>
              <a:buFontTx/>
              <a:buAutoNum type="arabicPeriod"/>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 </a:t>
            </a:r>
            <a:r>
              <a:rPr lang="hr-HR" i="1" dirty="0">
                <a:solidFill>
                  <a:srgbClr val="FFFFFF"/>
                </a:solidFill>
                <a:latin typeface="Arial"/>
                <a:cs typeface="Arial" charset="0"/>
              </a:rPr>
              <a:t>IN</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3,1-5; </a:t>
            </a:r>
            <a:r>
              <a:rPr lang="hr-HR" i="1" dirty="0">
                <a:solidFill>
                  <a:srgbClr val="FFFFFF"/>
                </a:solidFill>
                <a:latin typeface="Arial"/>
                <a:cs typeface="Arial" charset="0"/>
              </a:rPr>
              <a:t>4. Moj</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.14,41-</a:t>
            </a:r>
            <a:r>
              <a:rPr lang="hr-HR" i="1" dirty="0">
                <a:solidFill>
                  <a:srgbClr val="FFFFFF"/>
                </a:solidFill>
                <a:latin typeface="Arial"/>
                <a:cs typeface="Arial" charset="0"/>
              </a:rPr>
              <a:t>44</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Zašto je </a:t>
            </a:r>
            <a:r>
              <a:rPr lang="sr-Latn-RS" sz="1600" b="1" dirty="0">
                <a:solidFill>
                  <a:srgbClr val="FFFFFF"/>
                </a:solidFill>
                <a:latin typeface="Arial"/>
                <a:cs typeface="Arial" charset="0"/>
              </a:rPr>
              <a:t>Bog</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600" b="1" i="0" u="none" strike="noStrike" kern="1200" cap="none" spc="0" normalizeH="0" baseline="0" noProof="0" dirty="0" err="1">
                <a:ln>
                  <a:noFill/>
                </a:ln>
                <a:solidFill>
                  <a:srgbClr val="FFFFFF"/>
                </a:solidFill>
                <a:effectLst/>
                <a:uLnTx/>
                <a:uFillTx/>
                <a:latin typeface="Arial"/>
                <a:ea typeface="+mn-ea"/>
                <a:cs typeface="Arial" charset="0"/>
              </a:rPr>
              <a:t>tra</a:t>
            </a:r>
            <a:r>
              <a:rPr lang="sr-Latn-RS" sz="1600" b="1" dirty="0" err="1">
                <a:solidFill>
                  <a:srgbClr val="FFFFFF"/>
                </a:solidFill>
                <a:latin typeface="Arial"/>
                <a:cs typeface="Arial" charset="0"/>
              </a:rPr>
              <a:t>ži</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o od Izraelaca da</a:t>
            </a:r>
            <a:r>
              <a:rPr lang="sr-Latn-RS" sz="1600" b="1" dirty="0">
                <a:solidFill>
                  <a:srgbClr val="FFFFFF"/>
                </a:solidFill>
                <a:latin typeface="Arial"/>
                <a:cs typeface="Arial" charset="0"/>
              </a:rPr>
              <a:t> se posebno pripreme za ono što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se </a:t>
            </a:r>
            <a:r>
              <a:rPr kumimoji="0" lang="hr-HR" sz="1600" b="1" i="0" u="none" strike="noStrike" kern="1200" cap="none" spc="0" normalizeH="0" noProof="0" dirty="0">
                <a:ln>
                  <a:noFill/>
                </a:ln>
                <a:solidFill>
                  <a:srgbClr val="FFFFFF"/>
                </a:solidFill>
                <a:effectLst/>
                <a:uLnTx/>
                <a:uFillTx/>
                <a:latin typeface="Arial"/>
                <a:ea typeface="+mn-ea"/>
                <a:cs typeface="Arial" charset="0"/>
              </a:rPr>
              <a:t>upravo trebalo dogoditi?</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600" i="1" noProof="0" dirty="0">
                <a:solidFill>
                  <a:srgbClr val="FFFFFF"/>
                </a:solidFill>
                <a:latin typeface="Arial"/>
                <a:cs typeface="Arial" charset="0"/>
              </a:rPr>
              <a:t>2. Moj</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19,10-14.</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r>
              <a:rPr lang="hr-HR" sz="1600" b="1" dirty="0">
                <a:solidFill>
                  <a:srgbClr val="FFFFFF"/>
                </a:solidFill>
                <a:latin typeface="Arial"/>
                <a:cs typeface="Arial" charset="0"/>
              </a:rPr>
              <a:t>Šta je sve to posvećivanje </a:t>
            </a:r>
            <a:r>
              <a:rPr lang="hr-HR" sz="1600" b="1" dirty="0" err="1">
                <a:solidFill>
                  <a:srgbClr val="FFFFFF"/>
                </a:solidFill>
                <a:latin typeface="Arial"/>
                <a:cs typeface="Arial" charset="0"/>
              </a:rPr>
              <a:t>obuhvatalo</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a:t>
            </a:r>
            <a:endParaRPr kumimoji="0" lang="hr-HR" sz="1467"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600" i="1" noProof="0" dirty="0">
                <a:solidFill>
                  <a:srgbClr val="FFFFFF"/>
                </a:solidFill>
                <a:latin typeface="Arial"/>
                <a:cs typeface="Arial" charset="0"/>
              </a:rPr>
              <a:t>IN</a:t>
            </a:r>
            <a:r>
              <a:rPr lang="hr-HR" sz="1600" i="1" dirty="0">
                <a:solidFill>
                  <a:srgbClr val="FFFFFF"/>
                </a:solidFill>
                <a:latin typeface="Arial"/>
                <a:cs typeface="Arial" charset="0"/>
              </a:rPr>
              <a:t>.</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i="1" dirty="0">
                <a:solidFill>
                  <a:srgbClr val="FFFFFF"/>
                </a:solidFill>
                <a:latin typeface="Arial"/>
                <a:cs typeface="Arial" charset="0"/>
              </a:rPr>
              <a:t>3</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a:t>
            </a:r>
            <a:r>
              <a:rPr lang="hr-HR" sz="1600" i="1" dirty="0">
                <a:solidFill>
                  <a:srgbClr val="FFFFFF"/>
                </a:solidFill>
                <a:latin typeface="Arial"/>
                <a:cs typeface="Arial" charset="0"/>
              </a:rPr>
              <a:t>6</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-17</a:t>
            </a:r>
            <a:r>
              <a:rPr kumimoji="0" lang="hr-HR" sz="1867"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r>
              <a:rPr lang="hr-HR" sz="1467" b="1" dirty="0">
                <a:solidFill>
                  <a:srgbClr val="FFFFFF"/>
                </a:solidFill>
                <a:latin typeface="Arial"/>
                <a:cs typeface="Arial" charset="0"/>
              </a:rPr>
              <a:t>Šta nam čudesni prelazak preko Jordana govori o prirodi Boga kojem služimo</a:t>
            </a: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600" i="1" dirty="0">
                <a:solidFill>
                  <a:srgbClr val="FFFFFF"/>
                </a:solidFill>
                <a:latin typeface="Arial"/>
                <a:cs typeface="Arial" charset="0"/>
              </a:rPr>
              <a:t>Luka 18,</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18-27. </a:t>
            </a:r>
            <a:r>
              <a:rPr lang="hr-HR" sz="1600" b="1" dirty="0">
                <a:solidFill>
                  <a:srgbClr val="FFFFFF"/>
                </a:solidFill>
                <a:latin typeface="Arial"/>
                <a:cs typeface="Arial" charset="0"/>
              </a:rPr>
              <a:t>Kako te Isusov odgovor učenicima ohrabruje da se uzdaš u Boga čak i u onome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noProof="0" dirty="0">
                <a:ln>
                  <a:noFill/>
                </a:ln>
                <a:solidFill>
                  <a:srgbClr val="FFFFFF"/>
                </a:solidFill>
                <a:effectLst/>
                <a:uLnTx/>
                <a:uFillTx/>
                <a:latin typeface="Arial"/>
                <a:ea typeface="+mn-ea"/>
                <a:cs typeface="Arial" charset="0"/>
              </a:rPr>
              <a:t>      što izgleda nemoguće?</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5. Pročitaj </a:t>
            </a:r>
            <a:r>
              <a:rPr lang="hr-HR" sz="1600" i="1" dirty="0">
                <a:solidFill>
                  <a:srgbClr val="FFFFFF"/>
                </a:solidFill>
                <a:latin typeface="Arial"/>
                <a:cs typeface="Arial" charset="0"/>
              </a:rPr>
              <a:t>IN.</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i="1" dirty="0">
                <a:solidFill>
                  <a:srgbClr val="FFFFFF"/>
                </a:solidFill>
                <a:latin typeface="Arial"/>
                <a:cs typeface="Arial" charset="0"/>
              </a:rPr>
              <a:t>4. </a:t>
            </a:r>
            <a:r>
              <a:rPr lang="hr-HR" sz="1600" b="1" dirty="0">
                <a:solidFill>
                  <a:srgbClr val="FFFFFF"/>
                </a:solidFill>
                <a:latin typeface="Arial"/>
                <a:cs typeface="Arial" charset="0"/>
              </a:rPr>
              <a:t>Zašto je Bog tražio od Izraelaca da podignu spomenik?</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Pročitaj </a:t>
            </a:r>
            <a:r>
              <a:rPr lang="hr-HR" sz="1600" i="1" dirty="0">
                <a:solidFill>
                  <a:srgbClr val="FFFFFF"/>
                </a:solidFill>
                <a:latin typeface="Arial"/>
                <a:cs typeface="Arial" charset="0"/>
              </a:rPr>
              <a:t>IN.</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4,20-24; Sud. 3,7</a:t>
            </a:r>
            <a:r>
              <a:rPr lang="hr-HR" sz="1600" i="1" dirty="0">
                <a:solidFill>
                  <a:srgbClr val="FFFFFF"/>
                </a:solidFill>
                <a:latin typeface="Arial"/>
                <a:cs typeface="Arial" charset="0"/>
              </a:rPr>
              <a:t>; 8,34; </a:t>
            </a:r>
            <a:r>
              <a:rPr lang="hr-HR" sz="1600" i="1" dirty="0" err="1">
                <a:solidFill>
                  <a:srgbClr val="FFFFFF"/>
                </a:solidFill>
                <a:latin typeface="Arial"/>
                <a:cs typeface="Arial" charset="0"/>
              </a:rPr>
              <a:t>Ps</a:t>
            </a:r>
            <a:r>
              <a:rPr lang="hr-HR" sz="1600" i="1" dirty="0">
                <a:solidFill>
                  <a:srgbClr val="FFFFFF"/>
                </a:solidFill>
                <a:latin typeface="Arial"/>
                <a:cs typeface="Arial" charset="0"/>
              </a:rPr>
              <a:t>. 78,11; 5. Moj. 8,2.18; </a:t>
            </a:r>
            <a:r>
              <a:rPr lang="hr-HR" sz="1600" i="1" dirty="0" err="1">
                <a:solidFill>
                  <a:srgbClr val="FFFFFF"/>
                </a:solidFill>
                <a:latin typeface="Arial"/>
                <a:cs typeface="Arial" charset="0"/>
              </a:rPr>
              <a:t>Ps</a:t>
            </a:r>
            <a:r>
              <a:rPr lang="hr-HR" sz="1600" i="1" dirty="0">
                <a:solidFill>
                  <a:srgbClr val="FFFFFF"/>
                </a:solidFill>
                <a:latin typeface="Arial"/>
                <a:cs typeface="Arial" charset="0"/>
              </a:rPr>
              <a:t>. 45,17</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b="1" dirty="0">
                <a:solidFill>
                  <a:srgbClr val="FFFFFF"/>
                </a:solidFill>
                <a:latin typeface="Arial"/>
                <a:cs typeface="Arial" charset="0"/>
              </a:rPr>
              <a:t>Zašto je bilo toliko važno </a:t>
            </a:r>
            <a:r>
              <a:rPr lang="hr-HR" sz="1600" b="1" dirty="0" err="1">
                <a:solidFill>
                  <a:srgbClr val="FFFFFF"/>
                </a:solidFill>
                <a:latin typeface="Arial"/>
                <a:cs typeface="Arial" charset="0"/>
              </a:rPr>
              <a:t>sećati</a:t>
            </a:r>
            <a:r>
              <a:rPr lang="hr-HR" sz="1600" b="1" dirty="0">
                <a:solidFill>
                  <a:srgbClr val="FFFFFF"/>
                </a:solidFill>
                <a:latin typeface="Arial"/>
                <a:cs typeface="Arial" charset="0"/>
              </a:rPr>
              <a:t> se</a:t>
            </a:r>
          </a:p>
          <a:p>
            <a:pPr marL="0" marR="0" lvl="0" indent="0" algn="l" defTabSz="914377" rtl="0" eaLnBrk="1" fontAlgn="base" latinLnBrk="0" hangingPunct="1">
              <a:lnSpc>
                <a:spcPct val="100000"/>
              </a:lnSpc>
              <a:spcBef>
                <a:spcPct val="20000"/>
              </a:spcBef>
              <a:spcAft>
                <a:spcPct val="0"/>
              </a:spcAft>
              <a:buClrTx/>
              <a:buSzTx/>
              <a:buFontTx/>
              <a:buNone/>
              <a:tabLst/>
              <a:defRPr/>
            </a:pPr>
            <a:r>
              <a:rPr lang="hr-HR" sz="1600" b="1" dirty="0">
                <a:solidFill>
                  <a:srgbClr val="FFFFFF"/>
                </a:solidFill>
                <a:latin typeface="Arial"/>
                <a:cs typeface="Arial" charset="0"/>
              </a:rPr>
              <a:t>      moćnih Božjih </a:t>
            </a:r>
            <a:r>
              <a:rPr lang="hr-HR" sz="1600" b="1" dirty="0" err="1">
                <a:solidFill>
                  <a:srgbClr val="FFFFFF"/>
                </a:solidFill>
                <a:latin typeface="Arial"/>
                <a:cs typeface="Arial" charset="0"/>
              </a:rPr>
              <a:t>dela</a:t>
            </a:r>
            <a:r>
              <a:rPr lang="hr-HR" sz="1600" b="1" dirty="0">
                <a:solidFill>
                  <a:srgbClr val="FFFFFF"/>
                </a:solidFill>
                <a:latin typeface="Arial"/>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Pročitaj </a:t>
            </a:r>
            <a:r>
              <a:rPr lang="hr-HR" sz="1600" i="1" dirty="0">
                <a:solidFill>
                  <a:srgbClr val="FFFFFF"/>
                </a:solidFill>
                <a:latin typeface="Arial"/>
                <a:cs typeface="Arial" charset="0"/>
              </a:rPr>
              <a:t>1. Kor.</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i="1" dirty="0">
                <a:solidFill>
                  <a:srgbClr val="FFFFFF"/>
                </a:solidFill>
                <a:latin typeface="Arial"/>
                <a:cs typeface="Arial" charset="0"/>
              </a:rPr>
              <a:t>11</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,24</a:t>
            </a:r>
            <a:r>
              <a:rPr lang="hr-HR" sz="1600" i="1" dirty="0">
                <a:solidFill>
                  <a:srgbClr val="FFFFFF"/>
                </a:solidFill>
                <a:latin typeface="Arial"/>
                <a:cs typeface="Arial" charset="0"/>
              </a:rPr>
              <a:t>.</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25</a:t>
            </a:r>
            <a:r>
              <a:rPr lang="hr-HR" sz="1600" i="1" dirty="0">
                <a:solidFill>
                  <a:srgbClr val="FFFFFF"/>
                </a:solidFill>
                <a:latin typeface="Arial"/>
                <a:cs typeface="Arial" charset="0"/>
              </a:rPr>
              <a:t>; Jovan 14,26.</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b="1" dirty="0">
                <a:solidFill>
                  <a:srgbClr val="FFFFFF"/>
                </a:solidFill>
                <a:latin typeface="Arial"/>
                <a:cs typeface="Arial" charset="0"/>
              </a:rPr>
              <a:t>Zašto moramo </a:t>
            </a:r>
            <a:r>
              <a:rPr lang="hr-HR" sz="1600" b="1" dirty="0" err="1">
                <a:solidFill>
                  <a:srgbClr val="FFFFFF"/>
                </a:solidFill>
                <a:latin typeface="Arial"/>
                <a:cs typeface="Arial" charset="0"/>
              </a:rPr>
              <a:t>uvek</a:t>
            </a:r>
            <a:r>
              <a:rPr lang="hr-HR" sz="1600" b="1" dirty="0">
                <a:solidFill>
                  <a:srgbClr val="FFFFFF"/>
                </a:solidFill>
                <a:latin typeface="Arial"/>
                <a:cs typeface="Arial" charset="0"/>
              </a:rPr>
              <a:t> imati na umu što je </a:t>
            </a:r>
            <a:r>
              <a:rPr lang="hr-HR" sz="1600" b="1" dirty="0" err="1">
                <a:solidFill>
                  <a:srgbClr val="FFFFFF"/>
                </a:solidFill>
                <a:latin typeface="Arial"/>
                <a:cs typeface="Arial" charset="0"/>
              </a:rPr>
              <a:t>Hristos</a:t>
            </a:r>
            <a:r>
              <a:rPr lang="hr-HR" sz="1600" b="1" dirty="0">
                <a:solidFill>
                  <a:srgbClr val="FFFFFF"/>
                </a:solidFill>
                <a:latin typeface="Arial"/>
                <a:cs typeface="Arial" charset="0"/>
              </a:rPr>
              <a:t> učinio za nas? Šta je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noProof="0" dirty="0">
                <a:ln>
                  <a:noFill/>
                </a:ln>
                <a:solidFill>
                  <a:srgbClr val="FFFFFF"/>
                </a:solidFill>
                <a:effectLst/>
                <a:uLnTx/>
                <a:uFillTx/>
                <a:latin typeface="Arial"/>
                <a:ea typeface="+mn-ea"/>
                <a:cs typeface="Arial" charset="0"/>
              </a:rPr>
              <a:t>      </a:t>
            </a:r>
            <a:r>
              <a:rPr kumimoji="0" lang="hr-HR" sz="1600" b="1" i="0" u="none" strike="noStrike" kern="1200" cap="none" spc="0" normalizeH="0" noProof="0" dirty="0" err="1">
                <a:ln>
                  <a:noFill/>
                </a:ln>
                <a:solidFill>
                  <a:srgbClr val="FFFFFF"/>
                </a:solidFill>
                <a:effectLst/>
                <a:uLnTx/>
                <a:uFillTx/>
                <a:latin typeface="Arial"/>
                <a:ea typeface="+mn-ea"/>
                <a:cs typeface="Arial" charset="0"/>
              </a:rPr>
              <a:t>uopšte</a:t>
            </a:r>
            <a:r>
              <a:rPr kumimoji="0" lang="hr-HR" sz="1600" b="1" i="0" u="none" strike="noStrike" kern="1200" cap="none" spc="0" normalizeH="0" noProof="0" dirty="0">
                <a:ln>
                  <a:noFill/>
                </a:ln>
                <a:solidFill>
                  <a:srgbClr val="FFFFFF"/>
                </a:solidFill>
                <a:effectLst/>
                <a:uLnTx/>
                <a:uFillTx/>
                <a:latin typeface="Arial"/>
                <a:ea typeface="+mn-ea"/>
                <a:cs typeface="Arial" charset="0"/>
              </a:rPr>
              <a:t> važno ako toga nema?</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Pro</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6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600" b="1" i="0" u="none" strike="noStrike" kern="1200" cap="none" spc="0" normalizeH="0" baseline="0" noProof="0" dirty="0">
                <a:ln>
                  <a:noFill/>
                </a:ln>
                <a:solidFill>
                  <a:srgbClr val="FFFFFF"/>
                </a:solidFill>
                <a:effectLst/>
                <a:uLnTx/>
                <a:uFillTx/>
                <a:latin typeface="Arial"/>
                <a:ea typeface="+mn-ea"/>
                <a:cs typeface="Arial" charset="0"/>
              </a:rPr>
              <a:t> </a:t>
            </a:r>
            <a:r>
              <a:rPr lang="sr-Latn-RS" sz="1600" i="1" dirty="0">
                <a:solidFill>
                  <a:srgbClr val="FFFFFF"/>
                </a:solidFill>
                <a:latin typeface="Arial"/>
                <a:cs typeface="Arial" charset="0"/>
              </a:rPr>
              <a:t>Mat.</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a:t>
            </a:r>
            <a:r>
              <a:rPr lang="sr-Latn-RS" sz="1600" i="1" dirty="0">
                <a:solidFill>
                  <a:srgbClr val="FFFFFF"/>
                </a:solidFill>
                <a:latin typeface="Arial"/>
                <a:cs typeface="Arial" charset="0"/>
              </a:rPr>
              <a:t>3</a:t>
            </a:r>
            <a:r>
              <a:rPr kumimoji="0" lang="en-US" sz="16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16.17; Marko </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1,9</a:t>
            </a:r>
            <a:r>
              <a:rPr kumimoji="0" lang="en-US" sz="1600" b="0" i="1" u="none" strike="noStrike" kern="1200" cap="none" spc="0" normalizeH="0" baseline="0" noProof="0" dirty="0">
                <a:ln>
                  <a:noFill/>
                </a:ln>
                <a:solidFill>
                  <a:srgbClr val="FFFFFF"/>
                </a:solidFill>
                <a:effectLst/>
                <a:uLnTx/>
                <a:uFillTx/>
                <a:latin typeface="Arial"/>
                <a:ea typeface="+mn-ea"/>
                <a:cs typeface="Arial" charset="0"/>
              </a:rPr>
              <a:t>. </a:t>
            </a:r>
            <a:r>
              <a:rPr lang="sr-Latn-RS" sz="1600" b="1" dirty="0">
                <a:solidFill>
                  <a:srgbClr val="FFFFFF"/>
                </a:solidFill>
                <a:latin typeface="Arial"/>
                <a:cs typeface="Arial" charset="0"/>
              </a:rPr>
              <a:t>Kako novozavetni pisci gledaju na simbolično, duhovno značenje Jordana?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30781655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2532">
                                            <p:txEl>
                                              <p:pRg st="11" end="11"/>
                                            </p:txEl>
                                          </p:spTgt>
                                        </p:tgtEl>
                                        <p:attrNameLst>
                                          <p:attrName>style.visibility</p:attrName>
                                        </p:attrNameLst>
                                      </p:cBhvr>
                                      <p:to>
                                        <p:strVal val="visible"/>
                                      </p:to>
                                    </p:set>
                                    <p:anim calcmode="lin" valueType="num">
                                      <p:cBhvr additive="base">
                                        <p:cTn id="73" dur="500" fill="hold"/>
                                        <p:tgtEl>
                                          <p:spTgt spid="22532">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253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22532">
                                            <p:txEl>
                                              <p:pRg st="12" end="12"/>
                                            </p:txEl>
                                          </p:spTgt>
                                        </p:tgtEl>
                                        <p:attrNameLst>
                                          <p:attrName>style.visibility</p:attrName>
                                        </p:attrNameLst>
                                      </p:cBhvr>
                                      <p:to>
                                        <p:strVal val="visible"/>
                                      </p:to>
                                    </p:set>
                                    <p:anim calcmode="lin" valueType="num">
                                      <p:cBhvr additive="base">
                                        <p:cTn id="79" dur="500" fill="hold"/>
                                        <p:tgtEl>
                                          <p:spTgt spid="22532">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2253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97408" y="3471226"/>
            <a:ext cx="3095967" cy="2725201"/>
            <a:chOff x="264" y="2249"/>
            <a:chExt cx="957" cy="1778"/>
          </a:xfrm>
        </p:grpSpPr>
        <p:sp>
          <p:nvSpPr>
            <p:cNvPr id="19484" name="Rectangle 5"/>
            <p:cNvSpPr>
              <a:spLocks noChangeArrowheads="1"/>
            </p:cNvSpPr>
            <p:nvPr/>
          </p:nvSpPr>
          <p:spPr bwMode="auto">
            <a:xfrm>
              <a:off x="277" y="2249"/>
              <a:ext cx="944"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Iako je Mojsije umro, njegov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uticaj</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se I dalje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osećao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dok je za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izralski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narod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sv</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itala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nova „zora”. Isus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Navin</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Mojsijev pomoćnik preuzeo 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vođstvo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Izraela I uz Božju pomoć uveo je taj narod u Bogom obećanu zemlju. U vreme Isusa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Navina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izraelski narod 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uvideo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Bog drži do svojih obećanja. Glavno pitanje kojim knjiga počinje glasi:  </a:t>
              </a:r>
              <a:r>
                <a:rPr lang="hr-HR" sz="1200" b="1" dirty="0">
                  <a:solidFill>
                    <a:srgbClr val="000000"/>
                  </a:solidFill>
                </a:rPr>
                <a:t>Da li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će  Izrael iskoristiti svoju novu priliku I slediti formulu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uspeha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796352" y="3976292"/>
            <a:ext cx="1810248" cy="2226209"/>
            <a:chOff x="2639" y="2358"/>
            <a:chExt cx="961" cy="174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11"/>
              <a:ext cx="841" cy="169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tri hiljade godina od kad je ova knjiga napisana, svet u ko- me danas živimo,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du-hovno</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gledano, ne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ra</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zlikuje</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se mnogo od onog sveta. I mi sto-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jimo</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na granici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nebe</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skog</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Hanana</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pa </a:t>
              </a:r>
              <a:r>
                <a:rPr kumimoji="0" lang="sr-Latn-RS" sz="1050" b="1" i="0" u="none" strike="noStrike" kern="1200" cap="none" spc="0" normalizeH="0" baseline="0" noProof="0" dirty="0" err="1">
                  <a:ln>
                    <a:noFill/>
                  </a:ln>
                  <a:solidFill>
                    <a:srgbClr val="000000"/>
                  </a:solidFill>
                  <a:effectLst/>
                  <a:uLnTx/>
                  <a:uFillTx/>
                  <a:latin typeface="Arial" charset="0"/>
                  <a:ea typeface="+mn-ea"/>
                  <a:cs typeface="Arial" charset="0"/>
                </a:rPr>
                <a:t>osta</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je pitanje: </a:t>
              </a:r>
              <a:r>
                <a:rPr lang="sr-Latn-RS" sz="1050" b="1" dirty="0">
                  <a:solidFill>
                    <a:srgbClr val="000000"/>
                  </a:solidFill>
                </a:rPr>
                <a:t>Da li </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ćemo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98402" y="3576639"/>
            <a:ext cx="2321400" cy="2616724"/>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24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Svojom ispruženom rukom Gospod je vodio narod u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slobo</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du</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Taj neočekivani niz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božan-skih</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dela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bio je početak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njiho-vog</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obnovljenog putovanja sa Bogom iz Egipta u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Hanan</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Ti događaji iz prošlosti sada treba da budu opomena i izvor  nezaboravnih pouka za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nas.Tre</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100" b="1" i="0" u="none" strike="noStrike" kern="1200" cap="none" spc="0" normalizeH="0" baseline="0" noProof="0" dirty="0" err="1">
                  <a:ln>
                    <a:noFill/>
                  </a:ln>
                  <a:solidFill>
                    <a:srgbClr val="000000"/>
                  </a:solidFill>
                  <a:effectLst/>
                  <a:uLnTx/>
                  <a:uFillTx/>
                  <a:latin typeface="Arial" charset="0"/>
                  <a:ea typeface="+mn-ea"/>
                  <a:cs typeface="Arial" charset="0"/>
                </a:rPr>
                <a:t>bamo</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učiti iz njih, jer kolikogod okolnosti bile drugačije, duhov- na načela ostaju ista.</a:t>
              </a:r>
            </a:p>
          </p:txBody>
        </p:sp>
      </p:grpSp>
      <p:grpSp>
        <p:nvGrpSpPr>
          <p:cNvPr id="65" name="Group 13"/>
          <p:cNvGrpSpPr>
            <a:grpSpLocks/>
          </p:cNvGrpSpPr>
          <p:nvPr/>
        </p:nvGrpSpPr>
        <p:grpSpPr bwMode="auto">
          <a:xfrm>
            <a:off x="7619998" y="3581401"/>
            <a:ext cx="2903500" cy="2611962"/>
            <a:chOff x="3571" y="2256"/>
            <a:chExt cx="1757" cy="2453"/>
          </a:xfrm>
        </p:grpSpPr>
        <p:sp>
          <p:nvSpPr>
            <p:cNvPr id="19478" name="Rectangle 14"/>
            <p:cNvSpPr>
              <a:spLocks noChangeArrowheads="1"/>
            </p:cNvSpPr>
            <p:nvPr/>
          </p:nvSpPr>
          <p:spPr bwMode="auto">
            <a:xfrm>
              <a:off x="3579" y="2256"/>
              <a:ext cx="1749"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71" y="2663"/>
              <a:ext cx="1757" cy="204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Knjige </a:t>
              </a:r>
              <a:r>
                <a:rPr lang="sr-Latn-RS" sz="1200" b="1" dirty="0">
                  <a:solidFill>
                    <a:srgbClr val="000000"/>
                  </a:solidFill>
                </a:rPr>
                <a:t>I. Navi-</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na izgledaće ovako: Knjiga je pode- </a:t>
              </a:r>
              <a:r>
                <a:rPr kumimoji="0" lang="sr-Latn-RS" sz="1200" b="1" i="0" u="none" strike="noStrike" kern="1200" cap="none" spc="0" normalizeH="0" baseline="0" noProof="0" dirty="0" err="1">
                  <a:ln>
                    <a:noFill/>
                  </a:ln>
                  <a:solidFill>
                    <a:srgbClr val="000000"/>
                  </a:solidFill>
                  <a:effectLst/>
                  <a:uLnTx/>
                  <a:uFillTx/>
                  <a:latin typeface="Arial" charset="0"/>
                  <a:ea typeface="+mn-ea"/>
                  <a:cs typeface="Arial" charset="0"/>
                </a:rPr>
                <a:t>ljena</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u tri različite tematske celine:  1. Prelazak reke Jordan; 2. Ratovi za zemlju; 3. Podela zemlje po pleme- </a:t>
              </a:r>
              <a:r>
                <a:rPr kumimoji="0" lang="sr-Latn-RS" sz="1200" b="1" i="0" u="none" strike="noStrike" kern="1200" cap="none" spc="0" normalizeH="0" baseline="0" noProof="0" dirty="0" err="1">
                  <a:ln>
                    <a:noFill/>
                  </a:ln>
                  <a:solidFill>
                    <a:srgbClr val="000000"/>
                  </a:solidFill>
                  <a:effectLst/>
                  <a:uLnTx/>
                  <a:uFillTx/>
                  <a:latin typeface="Arial" charset="0"/>
                  <a:ea typeface="+mn-ea"/>
                  <a:cs typeface="Arial" charset="0"/>
                </a:rPr>
                <a:t>nime</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Svake sedmice obradićemo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 ključne događaje određenog poglavlja. Isti božanski poziv se i nama danas upućuje: ”Samo budi </a:t>
              </a:r>
              <a:r>
                <a:rPr lang="hr-HR" sz="1200" b="1" dirty="0" err="1">
                  <a:solidFill>
                    <a:srgbClr val="000000"/>
                  </a:solidFill>
                </a:rPr>
                <a:t>slobod</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an</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 hrabar!” (</a:t>
              </a:r>
              <a:r>
                <a:rPr lang="hr-HR" sz="1200" b="1" dirty="0">
                  <a:solidFill>
                    <a:srgbClr val="000000"/>
                  </a:solidFill>
                </a:rPr>
                <a:t>Isus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Navin</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1,7).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Štoaje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633984" y="3505200"/>
            <a:ext cx="3332003" cy="533400"/>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40" y="1824"/>
              <a:ext cx="10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93375" y="3505200"/>
            <a:ext cx="2326425" cy="533400"/>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20000" y="3505200"/>
            <a:ext cx="2927021" cy="533400"/>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4572000"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55886488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036321" y="2050201"/>
            <a:ext cx="74599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sr-Latn-RS" sz="4800" dirty="0">
                <a:solidFill>
                  <a:srgbClr val="FFFF99"/>
                </a:solidFill>
                <a:latin typeface="Impact" pitchFamily="34" charset="0"/>
              </a:rPr>
              <a:t>ISUS NAVIN</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sr-Latn-RS" sz="4800" dirty="0">
                <a:solidFill>
                  <a:srgbClr val="FFFF99"/>
                </a:solidFill>
                <a:latin typeface="Impact" pitchFamily="34" charset="0"/>
              </a:rPr>
              <a:t>4</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lang="sr-Latn-RS" sz="4800" dirty="0">
                <a:solidFill>
                  <a:srgbClr val="FFFF99"/>
                </a:solidFill>
                <a:latin typeface="Impact" pitchFamily="34" charset="0"/>
              </a:rPr>
              <a:t>23.24</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285874" y="2809875"/>
            <a:ext cx="7210427" cy="1198455"/>
          </a:xfrm>
        </p:spPr>
        <p:txBody>
          <a:bodyPr/>
          <a:lstStyle/>
          <a:p>
            <a:pPr marL="0" indent="0">
              <a:buNone/>
            </a:pPr>
            <a:r>
              <a:rPr lang="en-US" sz="2800" dirty="0"/>
              <a:t>“</a:t>
            </a:r>
            <a:r>
              <a:rPr lang="hr-HR" sz="2800" dirty="0"/>
              <a:t>Jer Gospod Bog vaš osuši Jordan pred vama dokle pređoste, kao što je učinio Gospod Bog vaš od Crvenoga Mora osušivši ga pred vama dokle pređosmo da bi poznali svi narodi na zemlji da je ruka Gospodnja krepka, da </a:t>
            </a:r>
            <a:r>
              <a:rPr lang="sr-Latn-RS" sz="2800" dirty="0"/>
              <a:t>biste se svagda bojali Gospoda Boga svoga.“</a:t>
            </a:r>
            <a:r>
              <a:rPr lang="en-US" sz="4000" baseline="30000" dirty="0"/>
              <a:t>         </a:t>
            </a:r>
            <a:r>
              <a:rPr lang="hr-HR" sz="3600" baseline="30000" dirty="0"/>
              <a:t>                                                                                                                                                                                                                                                                                                                                                                                                                                                                                                                                                                                                                                                                                                                                                    </a:t>
            </a:r>
            <a:r>
              <a:rPr lang="hr-HR" baseline="30000"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4" name="Picture 3">
            <a:extLst>
              <a:ext uri="{FF2B5EF4-FFF2-40B4-BE49-F238E27FC236}">
                <a16:creationId xmlns:a16="http://schemas.microsoft.com/office/drawing/2014/main" id="{975933D3-2E46-44D9-897D-4333543F220C}"/>
              </a:ext>
            </a:extLst>
          </p:cNvPr>
          <p:cNvPicPr>
            <a:picLocks noChangeAspect="1"/>
          </p:cNvPicPr>
          <p:nvPr/>
        </p:nvPicPr>
        <p:blipFill>
          <a:blip r:embed="rId3"/>
          <a:stretch>
            <a:fillRect/>
          </a:stretch>
        </p:blipFill>
        <p:spPr>
          <a:xfrm>
            <a:off x="8026402" y="129695"/>
            <a:ext cx="4292601" cy="6728305"/>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195308" y="3515557"/>
            <a:ext cx="11904955" cy="3496218"/>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Sa povratkom uhoda, Izraelci su bili spremni da uđu u Obećanu Zemlju. Još</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uvek</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postoji nepremostiva prepreka, barem gledano iz ljudske perspektive: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Jordan tokom sezone poplavi. Međutim, ništa ne može da zaustavi</a:t>
            </a:r>
          </a:p>
          <a:p>
            <a:pPr marL="0" marR="0" lvl="0" indent="0" algn="ctr" defTabSz="914354" rtl="0" eaLnBrk="1" fontAlgn="base" latinLnBrk="0" hangingPunct="1">
              <a:lnSpc>
                <a:spcPct val="100000"/>
              </a:lnSpc>
              <a:spcBef>
                <a:spcPct val="0"/>
              </a:spcBef>
              <a:spcAft>
                <a:spcPct val="0"/>
              </a:spcAft>
              <a:buClrTx/>
              <a:buSzTx/>
              <a:buFontTx/>
              <a:buNone/>
              <a:tabLst/>
              <a:defRPr/>
            </a:pPr>
            <a:r>
              <a:rPr lang="hr-HR" sz="2400" b="1" dirty="0">
                <a:solidFill>
                  <a:srgbClr val="FFFFFF"/>
                </a:solidFill>
                <a:latin typeface="Arial"/>
                <a:cs typeface="Arial" charset="0"/>
              </a:rPr>
              <a:t>ž</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ivog</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Boga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Izraelevog</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I ovog puta On </a:t>
            </a:r>
            <a:r>
              <a:rPr lang="hr-HR" sz="2400" b="1" dirty="0">
                <a:solidFill>
                  <a:srgbClr val="FFFFFF"/>
                </a:solidFill>
                <a:latin typeface="Arial"/>
                <a:cs typeface="Arial" charset="0"/>
              </a:rPr>
              <a:t>ć</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 se objaviti kao Gospodar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cele</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Zemlje. Otkako je Izrael napustio Egipat, Božja moć da čini </a:t>
            </a:r>
            <a:r>
              <a:rPr lang="hr-HR" sz="2400" b="1" dirty="0">
                <a:solidFill>
                  <a:srgbClr val="FFFFFF"/>
                </a:solidFill>
                <a:latin typeface="Arial"/>
                <a:cs typeface="Arial" charset="0"/>
              </a:rPr>
              <a:t>č</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uda nikada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nije bila pod upitnikom, već spremnost Njegovog naroda koja </a:t>
            </a:r>
            <a:r>
              <a:rPr lang="hr-HR" sz="2400" b="1" dirty="0">
                <a:solidFill>
                  <a:srgbClr val="FFFFFF"/>
                </a:solidFill>
                <a:latin typeface="Arial"/>
                <a:cs typeface="Arial" charset="0"/>
              </a:rPr>
              <a:t>ć</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 još</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jednom biti ispitana nakon što su pozvani da se posvete. Kao i njihovi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preci koji idu prema obalama Crvenog mora, Izraelci se pakiraju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poslednji</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put napuštaju tabor pre nego što </a:t>
            </a:r>
            <a:r>
              <a:rPr lang="hr-HR" sz="2400" b="1" dirty="0">
                <a:solidFill>
                  <a:srgbClr val="FFFFFF"/>
                </a:solidFill>
                <a:latin typeface="Arial"/>
                <a:cs typeface="Arial" charset="0"/>
              </a:rPr>
              <a:t>ć</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 konačno ući u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Hanan</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88228584"/>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8115296" y="261257"/>
            <a:ext cx="4010017" cy="529375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6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rPr>
              <a:t>“</a:t>
            </a:r>
            <a:r>
              <a:rPr lang="hr-HR" sz="2600" b="1" dirty="0">
                <a:ln w="12700" cmpd="sng">
                  <a:noFill/>
                  <a:prstDash val="solid"/>
                </a:ln>
                <a:solidFill>
                  <a:srgbClr val="A3293D"/>
                </a:solidFill>
                <a:latin typeface="Comic Sans MS" panose="030F0702030302020204" pitchFamily="66" charset="0"/>
              </a:rPr>
              <a:t>Jer, vaš je Bog pred vama isušio Jordan sve dok ga niste prešli, baš kao što je bio učinio I s Crvenim morem, isušivši ga sve dok nismo prešli na drugu stranu. Učinio je to da bi svi narodi te zemlje znali koliko je bog moćan I da biste zauvijek slušali I poštovali svog boga.</a:t>
            </a:r>
            <a:r>
              <a:rPr kumimoji="0" lang="es-ES" sz="26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rPr>
              <a:t>”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029303" y="5738949"/>
            <a:ext cx="4162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Jo</a:t>
            </a:r>
            <a:r>
              <a:rPr lang="hr-HR" sz="2400" b="1" dirty="0">
                <a:ln w="12700" cmpd="sng">
                  <a:noFill/>
                  <a:prstDash val="solid"/>
                </a:ln>
                <a:solidFill>
                  <a:srgbClr val="7030A0"/>
                </a:solidFill>
                <a:effectLst>
                  <a:outerShdw blurRad="38100" dist="38100" dir="2700000" algn="tl">
                    <a:srgbClr val="000000">
                      <a:alpha val="43137"/>
                    </a:srgbClr>
                  </a:outerShdw>
                </a:effectLst>
                <a:latin typeface="Comic Sans MS" panose="030F0702030302020204" pitchFamily="66" charset="0"/>
              </a:rPr>
              <a:t>š</a:t>
            </a:r>
            <a:r>
              <a:rPr kumimoji="0" lang="es-ES" sz="2400" b="1" i="0" u="none" strike="noStrike" kern="1200" cap="none" spc="0" normalizeH="0" baseline="0" noProof="0" dirty="0" err="1">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ua</a:t>
            </a:r>
            <a:r>
              <a:rPr kumimoji="0" lang="es-ES"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 4</a:t>
            </a:r>
            <a:r>
              <a:rPr kumimoji="0" lang="hr-HR"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23</a:t>
            </a:r>
            <a:r>
              <a:rPr kumimoji="0" lang="hr-HR"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24</a:t>
            </a:r>
            <a:r>
              <a:rPr kumimoji="0" lang="hr-HR" sz="2400" b="1" i="0" u="none" strike="noStrike" kern="1200" cap="none" spc="0" normalizeH="0" baseline="0" noProof="0" dirty="0">
                <a:ln w="12700" cmpd="sng">
                  <a:noFill/>
                  <a:prstDash val="solid"/>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  SHP</a:t>
            </a:r>
            <a:endParaRPr kumimoji="0" lang="es-ES"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127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7335297" y="3743380"/>
            <a:ext cx="4522596" cy="3016210"/>
          </a:xfrm>
          <a:prstGeom prst="rect">
            <a:avLst/>
          </a:prstGeom>
          <a:noFill/>
        </p:spPr>
        <p:txBody>
          <a:bodyPr wrap="square" rtlCol="0">
            <a:spAutoFit/>
          </a:bodyPr>
          <a:lstStyle/>
          <a:p>
            <a:pPr>
              <a:spcBef>
                <a:spcPts val="600"/>
              </a:spcBef>
            </a:pPr>
            <a:r>
              <a:rPr lang="hr-HR" sz="2000" b="1" dirty="0">
                <a:solidFill>
                  <a:srgbClr val="9AF4FF"/>
                </a:solidFill>
                <a:effectLst>
                  <a:outerShdw blurRad="38100" dist="38100" dir="2700000" algn="tl">
                    <a:srgbClr val="000000">
                      <a:alpha val="43137"/>
                    </a:srgbClr>
                  </a:outerShdw>
                </a:effectLst>
              </a:rPr>
              <a:t>Prijelaz preko Jordana</a:t>
            </a:r>
            <a:r>
              <a:rPr lang="es-ES" sz="2000" b="1" dirty="0">
                <a:solidFill>
                  <a:srgbClr val="9AF4FF"/>
                </a:solidFill>
                <a:effectLst>
                  <a:outerShdw blurRad="38100" dist="38100" dir="2700000" algn="tl">
                    <a:srgbClr val="000000">
                      <a:alpha val="43137"/>
                    </a:srgbClr>
                  </a:outerShdw>
                </a:effectLst>
              </a:rPr>
              <a:t> (J</a:t>
            </a:r>
            <a:r>
              <a:rPr lang="hr-HR" sz="2000" b="1" dirty="0" err="1">
                <a:solidFill>
                  <a:srgbClr val="9AF4FF"/>
                </a:solidFill>
                <a:effectLst>
                  <a:outerShdw blurRad="38100" dist="38100" dir="2700000" algn="tl">
                    <a:srgbClr val="000000">
                      <a:alpha val="43137"/>
                    </a:srgbClr>
                  </a:outerShdw>
                </a:effectLst>
              </a:rPr>
              <a:t>ošua</a:t>
            </a:r>
            <a:r>
              <a:rPr lang="es-ES" sz="2000" b="1" dirty="0">
                <a:solidFill>
                  <a:srgbClr val="9AF4FF"/>
                </a:solidFill>
                <a:effectLst>
                  <a:outerShdw blurRad="38100" dist="38100" dir="2700000" algn="tl">
                    <a:srgbClr val="000000">
                      <a:alpha val="43137"/>
                    </a:srgbClr>
                  </a:outerShdw>
                </a:effectLst>
              </a:rPr>
              <a:t> 3):</a:t>
            </a:r>
          </a:p>
          <a:p>
            <a:pPr lvl="1">
              <a:spcBef>
                <a:spcPts val="600"/>
              </a:spcBef>
            </a:pPr>
            <a:r>
              <a:rPr lang="hr-HR" sz="2000" b="1" dirty="0">
                <a:solidFill>
                  <a:schemeClr val="bg1"/>
                </a:solidFill>
                <a:effectLst>
                  <a:outerShdw blurRad="38100" dist="38100" dir="2700000" algn="tl">
                    <a:srgbClr val="000000">
                      <a:alpha val="43137"/>
                    </a:srgbClr>
                  </a:outerShdw>
                </a:effectLst>
              </a:rPr>
              <a:t>Potrebno je  posvećenje</a:t>
            </a:r>
            <a:endParaRPr lang="es-ES" sz="2000" b="1" dirty="0">
              <a:solidFill>
                <a:schemeClr val="bg1"/>
              </a:solidFill>
              <a:effectLst>
                <a:outerShdw blurRad="38100" dist="38100" dir="2700000" algn="tl">
                  <a:srgbClr val="000000">
                    <a:alpha val="43137"/>
                  </a:srgbClr>
                </a:outerShdw>
              </a:effectLst>
            </a:endParaRPr>
          </a:p>
          <a:p>
            <a:pPr lvl="1">
              <a:spcBef>
                <a:spcPts val="600"/>
              </a:spcBef>
            </a:pPr>
            <a:r>
              <a:rPr lang="hr-HR" sz="2000" b="1" dirty="0">
                <a:solidFill>
                  <a:schemeClr val="bg1"/>
                </a:solidFill>
                <a:effectLst>
                  <a:outerShdw blurRad="38100" dist="38100" dir="2700000" algn="tl">
                    <a:srgbClr val="000000">
                      <a:alpha val="43137"/>
                    </a:srgbClr>
                  </a:outerShdw>
                </a:effectLst>
              </a:rPr>
              <a:t>Božja čuda</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hr-HR" sz="2000" b="1" dirty="0">
                <a:solidFill>
                  <a:srgbClr val="8DFF8D"/>
                </a:solidFill>
                <a:effectLst>
                  <a:outerShdw blurRad="38100" dist="38100" dir="2700000" algn="tl">
                    <a:srgbClr val="000000">
                      <a:alpha val="43137"/>
                    </a:srgbClr>
                  </a:outerShdw>
                </a:effectLst>
              </a:rPr>
              <a:t>Za </a:t>
            </a:r>
            <a:r>
              <a:rPr lang="hr-HR" sz="2000" b="1" dirty="0" err="1">
                <a:solidFill>
                  <a:srgbClr val="8DFF8D"/>
                </a:solidFill>
                <a:effectLst>
                  <a:outerShdw blurRad="38100" dist="38100" dir="2700000" algn="tl">
                    <a:srgbClr val="000000">
                      <a:alpha val="43137"/>
                    </a:srgbClr>
                  </a:outerShdw>
                </a:effectLst>
              </a:rPr>
              <a:t>sječanje</a:t>
            </a:r>
            <a:r>
              <a:rPr lang="hr-HR" sz="2000" b="1" dirty="0">
                <a:solidFill>
                  <a:srgbClr val="8DFF8D"/>
                </a:solidFill>
                <a:effectLst>
                  <a:outerShdw blurRad="38100" dist="38100" dir="2700000" algn="tl">
                    <a:srgbClr val="000000">
                      <a:alpha val="43137"/>
                    </a:srgbClr>
                  </a:outerShdw>
                </a:effectLst>
              </a:rPr>
              <a:t> </a:t>
            </a:r>
            <a:r>
              <a:rPr lang="es-ES" sz="2000" b="1" dirty="0">
                <a:solidFill>
                  <a:srgbClr val="8DFF8D"/>
                </a:solidFill>
                <a:effectLst>
                  <a:outerShdw blurRad="38100" dist="38100" dir="2700000" algn="tl">
                    <a:srgbClr val="000000">
                      <a:alpha val="43137"/>
                    </a:srgbClr>
                  </a:outerShdw>
                </a:effectLst>
              </a:rPr>
              <a:t>(Jo</a:t>
            </a:r>
            <a:r>
              <a:rPr lang="hr-HR" sz="2000" b="1" dirty="0" err="1">
                <a:solidFill>
                  <a:srgbClr val="8DFF8D"/>
                </a:solidFill>
                <a:effectLst>
                  <a:outerShdw blurRad="38100" dist="38100" dir="2700000" algn="tl">
                    <a:srgbClr val="000000">
                      <a:alpha val="43137"/>
                    </a:srgbClr>
                  </a:outerShdw>
                </a:effectLst>
              </a:rPr>
              <a:t>šua</a:t>
            </a:r>
            <a:r>
              <a:rPr lang="es-ES" sz="2000" b="1" dirty="0">
                <a:solidFill>
                  <a:srgbClr val="8DFF8D"/>
                </a:solidFill>
                <a:effectLst>
                  <a:outerShdw blurRad="38100" dist="38100" dir="2700000" algn="tl">
                    <a:srgbClr val="000000">
                      <a:alpha val="43137"/>
                    </a:srgbClr>
                  </a:outerShdw>
                </a:effectLst>
              </a:rPr>
              <a:t> 4):</a:t>
            </a:r>
          </a:p>
          <a:p>
            <a:pPr lvl="1">
              <a:spcBef>
                <a:spcPts val="600"/>
              </a:spcBef>
            </a:pPr>
            <a:r>
              <a:rPr lang="hr-HR" sz="2000" b="1" dirty="0">
                <a:solidFill>
                  <a:schemeClr val="bg1"/>
                </a:solidFill>
                <a:effectLst>
                  <a:outerShdw blurRad="38100" dist="38100" dir="2700000" algn="tl">
                    <a:srgbClr val="000000">
                      <a:alpha val="43137"/>
                    </a:srgbClr>
                  </a:outerShdw>
                </a:effectLst>
              </a:rPr>
              <a:t>Znaci za pamćenje</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hr-HR" sz="2000" b="1" dirty="0">
                <a:solidFill>
                  <a:schemeClr val="bg1"/>
                </a:solidFill>
                <a:effectLst>
                  <a:outerShdw blurRad="38100" dist="38100" dir="2700000" algn="tl">
                    <a:srgbClr val="000000">
                      <a:alpha val="43137"/>
                    </a:srgbClr>
                  </a:outerShdw>
                </a:effectLst>
              </a:rPr>
              <a:t>Opasnosti zaborava</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hr-HR" sz="2000" b="1" dirty="0">
                <a:solidFill>
                  <a:srgbClr val="FFFF3C"/>
                </a:solidFill>
                <a:effectLst>
                  <a:outerShdw blurRad="38100" dist="38100" dir="2700000" algn="tl">
                    <a:srgbClr val="000000">
                      <a:alpha val="43137"/>
                    </a:srgbClr>
                  </a:outerShdw>
                </a:effectLst>
              </a:rPr>
              <a:t>Prekretnice Jordana</a:t>
            </a:r>
            <a:r>
              <a:rPr lang="es-ES" sz="2000" b="1" dirty="0">
                <a:solidFill>
                  <a:srgbClr val="FFFF3C"/>
                </a:solidFill>
                <a:effectLst>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55719E01-7E48-3CD0-F0D5-08F1BBB6069D}"/>
              </a:ext>
            </a:extLst>
          </p:cNvPr>
          <p:cNvSpPr txBox="1"/>
          <p:nvPr/>
        </p:nvSpPr>
        <p:spPr>
          <a:xfrm>
            <a:off x="282678" y="201892"/>
            <a:ext cx="5931311" cy="1631216"/>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Proljeće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Kiše</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odmrzavanje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ispunili</a:t>
            </a:r>
            <a:r>
              <a:rPr lang="es-ES" sz="2000" b="1" dirty="0">
                <a:solidFill>
                  <a:schemeClr val="bg1"/>
                </a:solidFill>
                <a:effectLst>
                  <a:outerShdw blurRad="38100" dist="38100" dir="2700000" algn="tl">
                    <a:srgbClr val="000000">
                      <a:alpha val="43137"/>
                    </a:srgbClr>
                  </a:outerShdw>
                </a:effectLst>
              </a:rPr>
              <a:t> su </a:t>
            </a:r>
            <a:r>
              <a:rPr lang="es-ES" sz="2000" b="1" dirty="0" err="1">
                <a:solidFill>
                  <a:schemeClr val="bg1"/>
                </a:solidFill>
                <a:effectLst>
                  <a:outerShdw blurRad="38100" dist="38100" dir="2700000" algn="tl">
                    <a:srgbClr val="000000">
                      <a:alpha val="43137"/>
                    </a:srgbClr>
                  </a:outerShdw>
                </a:effectLst>
              </a:rPr>
              <a:t>korito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rijeke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Jordan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dok</a:t>
            </a:r>
            <a:r>
              <a:rPr lang="es-ES" sz="2000" b="1" dirty="0">
                <a:solidFill>
                  <a:schemeClr val="bg1"/>
                </a:solidFill>
                <a:effectLst>
                  <a:outerShdw blurRad="38100" dist="38100" dir="2700000" algn="tl">
                    <a:srgbClr val="000000">
                      <a:alpha val="43137"/>
                    </a:srgbClr>
                  </a:outerShdw>
                </a:effectLst>
              </a:rPr>
              <a:t> se </a:t>
            </a:r>
            <a:r>
              <a:rPr lang="es-ES" sz="2000" b="1" dirty="0" err="1">
                <a:solidFill>
                  <a:schemeClr val="bg1"/>
                </a:solidFill>
                <a:effectLst>
                  <a:outerShdw blurRad="38100" dist="38100" dir="2700000" algn="tl">
                    <a:srgbClr val="000000">
                      <a:alpha val="43137"/>
                    </a:srgbClr>
                  </a:outerShdw>
                </a:effectLst>
              </a:rPr>
              <a:t>ne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izlije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Njegove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vode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brzo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teku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prema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Mrtvom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moru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Čak</a:t>
            </a:r>
            <a:r>
              <a:rPr lang="es-ES" sz="2000" b="1" dirty="0">
                <a:solidFill>
                  <a:schemeClr val="bg1"/>
                </a:solidFill>
                <a:effectLst>
                  <a:outerShdw blurRad="38100" dist="38100" dir="2700000" algn="tl">
                    <a:srgbClr val="000000">
                      <a:alpha val="43137"/>
                    </a:srgbClr>
                  </a:outerShdw>
                </a:effectLst>
              </a:rPr>
              <a:t> i u </a:t>
            </a:r>
            <a:r>
              <a:rPr lang="es-ES" sz="2000" b="1" dirty="0" err="1">
                <a:solidFill>
                  <a:schemeClr val="bg1"/>
                </a:solidFill>
                <a:effectLst>
                  <a:outerShdw blurRad="38100" dist="38100" dir="2700000" algn="tl">
                    <a:srgbClr val="000000">
                      <a:alpha val="43137"/>
                    </a:srgbClr>
                  </a:outerShdw>
                </a:effectLst>
              </a:rPr>
              <a:t>plićim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dijelovima</a:t>
            </a:r>
            <a:r>
              <a:rPr lang="es-ES" sz="2000" b="1" dirty="0">
                <a:solidFill>
                  <a:schemeClr val="bg1"/>
                </a:solidFill>
                <a:effectLst>
                  <a:outerShdw blurRad="38100" dist="38100" dir="2700000" algn="tl">
                    <a:srgbClr val="000000">
                      <a:alpha val="43137"/>
                    </a:srgbClr>
                  </a:outerShdw>
                </a:effectLst>
              </a:rPr>
              <a:t> – </a:t>
            </a:r>
            <a:r>
              <a:rPr lang="es-ES" sz="2000" b="1" dirty="0" err="1">
                <a:solidFill>
                  <a:schemeClr val="bg1"/>
                </a:solidFill>
                <a:effectLst>
                  <a:outerShdw blurRad="38100" dist="38100" dir="2700000" algn="tl">
                    <a:srgbClr val="000000">
                      <a:alpha val="43137"/>
                    </a:srgbClr>
                  </a:outerShdw>
                </a:effectLst>
              </a:rPr>
              <a:t>gazovima</a:t>
            </a:r>
            <a:r>
              <a:rPr lang="es-ES" sz="2000" b="1" dirty="0">
                <a:solidFill>
                  <a:schemeClr val="bg1"/>
                </a:solidFill>
                <a:effectLst>
                  <a:outerShdw blurRad="38100" dist="38100" dir="2700000" algn="tl">
                    <a:srgbClr val="000000">
                      <a:alpha val="43137"/>
                    </a:srgbClr>
                  </a:outerShdw>
                </a:effectLst>
              </a:rPr>
              <a:t> Jordana – </a:t>
            </a:r>
            <a:r>
              <a:rPr lang="es-ES" sz="2000" b="1" dirty="0" err="1">
                <a:solidFill>
                  <a:schemeClr val="bg1"/>
                </a:solidFill>
                <a:effectLst>
                  <a:outerShdw blurRad="38100" dist="38100" dir="2700000" algn="tl">
                    <a:srgbClr val="000000">
                      <a:alpha val="43137"/>
                    </a:srgbClr>
                  </a:outerShdw>
                </a:effectLst>
              </a:rPr>
              <a:t>prelazak</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rijeke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opasna</a:t>
            </a:r>
            <a:r>
              <a:rPr lang="es-ES" sz="2000" b="1" dirty="0">
                <a:solidFill>
                  <a:schemeClr val="bg1"/>
                </a:solidFill>
                <a:effectLst>
                  <a:outerShdw blurRad="38100" dist="38100" dir="2700000" algn="tl">
                    <a:srgbClr val="000000">
                      <a:alpha val="43137"/>
                    </a:srgbClr>
                  </a:outerShdw>
                </a:effectLst>
              </a:rPr>
              <a:t> je </a:t>
            </a:r>
            <a:r>
              <a:rPr lang="es-ES" sz="2000" b="1" dirty="0" err="1">
                <a:solidFill>
                  <a:schemeClr val="bg1"/>
                </a:solidFill>
                <a:effectLst>
                  <a:outerShdw blurRad="38100" dist="38100" dir="2700000" algn="tl">
                    <a:srgbClr val="000000">
                      <a:alpha val="43137"/>
                    </a:srgbClr>
                  </a:outerShdw>
                </a:effectLst>
              </a:rPr>
              <a:t>avantura</a:t>
            </a:r>
            <a:r>
              <a:rPr lang="es-ES" sz="2000" b="1" dirty="0">
                <a:solidFill>
                  <a:schemeClr val="bg1"/>
                </a:solidFill>
                <a:effectLst>
                  <a:outerShdw blurRad="38100" dist="38100" dir="2700000" algn="tl">
                    <a:srgbClr val="000000">
                      <a:alpha val="43137"/>
                    </a:srgbClr>
                  </a:outerShdw>
                </a:effectLst>
              </a:rPr>
              <a:t>.</a:t>
            </a: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99" y="3419278"/>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descr="Forma&#10;&#10;El contenido generado por IA puede ser incorrecto.">
            <a:extLst>
              <a:ext uri="{FF2B5EF4-FFF2-40B4-BE49-F238E27FC236}">
                <a16:creationId xmlns:a16="http://schemas.microsoft.com/office/drawing/2014/main" id="{3F6C57C9-17EA-0EF3-697A-D40682BB3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6464" y="4212334"/>
            <a:ext cx="248304" cy="240890"/>
          </a:xfrm>
          <a:prstGeom prst="rect">
            <a:avLst/>
          </a:prstGeom>
          <a:effectLst>
            <a:outerShdw blurRad="50800" dist="38100" dir="8100000" algn="tr" rotWithShape="0">
              <a:prstClr val="black">
                <a:alpha val="40000"/>
              </a:prstClr>
            </a:outerShdw>
          </a:effectLst>
        </p:spPr>
      </p:pic>
      <p:pic>
        <p:nvPicPr>
          <p:cNvPr id="50" name="Imagen 49" descr="Forma&#10;&#10;El contenido generado por IA puede ser incorrecto.">
            <a:extLst>
              <a:ext uri="{FF2B5EF4-FFF2-40B4-BE49-F238E27FC236}">
                <a16:creationId xmlns:a16="http://schemas.microsoft.com/office/drawing/2014/main" id="{81AEAFFF-4F15-63F7-62BA-8BCD8861E4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6464" y="4560762"/>
            <a:ext cx="248304" cy="240890"/>
          </a:xfrm>
          <a:prstGeom prst="rect">
            <a:avLst/>
          </a:prstGeom>
          <a:effectLst>
            <a:outerShdw blurRad="50800" dist="38100" dir="8100000" algn="tr" rotWithShape="0">
              <a:prstClr val="black">
                <a:alpha val="40000"/>
              </a:prstClr>
            </a:outerShdw>
          </a:effectLst>
        </p:spPr>
      </p:pic>
      <p:pic>
        <p:nvPicPr>
          <p:cNvPr id="56" name="Imagen 55" descr="Forma, Círculo&#10;&#10;El contenido generado por IA puede ser incorrecto.">
            <a:extLst>
              <a:ext uri="{FF2B5EF4-FFF2-40B4-BE49-F238E27FC236}">
                <a16:creationId xmlns:a16="http://schemas.microsoft.com/office/drawing/2014/main" id="{9638933F-DB01-D099-BC2B-22484D6AC5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6464" y="5862240"/>
            <a:ext cx="248304" cy="240890"/>
          </a:xfrm>
          <a:prstGeom prst="rect">
            <a:avLst/>
          </a:prstGeom>
          <a:effectLst>
            <a:outerShdw blurRad="50800" dist="38100" dir="8100000" algn="tr" rotWithShape="0">
              <a:prstClr val="black">
                <a:alpha val="40000"/>
              </a:prstClr>
            </a:outerShdw>
          </a:effectLst>
        </p:spPr>
      </p:pic>
      <p:pic>
        <p:nvPicPr>
          <p:cNvPr id="61" name="Imagen 60" descr="Forma, Círculo&#10;&#10;El contenido generado por IA puede ser incorrecto.">
            <a:extLst>
              <a:ext uri="{FF2B5EF4-FFF2-40B4-BE49-F238E27FC236}">
                <a16:creationId xmlns:a16="http://schemas.microsoft.com/office/drawing/2014/main" id="{606F5363-661C-959E-6A7C-61020ED557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16464" y="5487022"/>
            <a:ext cx="248304" cy="240890"/>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713377" y="6344949"/>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13377" y="5053838"/>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13377" y="3757104"/>
            <a:ext cx="570681" cy="375250"/>
          </a:xfrm>
          <a:prstGeom prst="rect">
            <a:avLst/>
          </a:prstGeom>
        </p:spPr>
      </p:pic>
      <p:sp>
        <p:nvSpPr>
          <p:cNvPr id="5" name="CuadroTexto 4">
            <a:extLst>
              <a:ext uri="{FF2B5EF4-FFF2-40B4-BE49-F238E27FC236}">
                <a16:creationId xmlns:a16="http://schemas.microsoft.com/office/drawing/2014/main" id="{80005F48-1AD9-BA37-6821-77FF72B81841}"/>
              </a:ext>
            </a:extLst>
          </p:cNvPr>
          <p:cNvSpPr txBox="1"/>
          <p:nvPr/>
        </p:nvSpPr>
        <p:spPr>
          <a:xfrm>
            <a:off x="282678" y="2525605"/>
            <a:ext cx="5931311" cy="707886"/>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Za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čovjeka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nemoguće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Za</a:t>
            </a:r>
            <a:r>
              <a:rPr lang="es-ES" sz="2000" b="1" dirty="0">
                <a:solidFill>
                  <a:schemeClr val="bg1"/>
                </a:solidFill>
                <a:effectLst>
                  <a:outerShdw blurRad="38100" dist="38100" dir="2700000" algn="tl">
                    <a:srgbClr val="000000">
                      <a:alpha val="43137"/>
                    </a:srgbClr>
                  </a:outerShdw>
                </a:effectLst>
              </a:rPr>
              <a:t> Boga, </a:t>
            </a:r>
            <a:r>
              <a:rPr lang="es-ES" sz="2000" b="1" dirty="0" err="1">
                <a:solidFill>
                  <a:schemeClr val="bg1"/>
                </a:solidFill>
                <a:effectLst>
                  <a:outerShdw blurRad="38100" dist="38100" dir="2700000" algn="tl">
                    <a:srgbClr val="000000">
                      <a:alpha val="43137"/>
                    </a:srgbClr>
                  </a:outerShdw>
                </a:effectLst>
              </a:rPr>
              <a:t>lako</a:t>
            </a:r>
            <a:r>
              <a:rPr lang="es-E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P</a:t>
            </a:r>
            <a:r>
              <a:rPr lang="es-ES" sz="2000" b="1" dirty="0" err="1">
                <a:solidFill>
                  <a:schemeClr val="bg1"/>
                </a:solidFill>
                <a:effectLst>
                  <a:outerShdw blurRad="38100" dist="38100" dir="2700000" algn="tl">
                    <a:srgbClr val="000000">
                      <a:alpha val="43137"/>
                    </a:srgbClr>
                  </a:outerShdw>
                </a:effectLst>
              </a:rPr>
              <a:t>osvetite</a:t>
            </a:r>
            <a:r>
              <a:rPr lang="es-ES" sz="2000" b="1" dirty="0">
                <a:solidFill>
                  <a:schemeClr val="bg1"/>
                </a:solidFill>
                <a:effectLst>
                  <a:outerShdw blurRad="38100" dist="38100" dir="2700000" algn="tl">
                    <a:srgbClr val="000000">
                      <a:alpha val="43137"/>
                    </a:srgbClr>
                  </a:outerShdw>
                </a:effectLst>
              </a:rPr>
              <a:t> se i </a:t>
            </a:r>
            <a:r>
              <a:rPr lang="es-ES" sz="2000" b="1" dirty="0" err="1">
                <a:solidFill>
                  <a:schemeClr val="bg1"/>
                </a:solidFill>
                <a:effectLst>
                  <a:outerShdw blurRad="38100" dist="38100" dir="2700000" algn="tl">
                    <a:srgbClr val="000000">
                      <a:alpha val="43137"/>
                    </a:srgbClr>
                  </a:outerShdw>
                </a:effectLst>
              </a:rPr>
              <a:t>prijeđite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Jordan</a:t>
            </a:r>
            <a:r>
              <a:rPr lang="es-ES" sz="2000" b="1" dirty="0">
                <a:solidFill>
                  <a:schemeClr val="bg1"/>
                </a:solidFill>
                <a:effectLst>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AFE93F18-61F8-8AE1-E412-ED22C8FF508C}"/>
              </a:ext>
            </a:extLst>
          </p:cNvPr>
          <p:cNvSpPr txBox="1"/>
          <p:nvPr/>
        </p:nvSpPr>
        <p:spPr>
          <a:xfrm>
            <a:off x="239017" y="1833108"/>
            <a:ext cx="5974972" cy="707886"/>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Kako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može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prijeći</a:t>
            </a:r>
            <a:r>
              <a:rPr lang="es-E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sav</a:t>
            </a:r>
            <a:r>
              <a:rPr lang="es-E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taj narod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noseći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starce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trudnice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djecu</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stoku</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6" y="2767280"/>
            <a:ext cx="7045973" cy="1569660"/>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PRELAZAK JORDANA
(JOŠUA 3)</a:t>
            </a:r>
            <a:endPar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0" y="0"/>
            <a:ext cx="12191999" cy="769441"/>
          </a:xfrm>
          <a:prstGeom prst="rect">
            <a:avLst/>
          </a:prstGeom>
          <a:noFill/>
        </p:spPr>
        <p:txBody>
          <a:bodyPr wrap="square">
            <a:spAutoFit/>
          </a:bodyPr>
          <a:lstStyle/>
          <a:p>
            <a:pPr algn="ctr"/>
            <a:r>
              <a:rPr lang="hr-HR"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POTREBNO JE POSVEĆENJE</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662672"/>
            <a:ext cx="12191999" cy="369332"/>
          </a:xfrm>
          <a:prstGeom prst="rect">
            <a:avLst/>
          </a:prstGeom>
          <a:noFill/>
        </p:spPr>
        <p:txBody>
          <a:bodyPr wrap="square">
            <a:spAutoFit/>
          </a:bodyPr>
          <a:lstStyle/>
          <a:p>
            <a:pPr algn="ctr"/>
            <a:r>
              <a:rPr lang="es-ES" b="1" dirty="0">
                <a:solidFill>
                  <a:srgbClr val="E8D190"/>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E8D190"/>
                </a:solidFill>
                <a:effectLst>
                  <a:outerShdw blurRad="38100" dist="38100" dir="2700000" algn="tl">
                    <a:srgbClr val="000000">
                      <a:alpha val="43137"/>
                    </a:srgbClr>
                  </a:outerShdw>
                </a:effectLst>
                <a:latin typeface="Comic Sans MS" panose="030F0702030302020204" pitchFamily="66" charset="0"/>
              </a:rPr>
              <a:t>Posvećujte se jer će sutra Bog za vas učiniti veliko čudo, rekao je Jošua narodu.</a:t>
            </a:r>
            <a:r>
              <a:rPr lang="es-ES" b="1" dirty="0">
                <a:solidFill>
                  <a:srgbClr val="E8D19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(Jo</a:t>
            </a:r>
            <a:r>
              <a:rPr lang="hr-HR" sz="1400" b="1" dirty="0" err="1">
                <a:solidFill>
                  <a:srgbClr val="E8D190"/>
                </a:solidFill>
                <a:effectLst>
                  <a:outerShdw blurRad="38100" dist="38100" dir="2700000" algn="tl">
                    <a:srgbClr val="000000">
                      <a:alpha val="43137"/>
                    </a:srgbClr>
                  </a:outerShdw>
                </a:effectLst>
                <a:latin typeface="Comic Sans MS" panose="030F0702030302020204" pitchFamily="66" charset="0"/>
              </a:rPr>
              <a:t>šua</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 3</a:t>
            </a:r>
            <a:r>
              <a:rPr lang="hr-HR" sz="1400" b="1" dirty="0">
                <a:solidFill>
                  <a:srgbClr val="E8D190"/>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5)</a:t>
            </a:r>
          </a:p>
        </p:txBody>
      </p:sp>
      <p:sp>
        <p:nvSpPr>
          <p:cNvPr id="6" name="CuadroTexto 5">
            <a:extLst>
              <a:ext uri="{FF2B5EF4-FFF2-40B4-BE49-F238E27FC236}">
                <a16:creationId xmlns:a16="http://schemas.microsoft.com/office/drawing/2014/main" id="{3C72C639-E722-B310-3CFF-8D92AD4C28E5}"/>
              </a:ext>
            </a:extLst>
          </p:cNvPr>
          <p:cNvSpPr txBox="1"/>
          <p:nvPr/>
        </p:nvSpPr>
        <p:spPr>
          <a:xfrm>
            <a:off x="390525" y="1219200"/>
            <a:ext cx="7296150" cy="1015663"/>
          </a:xfrm>
          <a:prstGeom prst="rect">
            <a:avLst/>
          </a:prstGeom>
          <a:noFill/>
        </p:spPr>
        <p:txBody>
          <a:bodyPr wrap="square" rtlCol="0">
            <a:spAutoFit/>
          </a:bodyPr>
          <a:lstStyle/>
          <a:p>
            <a:pPr>
              <a:spcBef>
                <a:spcPts val="600"/>
              </a:spcBef>
            </a:pPr>
            <a:r>
              <a:rPr lang="es-ES" sz="2000" b="1" dirty="0" err="1"/>
              <a:t>Oblak</a:t>
            </a:r>
            <a:r>
              <a:rPr lang="es-ES" sz="2000" b="1" dirty="0"/>
              <a:t> je 40 </a:t>
            </a:r>
            <a:r>
              <a:rPr lang="es-ES" sz="2000" b="1" dirty="0" err="1"/>
              <a:t>godina</a:t>
            </a:r>
            <a:r>
              <a:rPr lang="es-ES" sz="2000" b="1" dirty="0"/>
              <a:t> </a:t>
            </a:r>
            <a:r>
              <a:rPr lang="es-ES" sz="2000" b="1" dirty="0" err="1"/>
              <a:t>označavao</a:t>
            </a:r>
            <a:r>
              <a:rPr lang="es-ES" sz="2000" b="1" dirty="0"/>
              <a:t> </a:t>
            </a:r>
            <a:r>
              <a:rPr lang="es-ES" sz="2000" b="1" dirty="0" err="1"/>
              <a:t>vrijeme</a:t>
            </a:r>
            <a:r>
              <a:rPr lang="es-ES" sz="2000" b="1" dirty="0"/>
              <a:t> da se </a:t>
            </a:r>
            <a:r>
              <a:rPr lang="hr-HR" sz="2000" b="1" dirty="0" err="1"/>
              <a:t>spakuje</a:t>
            </a:r>
            <a:r>
              <a:rPr lang="es-ES" sz="2000" b="1" dirty="0"/>
              <a:t> tabor i </a:t>
            </a:r>
            <a:r>
              <a:rPr lang="es-ES" sz="2000" b="1" dirty="0" err="1"/>
              <a:t>krene</a:t>
            </a:r>
            <a:r>
              <a:rPr lang="es-ES" sz="2000" b="1" dirty="0"/>
              <a:t>, a </a:t>
            </a:r>
            <a:r>
              <a:rPr lang="es-ES" sz="2000" b="1" dirty="0" err="1"/>
              <a:t>kovčeg</a:t>
            </a:r>
            <a:r>
              <a:rPr lang="es-ES" sz="2000" b="1" dirty="0"/>
              <a:t> je </a:t>
            </a:r>
            <a:r>
              <a:rPr lang="es-ES" sz="2000" b="1" dirty="0" err="1"/>
              <a:t>vodio</a:t>
            </a:r>
            <a:r>
              <a:rPr lang="es-ES" sz="2000" b="1" dirty="0"/>
              <a:t> </a:t>
            </a:r>
            <a:r>
              <a:rPr lang="es-ES" sz="2000" b="1" dirty="0" err="1"/>
              <a:t>Izrael</a:t>
            </a:r>
            <a:r>
              <a:rPr lang="es-ES" sz="2000" b="1" dirty="0"/>
              <a:t> </a:t>
            </a:r>
            <a:r>
              <a:rPr lang="es-ES" sz="2000" b="1" dirty="0" err="1"/>
              <a:t>prema</a:t>
            </a:r>
            <a:r>
              <a:rPr lang="es-ES" sz="2000" b="1" dirty="0"/>
              <a:t> </a:t>
            </a:r>
            <a:r>
              <a:rPr lang="es-ES" sz="2000" b="1" dirty="0" err="1"/>
              <a:t>novom</a:t>
            </a:r>
            <a:r>
              <a:rPr lang="es-ES" sz="2000" b="1" dirty="0"/>
              <a:t> </a:t>
            </a:r>
            <a:r>
              <a:rPr lang="es-ES" sz="2000" b="1" dirty="0" err="1"/>
              <a:t>odredištu</a:t>
            </a:r>
            <a:r>
              <a:rPr lang="es-ES" sz="2000" b="1" dirty="0"/>
              <a:t> </a:t>
            </a:r>
            <a:r>
              <a:rPr lang="hr-HR" sz="2000" b="1" dirty="0"/>
              <a:t>           </a:t>
            </a:r>
            <a:r>
              <a:rPr lang="es-ES" sz="2000" b="1" dirty="0"/>
              <a:t>(Br </a:t>
            </a:r>
            <a:r>
              <a:rPr lang="hr-HR" sz="2000" b="1" dirty="0"/>
              <a:t>.</a:t>
            </a:r>
            <a:r>
              <a:rPr lang="es-ES" sz="2000" b="1" dirty="0"/>
              <a:t>9,17</a:t>
            </a:r>
            <a:r>
              <a:rPr lang="hr-HR" sz="2000" b="1" dirty="0"/>
              <a:t>.</a:t>
            </a:r>
            <a:r>
              <a:rPr lang="es-ES" sz="2000" b="1" dirty="0"/>
              <a:t>10</a:t>
            </a:r>
            <a:r>
              <a:rPr lang="hr-HR" sz="2000" b="1" dirty="0"/>
              <a:t>.</a:t>
            </a:r>
            <a:r>
              <a:rPr lang="es-ES" sz="2000" b="1" dirty="0"/>
              <a:t>33).</a:t>
            </a: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1321044775"/>
              </p:ext>
            </p:extLst>
          </p:nvPr>
        </p:nvGraphicFramePr>
        <p:xfrm>
          <a:off x="7486650"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3162300" y="2311063"/>
            <a:ext cx="4324350" cy="1938992"/>
          </a:xfrm>
          <a:prstGeom prst="rect">
            <a:avLst/>
          </a:prstGeom>
          <a:noFill/>
        </p:spPr>
        <p:txBody>
          <a:bodyPr wrap="square">
            <a:spAutoFit/>
          </a:bodyPr>
          <a:lstStyle/>
          <a:p>
            <a:pPr>
              <a:spcBef>
                <a:spcPts val="600"/>
              </a:spcBef>
            </a:pPr>
            <a:r>
              <a:rPr lang="es-ES" sz="2000" b="1" dirty="0" err="1"/>
              <a:t>Bilo</a:t>
            </a:r>
            <a:r>
              <a:rPr lang="es-ES" sz="2000" b="1" dirty="0"/>
              <a:t> je </a:t>
            </a:r>
            <a:r>
              <a:rPr lang="es-ES" sz="2000" b="1" dirty="0" err="1"/>
              <a:t>vrijeme</a:t>
            </a:r>
            <a:r>
              <a:rPr lang="es-ES" sz="2000" b="1" dirty="0"/>
              <a:t> </a:t>
            </a:r>
            <a:r>
              <a:rPr lang="es-ES" sz="2000" b="1" dirty="0" err="1"/>
              <a:t>za</a:t>
            </a:r>
            <a:r>
              <a:rPr lang="es-ES" sz="2000" b="1" dirty="0"/>
              <a:t> </a:t>
            </a:r>
            <a:r>
              <a:rPr lang="es-ES" sz="2000" b="1" dirty="0" err="1"/>
              <a:t>kretanje</a:t>
            </a:r>
            <a:r>
              <a:rPr lang="es-ES" sz="2000" b="1" dirty="0"/>
              <a:t>. </a:t>
            </a:r>
            <a:r>
              <a:rPr lang="es-ES" sz="2000" b="1" dirty="0" err="1"/>
              <a:t>Šitimov</a:t>
            </a:r>
            <a:r>
              <a:rPr lang="es-ES" sz="2000" b="1" dirty="0"/>
              <a:t> tabor je </a:t>
            </a:r>
            <a:r>
              <a:rPr lang="hr-HR" sz="2000" b="1" dirty="0" err="1"/>
              <a:t>rastavl</a:t>
            </a:r>
            <a:r>
              <a:rPr lang="es-ES" sz="2000" b="1" dirty="0" err="1"/>
              <a:t>jen</a:t>
            </a:r>
            <a:r>
              <a:rPr lang="es-ES" sz="2000" b="1" dirty="0"/>
              <a:t> i oni su se </a:t>
            </a:r>
            <a:r>
              <a:rPr lang="hr-HR" sz="2000" b="1" dirty="0"/>
              <a:t>nakon </a:t>
            </a:r>
            <a:r>
              <a:rPr lang="es-ES" sz="2000" b="1" dirty="0"/>
              <a:t>tri </a:t>
            </a:r>
            <a:r>
              <a:rPr lang="es-ES" sz="2000" b="1" dirty="0" err="1"/>
              <a:t>dana</a:t>
            </a:r>
            <a:r>
              <a:rPr lang="es-ES" sz="2000" b="1" dirty="0"/>
              <a:t> </a:t>
            </a:r>
            <a:r>
              <a:rPr lang="es-ES" sz="2000" b="1" dirty="0" err="1"/>
              <a:t>utaborili</a:t>
            </a:r>
            <a:r>
              <a:rPr lang="es-ES" sz="2000" b="1" dirty="0"/>
              <a:t> </a:t>
            </a:r>
            <a:r>
              <a:rPr lang="es-ES" sz="2000" b="1" dirty="0" err="1"/>
              <a:t>ispred</a:t>
            </a:r>
            <a:r>
              <a:rPr lang="es-ES" sz="2000" b="1" dirty="0"/>
              <a:t> Jordana. </a:t>
            </a:r>
            <a:r>
              <a:rPr lang="es-ES" sz="2000" b="1" dirty="0" err="1"/>
              <a:t>Zatim</a:t>
            </a:r>
            <a:r>
              <a:rPr lang="es-ES" sz="2000" b="1" dirty="0"/>
              <a:t> </a:t>
            </a:r>
            <a:r>
              <a:rPr lang="es-ES" sz="2000" b="1" dirty="0" err="1"/>
              <a:t>im</a:t>
            </a:r>
            <a:r>
              <a:rPr lang="es-ES" sz="2000" b="1" dirty="0"/>
              <a:t> je </a:t>
            </a:r>
            <a:r>
              <a:rPr lang="es-ES" sz="2000" b="1" dirty="0" err="1"/>
              <a:t>zapovjeđeno</a:t>
            </a:r>
            <a:r>
              <a:rPr lang="es-ES" sz="2000" b="1" dirty="0"/>
              <a:t> da </a:t>
            </a:r>
            <a:r>
              <a:rPr lang="hr-HR" sz="2000" b="1" dirty="0"/>
              <a:t>pođu za</a:t>
            </a:r>
            <a:r>
              <a:rPr lang="es-ES" sz="2000" b="1" dirty="0"/>
              <a:t> </a:t>
            </a:r>
            <a:r>
              <a:rPr lang="es-ES" sz="2000" b="1" dirty="0" err="1"/>
              <a:t>kovčeg</a:t>
            </a:r>
            <a:r>
              <a:rPr lang="hr-HR" sz="2000" b="1" dirty="0"/>
              <a:t>om</a:t>
            </a:r>
            <a:r>
              <a:rPr lang="es-ES" sz="2000" b="1" dirty="0"/>
              <a:t> u </a:t>
            </a:r>
            <a:r>
              <a:rPr lang="es-ES" sz="2000" b="1" dirty="0" err="1"/>
              <a:t>Obećanu</a:t>
            </a:r>
            <a:r>
              <a:rPr lang="es-ES" sz="2000" b="1" dirty="0"/>
              <a:t> </a:t>
            </a:r>
            <a:r>
              <a:rPr lang="es-ES" sz="2000" b="1" dirty="0" err="1"/>
              <a:t>zemlju</a:t>
            </a:r>
            <a:r>
              <a:rPr lang="es-ES" sz="2000" b="1" dirty="0"/>
              <a:t> (</a:t>
            </a:r>
            <a:r>
              <a:rPr lang="es-ES" sz="2000" b="1" dirty="0" err="1"/>
              <a:t>Još</a:t>
            </a:r>
            <a:r>
              <a:rPr lang="hr-HR" sz="2000" b="1" dirty="0" err="1"/>
              <a:t>ua</a:t>
            </a:r>
            <a:r>
              <a:rPr lang="hr-HR" sz="2000" b="1" dirty="0"/>
              <a:t> </a:t>
            </a:r>
            <a:r>
              <a:rPr lang="es-ES" sz="2000" b="1" dirty="0"/>
              <a:t>3</a:t>
            </a:r>
            <a:r>
              <a:rPr lang="hr-HR" sz="2000" b="1" dirty="0"/>
              <a:t>,</a:t>
            </a:r>
            <a:r>
              <a:rPr lang="es-ES" sz="2000" b="1" dirty="0"/>
              <a:t>1-3).</a:t>
            </a: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28600"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28600"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3162298" y="4250055"/>
            <a:ext cx="4324351" cy="2246769"/>
          </a:xfrm>
          <a:prstGeom prst="rect">
            <a:avLst/>
          </a:prstGeom>
          <a:noFill/>
        </p:spPr>
        <p:txBody>
          <a:bodyPr wrap="square">
            <a:spAutoFit/>
          </a:bodyPr>
          <a:lstStyle/>
          <a:p>
            <a:pPr>
              <a:spcBef>
                <a:spcPts val="600"/>
              </a:spcBef>
            </a:pPr>
            <a:r>
              <a:rPr lang="es-ES" sz="2000" b="1" dirty="0"/>
              <a:t>Ali </a:t>
            </a:r>
            <a:r>
              <a:rPr lang="es-ES" sz="2000" b="1" dirty="0" err="1"/>
              <a:t>postojao</a:t>
            </a:r>
            <a:r>
              <a:rPr lang="es-ES" sz="2000" b="1" dirty="0"/>
              <a:t> je jedan </a:t>
            </a:r>
            <a:r>
              <a:rPr lang="es-ES" sz="2000" b="1" dirty="0" err="1"/>
              <a:t>preduvjet</a:t>
            </a:r>
            <a:r>
              <a:rPr lang="es-ES" sz="2000" b="1" dirty="0"/>
              <a:t>: </a:t>
            </a:r>
            <a:r>
              <a:rPr lang="es-ES" sz="2000" b="1" dirty="0" err="1"/>
              <a:t>trebali</a:t>
            </a:r>
            <a:r>
              <a:rPr lang="es-ES" sz="2000" b="1" dirty="0"/>
              <a:t> su </a:t>
            </a:r>
            <a:r>
              <a:rPr lang="es-ES" sz="2000" b="1" dirty="0" err="1"/>
              <a:t>biti</a:t>
            </a:r>
            <a:r>
              <a:rPr lang="es-ES" sz="2000" b="1" dirty="0"/>
              <a:t> </a:t>
            </a:r>
            <a:r>
              <a:rPr lang="es-ES" sz="2000" b="1" dirty="0" err="1"/>
              <a:t>posvećeni</a:t>
            </a:r>
            <a:r>
              <a:rPr lang="es-ES" sz="2000" b="1" dirty="0"/>
              <a:t> (</a:t>
            </a:r>
            <a:r>
              <a:rPr lang="es-ES" sz="2000" b="1" dirty="0" err="1"/>
              <a:t>Još</a:t>
            </a:r>
            <a:r>
              <a:rPr lang="hr-HR" sz="2000" b="1" dirty="0" err="1"/>
              <a:t>ua</a:t>
            </a:r>
            <a:r>
              <a:rPr lang="hr-HR" sz="2000" b="1" dirty="0"/>
              <a:t> </a:t>
            </a:r>
            <a:r>
              <a:rPr lang="es-ES" sz="2000" b="1" dirty="0"/>
              <a:t>3</a:t>
            </a:r>
            <a:r>
              <a:rPr lang="hr-HR" sz="2000" b="1" dirty="0"/>
              <a:t>,</a:t>
            </a:r>
            <a:r>
              <a:rPr lang="es-ES" sz="2000" b="1" dirty="0"/>
              <a:t>5). Ovo </a:t>
            </a:r>
            <a:r>
              <a:rPr lang="es-ES" sz="2000" b="1" dirty="0" err="1"/>
              <a:t>posvećenje</a:t>
            </a:r>
            <a:r>
              <a:rPr lang="es-ES" sz="2000" b="1" dirty="0"/>
              <a:t> </a:t>
            </a:r>
            <a:r>
              <a:rPr lang="es-ES" sz="2000" b="1" dirty="0" err="1"/>
              <a:t>uključivalo</a:t>
            </a:r>
            <a:r>
              <a:rPr lang="es-ES" sz="2000" b="1" dirty="0"/>
              <a:t> je </a:t>
            </a:r>
            <a:r>
              <a:rPr lang="es-ES" sz="2000" b="1" dirty="0" err="1"/>
              <a:t>ceremonijalno</a:t>
            </a:r>
            <a:r>
              <a:rPr lang="es-ES" sz="2000" b="1" dirty="0"/>
              <a:t> </a:t>
            </a:r>
            <a:r>
              <a:rPr lang="es-ES" sz="2000" b="1" dirty="0" err="1"/>
              <a:t>pročišćenje</a:t>
            </a:r>
            <a:r>
              <a:rPr lang="es-ES" sz="2000" b="1" dirty="0"/>
              <a:t> (</a:t>
            </a:r>
            <a:r>
              <a:rPr lang="es-ES" sz="2000" b="1" dirty="0" err="1"/>
              <a:t>pranje</a:t>
            </a:r>
            <a:r>
              <a:rPr lang="es-ES" sz="2000" b="1" dirty="0"/>
              <a:t> </a:t>
            </a:r>
            <a:r>
              <a:rPr lang="es-ES" sz="2000" b="1" dirty="0" err="1"/>
              <a:t>odjeće</a:t>
            </a:r>
            <a:r>
              <a:rPr lang="es-ES" sz="2000" b="1" dirty="0"/>
              <a:t> i </a:t>
            </a:r>
            <a:r>
              <a:rPr lang="es-ES" sz="2000" b="1" dirty="0" err="1"/>
              <a:t>tijela</a:t>
            </a:r>
            <a:r>
              <a:rPr lang="es-ES" sz="2000" b="1" dirty="0"/>
              <a:t>), </a:t>
            </a:r>
            <a:r>
              <a:rPr lang="es-ES" sz="2000" b="1" dirty="0" err="1"/>
              <a:t>odbacivanje</a:t>
            </a:r>
            <a:r>
              <a:rPr lang="es-ES" sz="2000" b="1" dirty="0"/>
              <a:t> </a:t>
            </a:r>
            <a:r>
              <a:rPr lang="es-ES" sz="2000" b="1" dirty="0" err="1"/>
              <a:t>grijeha</a:t>
            </a:r>
            <a:r>
              <a:rPr lang="es-ES" sz="2000" b="1" dirty="0"/>
              <a:t> i </a:t>
            </a:r>
            <a:r>
              <a:rPr lang="es-ES" sz="2000" b="1" dirty="0" err="1"/>
              <a:t>prijemčiv</a:t>
            </a:r>
            <a:r>
              <a:rPr lang="es-ES" sz="2000" b="1" dirty="0"/>
              <a:t> </a:t>
            </a:r>
            <a:r>
              <a:rPr lang="es-ES" sz="2000" b="1" dirty="0" err="1"/>
              <a:t>stav</a:t>
            </a:r>
            <a:r>
              <a:rPr lang="es-ES" sz="2000" b="1" dirty="0"/>
              <a:t> </a:t>
            </a:r>
            <a:r>
              <a:rPr lang="es-ES" sz="2000" b="1" dirty="0" err="1"/>
              <a:t>za</a:t>
            </a:r>
            <a:r>
              <a:rPr lang="es-ES" sz="2000" b="1" dirty="0"/>
              <a:t> </a:t>
            </a:r>
            <a:r>
              <a:rPr lang="es-ES" sz="2000" b="1" dirty="0" err="1"/>
              <a:t>poslušnost</a:t>
            </a:r>
            <a:r>
              <a:rPr lang="es-ES" sz="2000" b="1" dirty="0"/>
              <a:t> </a:t>
            </a:r>
            <a:r>
              <a:rPr lang="es-ES" sz="2000" b="1" dirty="0" err="1"/>
              <a:t>Božjim</a:t>
            </a:r>
            <a:r>
              <a:rPr lang="es-ES" sz="2000" b="1" dirty="0"/>
              <a:t> </a:t>
            </a:r>
            <a:r>
              <a:rPr lang="es-ES" sz="2000" b="1" dirty="0" err="1"/>
              <a:t>zapovijedima</a:t>
            </a:r>
            <a:r>
              <a:rPr lang="es-ES" sz="2000" b="1" dirty="0"/>
              <a:t>.</a:t>
            </a:r>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209549" y="0"/>
            <a:ext cx="11772901" cy="769441"/>
          </a:xfrm>
          <a:prstGeom prst="rect">
            <a:avLst/>
          </a:prstGeom>
          <a:noFill/>
        </p:spPr>
        <p:txBody>
          <a:bodyPr wrap="square">
            <a:spAutoFit/>
          </a:bodyPr>
          <a:lstStyle/>
          <a:p>
            <a:pPr algn="ctr"/>
            <a:r>
              <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rPr>
              <a:t>BOŽJA ČUDESA</a:t>
            </a:r>
          </a:p>
        </p:txBody>
      </p:sp>
      <p:sp>
        <p:nvSpPr>
          <p:cNvPr id="5" name="CuadroTexto 4">
            <a:extLst>
              <a:ext uri="{FF2B5EF4-FFF2-40B4-BE49-F238E27FC236}">
                <a16:creationId xmlns:a16="http://schemas.microsoft.com/office/drawing/2014/main" id="{36B1BDF9-F71B-88C0-8CC3-C2DD7588CA4E}"/>
              </a:ext>
            </a:extLst>
          </p:cNvPr>
          <p:cNvSpPr txBox="1"/>
          <p:nvPr/>
        </p:nvSpPr>
        <p:spPr>
          <a:xfrm>
            <a:off x="438149" y="618548"/>
            <a:ext cx="11315700"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Po ovome ćete znati da je živi Bog zaista među vama I da će pred vama istjerati Kanaance, Hetite, </a:t>
            </a:r>
            <a:r>
              <a:rPr lang="hr-HR"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Hivijce</a:t>
            </a:r>
            <a:r>
              <a:rPr lang="hr-H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hr-HR"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Perižane</a:t>
            </a:r>
            <a:r>
              <a:rPr lang="hr-H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hr-HR"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Girgašane</a:t>
            </a:r>
            <a:r>
              <a:rPr lang="hr-H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hr-HR"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Amorejce</a:t>
            </a:r>
            <a:r>
              <a:rPr lang="hr-H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i </a:t>
            </a:r>
            <a:r>
              <a:rPr lang="hr-HR"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Jebusejce</a:t>
            </a:r>
            <a:r>
              <a:rPr lang="hr-H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hr-HR" sz="14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šua</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3</a:t>
            </a:r>
            <a:r>
              <a:rPr lang="hr-HR"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16)</a:t>
            </a:r>
          </a:p>
        </p:txBody>
      </p:sp>
      <p:sp>
        <p:nvSpPr>
          <p:cNvPr id="6" name="CuadroTexto 5">
            <a:extLst>
              <a:ext uri="{FF2B5EF4-FFF2-40B4-BE49-F238E27FC236}">
                <a16:creationId xmlns:a16="http://schemas.microsoft.com/office/drawing/2014/main" id="{0B32CA84-A8A9-0F80-16A3-84944AD60BB2}"/>
              </a:ext>
            </a:extLst>
          </p:cNvPr>
          <p:cNvSpPr txBox="1"/>
          <p:nvPr/>
        </p:nvSpPr>
        <p:spPr>
          <a:xfrm>
            <a:off x="6438900" y="1576387"/>
            <a:ext cx="5753100" cy="1631216"/>
          </a:xfrm>
          <a:prstGeom prst="rect">
            <a:avLst/>
          </a:prstGeom>
          <a:noFill/>
        </p:spPr>
        <p:txBody>
          <a:bodyPr wrap="square" rtlCol="0">
            <a:spAutoFit/>
          </a:bodyPr>
          <a:lstStyle/>
          <a:p>
            <a:pPr>
              <a:spcBef>
                <a:spcPts val="600"/>
              </a:spcBef>
            </a:pPr>
            <a:r>
              <a:rPr lang="es-ES" sz="2000" b="1" dirty="0" err="1"/>
              <a:t>Bog</a:t>
            </a:r>
            <a:r>
              <a:rPr lang="es-ES" sz="2000" b="1" dirty="0"/>
              <a:t> je "</a:t>
            </a:r>
            <a:r>
              <a:rPr lang="es-ES" sz="2000" b="1" dirty="0" err="1"/>
              <a:t>jedini</a:t>
            </a:r>
            <a:r>
              <a:rPr lang="es-ES" sz="2000" b="1" dirty="0"/>
              <a:t> </a:t>
            </a:r>
            <a:r>
              <a:rPr lang="es-ES" sz="2000" b="1" dirty="0" err="1"/>
              <a:t>koji</a:t>
            </a:r>
            <a:r>
              <a:rPr lang="es-ES" sz="2000" b="1" dirty="0"/>
              <a:t> </a:t>
            </a:r>
            <a:r>
              <a:rPr lang="es-ES" sz="2000" b="1" dirty="0" err="1"/>
              <a:t>čini</a:t>
            </a:r>
            <a:r>
              <a:rPr lang="es-ES" sz="2000" b="1" dirty="0"/>
              <a:t> </a:t>
            </a:r>
            <a:r>
              <a:rPr lang="es-ES" sz="2000" b="1" dirty="0" err="1"/>
              <a:t>čudesa</a:t>
            </a:r>
            <a:r>
              <a:rPr lang="es-ES" sz="2000" b="1" dirty="0"/>
              <a:t>" (</a:t>
            </a:r>
            <a:r>
              <a:rPr lang="es-ES" sz="2000" b="1" dirty="0" err="1"/>
              <a:t>Ps</a:t>
            </a:r>
            <a:r>
              <a:rPr lang="hr-HR" sz="2000" b="1" dirty="0"/>
              <a:t>.</a:t>
            </a:r>
            <a:r>
              <a:rPr lang="es-ES" sz="2000" b="1" dirty="0"/>
              <a:t> 72,18). </a:t>
            </a:r>
            <a:r>
              <a:rPr lang="es-ES" sz="2000" b="1" dirty="0" err="1"/>
              <a:t>Iz</a:t>
            </a:r>
            <a:r>
              <a:rPr lang="es-ES" sz="2000" b="1" dirty="0"/>
              <a:t> </a:t>
            </a:r>
            <a:r>
              <a:rPr lang="es-ES" sz="2000" b="1" dirty="0" err="1"/>
              <a:t>tog</a:t>
            </a:r>
            <a:r>
              <a:rPr lang="es-ES" sz="2000" b="1" dirty="0"/>
              <a:t> </a:t>
            </a:r>
            <a:r>
              <a:rPr lang="es-ES" sz="2000" b="1" dirty="0" err="1"/>
              <a:t>razloga</a:t>
            </a:r>
            <a:r>
              <a:rPr lang="es-ES" sz="2000" b="1" dirty="0"/>
              <a:t>, </a:t>
            </a:r>
            <a:r>
              <a:rPr lang="es-ES" sz="2000" b="1" dirty="0" err="1"/>
              <a:t>prepoznajemo</a:t>
            </a:r>
            <a:r>
              <a:rPr lang="es-ES" sz="2000" b="1" dirty="0"/>
              <a:t> </a:t>
            </a:r>
            <a:r>
              <a:rPr lang="es-ES" sz="2000" b="1" dirty="0" err="1"/>
              <a:t>ga</a:t>
            </a:r>
            <a:r>
              <a:rPr lang="es-ES" sz="2000" b="1" dirty="0"/>
              <a:t> </a:t>
            </a:r>
            <a:r>
              <a:rPr lang="es-ES" sz="2000" b="1" dirty="0" err="1"/>
              <a:t>kao</a:t>
            </a:r>
            <a:r>
              <a:rPr lang="es-ES" sz="2000" b="1" dirty="0"/>
              <a:t> </a:t>
            </a:r>
            <a:r>
              <a:rPr lang="es-ES" sz="2000" b="1" dirty="0" err="1"/>
              <a:t>jedinog</a:t>
            </a:r>
            <a:r>
              <a:rPr lang="es-ES" sz="2000" b="1" dirty="0"/>
              <a:t> Boga</a:t>
            </a:r>
            <a:r>
              <a:rPr lang="hr-HR" sz="2000" b="1" dirty="0"/>
              <a:t>   </a:t>
            </a:r>
            <a:r>
              <a:rPr lang="es-ES" sz="2000" b="1" dirty="0"/>
              <a:t> (</a:t>
            </a:r>
            <a:r>
              <a:rPr lang="es-ES" sz="2000" b="1" dirty="0" err="1"/>
              <a:t>Ps</a:t>
            </a:r>
            <a:r>
              <a:rPr lang="hr-HR" sz="2000" b="1" dirty="0"/>
              <a:t>.</a:t>
            </a:r>
            <a:r>
              <a:rPr lang="es-ES" sz="2000" b="1" dirty="0"/>
              <a:t> 86,10); </a:t>
            </a:r>
            <a:r>
              <a:rPr lang="es-ES" sz="2000" b="1" dirty="0" err="1"/>
              <a:t>sjećamo</a:t>
            </a:r>
            <a:r>
              <a:rPr lang="es-ES" sz="2000" b="1" dirty="0"/>
              <a:t> se </a:t>
            </a:r>
            <a:r>
              <a:rPr lang="es-ES" sz="2000" b="1" dirty="0" err="1"/>
              <a:t>njegovih</a:t>
            </a:r>
            <a:r>
              <a:rPr lang="es-ES" sz="2000" b="1" dirty="0"/>
              <a:t> </a:t>
            </a:r>
            <a:r>
              <a:rPr lang="es-ES" sz="2000" b="1" dirty="0" err="1"/>
              <a:t>čud</a:t>
            </a:r>
            <a:r>
              <a:rPr lang="hr-HR" sz="2000" b="1" dirty="0"/>
              <a:t>a</a:t>
            </a:r>
            <a:r>
              <a:rPr lang="es-ES" sz="2000" b="1" dirty="0"/>
              <a:t> (</a:t>
            </a:r>
            <a:r>
              <a:rPr lang="es-ES" sz="2000" b="1" dirty="0" err="1"/>
              <a:t>Ps</a:t>
            </a:r>
            <a:r>
              <a:rPr lang="hr-HR" sz="2000" b="1" dirty="0"/>
              <a:t>.</a:t>
            </a:r>
            <a:r>
              <a:rPr lang="es-ES" sz="2000" b="1" dirty="0"/>
              <a:t> 77,11); i </a:t>
            </a:r>
            <a:r>
              <a:rPr lang="es-ES" sz="2000" b="1" dirty="0" err="1"/>
              <a:t>pripovijedamo</a:t>
            </a:r>
            <a:r>
              <a:rPr lang="es-ES" sz="2000" b="1" dirty="0"/>
              <a:t> o </a:t>
            </a:r>
            <a:r>
              <a:rPr lang="es-ES" sz="2000" b="1" dirty="0" err="1"/>
              <a:t>njihovim</a:t>
            </a:r>
            <a:r>
              <a:rPr lang="es-ES" sz="2000" b="1" dirty="0"/>
              <a:t> </a:t>
            </a:r>
            <a:r>
              <a:rPr lang="es-ES" sz="2000" b="1" dirty="0" err="1"/>
              <a:t>zadivljujućim</a:t>
            </a:r>
            <a:r>
              <a:rPr lang="es-ES" sz="2000" b="1" dirty="0"/>
              <a:t> </a:t>
            </a:r>
            <a:r>
              <a:rPr lang="es-ES" sz="2000" b="1" dirty="0" err="1"/>
              <a:t>djelima</a:t>
            </a:r>
            <a:r>
              <a:rPr lang="es-ES" sz="2000" b="1" dirty="0"/>
              <a:t> (</a:t>
            </a:r>
            <a:r>
              <a:rPr lang="es-ES" sz="2000" b="1" dirty="0" err="1"/>
              <a:t>Ps</a:t>
            </a:r>
            <a:r>
              <a:rPr lang="hr-HR" sz="2000" b="1" dirty="0"/>
              <a:t>.</a:t>
            </a:r>
            <a:r>
              <a:rPr lang="es-ES" sz="2000" b="1" dirty="0"/>
              <a:t> 96,3).</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549" y="1685780"/>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23439"/>
          </a:xfrm>
          <a:prstGeom prst="rect">
            <a:avLst/>
          </a:prstGeom>
          <a:noFill/>
        </p:spPr>
        <p:txBody>
          <a:bodyPr wrap="square">
            <a:spAutoFit/>
          </a:bodyPr>
          <a:lstStyle/>
          <a:p>
            <a:pPr>
              <a:spcBef>
                <a:spcPts val="600"/>
              </a:spcBef>
            </a:pPr>
            <a:r>
              <a:rPr lang="es-ES" sz="2000" b="1" dirty="0" err="1"/>
              <a:t>Prelazak</a:t>
            </a:r>
            <a:r>
              <a:rPr lang="es-ES" sz="2000" b="1" dirty="0"/>
              <a:t> Jordana </a:t>
            </a:r>
            <a:r>
              <a:rPr lang="es-ES" sz="2000" b="1" dirty="0" err="1"/>
              <a:t>jedno</a:t>
            </a:r>
            <a:r>
              <a:rPr lang="es-ES" sz="2000" b="1" dirty="0"/>
              <a:t> je </a:t>
            </a:r>
            <a:r>
              <a:rPr lang="es-ES" sz="2000" b="1" dirty="0" err="1"/>
              <a:t>od</a:t>
            </a:r>
            <a:r>
              <a:rPr lang="es-ES" sz="2000" b="1" dirty="0"/>
              <a:t> </a:t>
            </a:r>
            <a:r>
              <a:rPr lang="es-ES" sz="2000" b="1" dirty="0" err="1"/>
              <a:t>Božjih</a:t>
            </a:r>
            <a:r>
              <a:rPr lang="es-ES" sz="2000" b="1" dirty="0"/>
              <a:t> </a:t>
            </a:r>
            <a:r>
              <a:rPr lang="es-ES" sz="2000" b="1" dirty="0" err="1"/>
              <a:t>čuda</a:t>
            </a:r>
            <a:r>
              <a:rPr lang="es-ES" sz="2000" b="1" dirty="0"/>
              <a:t>, </a:t>
            </a:r>
            <a:r>
              <a:rPr lang="es-ES" sz="2000" b="1" dirty="0" err="1"/>
              <a:t>koje</a:t>
            </a:r>
            <a:r>
              <a:rPr lang="es-ES" sz="2000" b="1" dirty="0"/>
              <a:t> </a:t>
            </a:r>
            <a:r>
              <a:rPr lang="es-ES" sz="2000" b="1" dirty="0" err="1"/>
              <a:t>proročanski</a:t>
            </a:r>
            <a:r>
              <a:rPr lang="es-ES" sz="2000" b="1" dirty="0"/>
              <a:t> </a:t>
            </a:r>
            <a:r>
              <a:rPr lang="es-ES" sz="2000" b="1" dirty="0" err="1"/>
              <a:t>ukazuje</a:t>
            </a:r>
            <a:r>
              <a:rPr lang="es-ES" sz="2000" b="1" dirty="0"/>
              <a:t> </a:t>
            </a:r>
            <a:r>
              <a:rPr lang="es-ES" sz="2000" b="1" dirty="0" err="1"/>
              <a:t>na</a:t>
            </a:r>
            <a:r>
              <a:rPr lang="es-ES" sz="2000" b="1" dirty="0"/>
              <a:t> </a:t>
            </a:r>
            <a:r>
              <a:rPr lang="es-ES" sz="2000" b="1" dirty="0" err="1"/>
              <a:t>još</a:t>
            </a:r>
            <a:r>
              <a:rPr lang="es-ES" sz="2000" b="1" dirty="0"/>
              <a:t> </a:t>
            </a:r>
            <a:r>
              <a:rPr lang="es-ES" sz="2000" b="1" dirty="0" err="1"/>
              <a:t>jedno</a:t>
            </a:r>
            <a:r>
              <a:rPr lang="es-ES" sz="2000" b="1" dirty="0"/>
              <a:t> </a:t>
            </a:r>
            <a:r>
              <a:rPr lang="es-ES" sz="2000" b="1" dirty="0" err="1"/>
              <a:t>od</a:t>
            </a:r>
            <a:r>
              <a:rPr lang="es-ES" sz="2000" b="1" dirty="0"/>
              <a:t> </a:t>
            </a:r>
            <a:r>
              <a:rPr lang="es-ES" sz="2000" b="1" dirty="0" err="1"/>
              <a:t>velikih</a:t>
            </a:r>
            <a:r>
              <a:rPr lang="es-ES" sz="2000" b="1" dirty="0"/>
              <a:t> </a:t>
            </a:r>
            <a:r>
              <a:rPr lang="es-ES" sz="2000" b="1" dirty="0" err="1"/>
              <a:t>čuda</a:t>
            </a:r>
            <a:r>
              <a:rPr lang="es-ES" sz="2000" b="1" dirty="0"/>
              <a:t> </a:t>
            </a:r>
            <a:r>
              <a:rPr lang="es-ES" sz="2000" b="1" dirty="0" err="1"/>
              <a:t>koje</a:t>
            </a:r>
            <a:r>
              <a:rPr lang="es-ES" sz="2000" b="1" dirty="0"/>
              <a:t> je </a:t>
            </a:r>
            <a:r>
              <a:rPr lang="es-ES" sz="2000" b="1" dirty="0" err="1"/>
              <a:t>Bog</a:t>
            </a:r>
            <a:r>
              <a:rPr lang="es-ES" sz="2000" b="1" dirty="0"/>
              <a:t> </a:t>
            </a:r>
            <a:r>
              <a:rPr lang="es-ES" sz="2000" b="1" dirty="0" err="1"/>
              <a:t>obećao</a:t>
            </a:r>
            <a:r>
              <a:rPr lang="es-ES" sz="2000" b="1" dirty="0"/>
              <a:t> </a:t>
            </a:r>
            <a:r>
              <a:rPr lang="es-ES" sz="2000" b="1" dirty="0" err="1"/>
              <a:t>učiniti</a:t>
            </a:r>
            <a:r>
              <a:rPr lang="es-ES" sz="2000" b="1" dirty="0"/>
              <a:t> </a:t>
            </a:r>
            <a:r>
              <a:rPr lang="es-ES" sz="2000" b="1" dirty="0" err="1"/>
              <a:t>nama</a:t>
            </a:r>
            <a:r>
              <a:rPr lang="es-ES" sz="2000" b="1" dirty="0"/>
              <a:t>: </a:t>
            </a:r>
            <a:r>
              <a:rPr lang="es-ES" sz="2000" b="1" dirty="0" err="1"/>
              <a:t>ulazak</a:t>
            </a:r>
            <a:r>
              <a:rPr lang="es-ES" sz="2000" b="1" dirty="0"/>
              <a:t> u </a:t>
            </a:r>
            <a:r>
              <a:rPr lang="es-ES" sz="2000" b="1" dirty="0" err="1"/>
              <a:t>nebeski</a:t>
            </a:r>
            <a:r>
              <a:rPr lang="es-ES" sz="2000" b="1" dirty="0"/>
              <a:t> Kanaan </a:t>
            </a:r>
            <a:r>
              <a:rPr lang="hr-HR" sz="2000" b="1" dirty="0"/>
              <a:t>    </a:t>
            </a:r>
            <a:r>
              <a:rPr lang="es-ES" sz="2000" b="1" dirty="0"/>
              <a:t>(</a:t>
            </a:r>
            <a:r>
              <a:rPr lang="es-ES" sz="2000" b="1" dirty="0" err="1"/>
              <a:t>Zah</a:t>
            </a:r>
            <a:r>
              <a:rPr lang="hr-HR" sz="2000" b="1" dirty="0"/>
              <a:t>.</a:t>
            </a:r>
            <a:r>
              <a:rPr lang="es-ES" sz="2000" b="1" dirty="0"/>
              <a:t> 8,6-8).</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B297A29-913F-E0CE-D7A1-D102B22DD393}"/>
              </a:ext>
            </a:extLst>
          </p:cNvPr>
          <p:cNvSpPr txBox="1"/>
          <p:nvPr/>
        </p:nvSpPr>
        <p:spPr>
          <a:xfrm>
            <a:off x="6438900" y="3207603"/>
            <a:ext cx="5753100" cy="1323439"/>
          </a:xfrm>
          <a:prstGeom prst="rect">
            <a:avLst/>
          </a:prstGeom>
          <a:noFill/>
        </p:spPr>
        <p:txBody>
          <a:bodyPr wrap="square">
            <a:spAutoFit/>
          </a:bodyPr>
          <a:lstStyle/>
          <a:p>
            <a:pPr>
              <a:spcBef>
                <a:spcPts val="600"/>
              </a:spcBef>
            </a:pPr>
            <a:r>
              <a:rPr lang="es-ES" sz="2000" b="1" dirty="0"/>
              <a:t>Ne </a:t>
            </a:r>
            <a:r>
              <a:rPr lang="es-ES" sz="2000" b="1" dirty="0" err="1"/>
              <a:t>postoji</a:t>
            </a:r>
            <a:r>
              <a:rPr lang="es-ES" sz="2000" b="1" dirty="0"/>
              <a:t> </a:t>
            </a:r>
            <a:r>
              <a:rPr lang="es-ES" sz="2000" b="1" dirty="0" err="1"/>
              <a:t>ništa</a:t>
            </a:r>
            <a:r>
              <a:rPr lang="es-ES" sz="2000" b="1" dirty="0"/>
              <a:t> </a:t>
            </a:r>
            <a:r>
              <a:rPr lang="es-ES" sz="2000" b="1" dirty="0" err="1"/>
              <a:t>previše</a:t>
            </a:r>
            <a:r>
              <a:rPr lang="es-ES" sz="2000" b="1" dirty="0"/>
              <a:t> </a:t>
            </a:r>
            <a:r>
              <a:rPr lang="es-ES" sz="2000" b="1" dirty="0" err="1"/>
              <a:t>teško</a:t>
            </a:r>
            <a:r>
              <a:rPr lang="es-ES" sz="2000" b="1" dirty="0"/>
              <a:t> </a:t>
            </a:r>
            <a:r>
              <a:rPr lang="es-ES" sz="2000" b="1" dirty="0" err="1"/>
              <a:t>ili</a:t>
            </a:r>
            <a:r>
              <a:rPr lang="es-ES" sz="2000" b="1" dirty="0"/>
              <a:t> </a:t>
            </a:r>
            <a:r>
              <a:rPr lang="es-ES" sz="2000" b="1" dirty="0" err="1"/>
              <a:t>predivno</a:t>
            </a:r>
            <a:r>
              <a:rPr lang="es-ES" sz="2000" b="1" dirty="0"/>
              <a:t> </a:t>
            </a:r>
            <a:r>
              <a:rPr lang="es-ES" sz="2000" b="1" dirty="0" err="1"/>
              <a:t>za</a:t>
            </a:r>
            <a:r>
              <a:rPr lang="es-ES" sz="2000" b="1" dirty="0"/>
              <a:t> </a:t>
            </a:r>
            <a:r>
              <a:rPr lang="es-ES" sz="2000" b="1" dirty="0" err="1"/>
              <a:t>Njega</a:t>
            </a:r>
            <a:r>
              <a:rPr lang="es-ES" sz="2000" b="1" dirty="0"/>
              <a:t>, </a:t>
            </a:r>
            <a:r>
              <a:rPr lang="es-ES" sz="2000" b="1" dirty="0" err="1"/>
              <a:t>koji</a:t>
            </a:r>
            <a:r>
              <a:rPr lang="es-ES" sz="2000" b="1" dirty="0"/>
              <a:t> je </a:t>
            </a:r>
            <a:r>
              <a:rPr lang="es-ES" sz="2000" b="1" dirty="0" err="1"/>
              <a:t>stvorio</a:t>
            </a:r>
            <a:r>
              <a:rPr lang="es-ES" sz="2000" b="1" dirty="0"/>
              <a:t> </a:t>
            </a:r>
            <a:r>
              <a:rPr lang="es-ES" sz="2000" b="1" dirty="0" err="1"/>
              <a:t>sve</a:t>
            </a:r>
            <a:r>
              <a:rPr lang="es-ES" sz="2000" b="1" dirty="0"/>
              <a:t> </a:t>
            </a:r>
            <a:r>
              <a:rPr lang="es-ES" sz="2000" b="1" dirty="0" err="1"/>
              <a:t>što</a:t>
            </a:r>
            <a:r>
              <a:rPr lang="es-ES" sz="2000" b="1" dirty="0"/>
              <a:t> </a:t>
            </a:r>
            <a:r>
              <a:rPr lang="es-ES" sz="2000" b="1" dirty="0" err="1"/>
              <a:t>postoji</a:t>
            </a:r>
            <a:r>
              <a:rPr lang="es-ES" sz="2000" b="1" dirty="0"/>
              <a:t> (</a:t>
            </a:r>
            <a:r>
              <a:rPr lang="es-ES" sz="2000" b="1" dirty="0" err="1"/>
              <a:t>Jr</a:t>
            </a:r>
            <a:r>
              <a:rPr lang="hr-HR" sz="2000" b="1" dirty="0"/>
              <a:t>.</a:t>
            </a:r>
            <a:r>
              <a:rPr lang="es-ES" sz="2000" b="1" dirty="0"/>
              <a:t> 32,17; Luka 1,37). </a:t>
            </a:r>
            <a:r>
              <a:rPr lang="es-ES" sz="2000" b="1" dirty="0" err="1"/>
              <a:t>Zbog</a:t>
            </a:r>
            <a:r>
              <a:rPr lang="es-ES" sz="2000" b="1" dirty="0"/>
              <a:t> toga </a:t>
            </a:r>
            <a:r>
              <a:rPr lang="es-ES" sz="2000" b="1" dirty="0" err="1"/>
              <a:t>možemo</a:t>
            </a:r>
            <a:r>
              <a:rPr lang="es-ES" sz="2000" b="1" dirty="0"/>
              <a:t> </a:t>
            </a:r>
            <a:r>
              <a:rPr lang="es-ES" sz="2000" b="1" dirty="0" err="1"/>
              <a:t>vjerovati</a:t>
            </a:r>
            <a:r>
              <a:rPr lang="es-ES" sz="2000" b="1" dirty="0"/>
              <a:t> da i u </a:t>
            </a:r>
            <a:r>
              <a:rPr lang="es-ES" sz="2000" b="1" dirty="0" err="1"/>
              <a:t>našem</a:t>
            </a:r>
            <a:r>
              <a:rPr lang="es-ES" sz="2000" b="1" dirty="0"/>
              <a:t> </a:t>
            </a:r>
            <a:r>
              <a:rPr lang="es-ES" sz="2000" b="1" dirty="0" err="1"/>
              <a:t>životu</a:t>
            </a:r>
            <a:r>
              <a:rPr lang="es-ES" sz="2000" b="1" dirty="0"/>
              <a:t> </a:t>
            </a:r>
            <a:r>
              <a:rPr lang="es-ES" sz="2000" b="1" dirty="0" err="1"/>
              <a:t>može</a:t>
            </a:r>
            <a:r>
              <a:rPr lang="es-ES" sz="2000" b="1" dirty="0"/>
              <a:t> </a:t>
            </a:r>
            <a:r>
              <a:rPr lang="es-ES" sz="2000" b="1" dirty="0" err="1"/>
              <a:t>učiniti</a:t>
            </a:r>
            <a:r>
              <a:rPr lang="es-ES" sz="2000" b="1" dirty="0"/>
              <a:t> </a:t>
            </a:r>
            <a:r>
              <a:rPr lang="es-ES" sz="2000" b="1" dirty="0" err="1"/>
              <a:t>čuda</a:t>
            </a:r>
            <a:r>
              <a:rPr lang="es-ES" sz="2000" b="1" dirty="0"/>
              <a:t> (</a:t>
            </a:r>
            <a:r>
              <a:rPr lang="es-ES" sz="2000" b="1" dirty="0" err="1"/>
              <a:t>Ps</a:t>
            </a:r>
            <a:r>
              <a:rPr lang="es-ES" sz="2000" b="1" dirty="0"/>
              <a:t>. 107</a:t>
            </a:r>
            <a:r>
              <a:rPr lang="hr-HR" sz="2000" b="1" dirty="0"/>
              <a:t>,</a:t>
            </a:r>
            <a:r>
              <a:rPr lang="es-ES" sz="2000" b="1" dirty="0"/>
              <a:t>8).</a:t>
            </a:r>
          </a:p>
        </p:txBody>
      </p:sp>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146026" y="2767280"/>
            <a:ext cx="7045973" cy="2308324"/>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SJEĆANJE I ZABORAVLJANJE
(JOŠUA 4)</a:t>
            </a:r>
            <a:endPar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1104</TotalTime>
  <Words>2230</Words>
  <Application>Microsoft Office PowerPoint</Application>
  <PresentationFormat>Panorámica</PresentationFormat>
  <Paragraphs>125</Paragraphs>
  <Slides>19</Slides>
  <Notes>11</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Britannic Bold</vt:lpstr>
      <vt:lpstr>Aptos Display</vt:lpstr>
      <vt:lpstr>Arial</vt:lpstr>
      <vt:lpstr>Times New Roman</vt:lpstr>
      <vt:lpstr>Impact</vt:lpstr>
      <vt:lpstr>Gill Sans MT Ext Condensed Bold</vt:lpstr>
      <vt:lpstr>Comic Sans MS</vt:lpstr>
      <vt:lpstr>Arial Narrow</vt:lpstr>
      <vt:lpstr>Bodoni MT Poster Compressed</vt:lpstr>
      <vt:lpstr>Calibri</vt:lpstr>
      <vt:lpstr>Constantia</vt:lpstr>
      <vt:lpstr>Aptos</vt:lpstr>
      <vt:lpstr>Tema de Office</vt:lpstr>
      <vt:lpstr>1_Tema de Office</vt:lpstr>
      <vt:lpstr>3_Default Design</vt:lpstr>
      <vt:lpstr>5_Default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85</cp:revision>
  <dcterms:created xsi:type="dcterms:W3CDTF">2025-09-23T16:48:06Z</dcterms:created>
  <dcterms:modified xsi:type="dcterms:W3CDTF">2025-10-02T19:25:35Z</dcterms:modified>
</cp:coreProperties>
</file>