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396" r:id="rId6"/>
    <p:sldId id="388" r:id="rId7"/>
    <p:sldId id="470" r:id="rId8"/>
    <p:sldId id="301" r:id="rId9"/>
    <p:sldId id="299" r:id="rId10"/>
    <p:sldId id="258" r:id="rId11"/>
    <p:sldId id="259" r:id="rId12"/>
    <p:sldId id="300" r:id="rId13"/>
    <p:sldId id="261" r:id="rId14"/>
    <p:sldId id="262" r:id="rId15"/>
    <p:sldId id="264" r:id="rId16"/>
    <p:sldId id="469" r:id="rId17"/>
    <p:sldId id="408" r:id="rId18"/>
    <p:sldId id="390" r:id="rId19"/>
    <p:sldId id="472" r:id="rId20"/>
    <p:sldId id="471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doni MT Poster Compressed" panose="02070706080601050204" pitchFamily="18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hr-HR" sz="2400" b="1" dirty="0" err="1">
              <a:solidFill>
                <a:srgbClr val="A1730B"/>
              </a:solidFill>
            </a:rPr>
            <a:t>Postojsnje</a:t>
          </a:r>
          <a:r>
            <a:rPr lang="en-US" sz="2400" b="1" dirty="0">
              <a:solidFill>
                <a:srgbClr val="A1730B"/>
              </a:solidFill>
            </a:rPr>
            <a:t> </a:t>
          </a:r>
          <a:r>
            <a:rPr lang="en-US" sz="2400" b="1" dirty="0" err="1">
              <a:solidFill>
                <a:srgbClr val="A1730B"/>
              </a:solidFill>
            </a:rPr>
            <a:t>bezakonja</a:t>
          </a:r>
          <a:r>
            <a:rPr lang="hr-HR" sz="2400" b="1" dirty="0">
              <a:solidFill>
                <a:srgbClr val="A1730B"/>
              </a:solidFill>
            </a:rPr>
            <a:t>.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207D0D"/>
              </a:solidFill>
            </a:rPr>
            <a:t>Pitanje</a:t>
          </a:r>
          <a:r>
            <a:rPr lang="en-US" sz="2400" b="1" dirty="0">
              <a:solidFill>
                <a:srgbClr val="207D0D"/>
              </a:solidFill>
            </a:rPr>
            <a:t> </a:t>
          </a:r>
          <a:r>
            <a:rPr lang="en-US" sz="2400" b="1" dirty="0" err="1">
              <a:solidFill>
                <a:srgbClr val="207D0D"/>
              </a:solidFill>
            </a:rPr>
            <a:t>pravde</a:t>
          </a:r>
          <a:r>
            <a:rPr lang="hr-HR" sz="2400" b="1" dirty="0">
              <a:solidFill>
                <a:srgbClr val="207D0D"/>
              </a:solidFill>
            </a:rPr>
            <a:t>.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0F6F68"/>
              </a:solidFill>
            </a:rPr>
            <a:t>Biblijski</a:t>
          </a:r>
          <a:r>
            <a:rPr lang="en-US" sz="2400" b="1" dirty="0">
              <a:solidFill>
                <a:srgbClr val="0F6F68"/>
              </a:solidFill>
            </a:rPr>
            <a:t> </a:t>
          </a:r>
          <a:r>
            <a:rPr lang="en-US" sz="2400" b="1" dirty="0" err="1">
              <a:solidFill>
                <a:srgbClr val="0F6F68"/>
              </a:solidFill>
            </a:rPr>
            <a:t>koncept</a:t>
          </a:r>
          <a:r>
            <a:rPr lang="en-US" sz="2400" b="1" dirty="0">
              <a:solidFill>
                <a:srgbClr val="0F6F68"/>
              </a:solidFill>
            </a:rPr>
            <a:t> rata</a:t>
          </a:r>
          <a:r>
            <a:rPr lang="hr-HR" sz="2400" b="1" dirty="0">
              <a:solidFill>
                <a:srgbClr val="0F6F68"/>
              </a:solidFill>
            </a:rPr>
            <a:t>.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232098"/>
              </a:solidFill>
            </a:rPr>
            <a:t>Uništeni</a:t>
          </a:r>
          <a:r>
            <a:rPr lang="en-US" sz="2400" b="1" dirty="0">
              <a:solidFill>
                <a:srgbClr val="232098"/>
              </a:solidFill>
            </a:rPr>
            <a:t> </a:t>
          </a:r>
          <a:r>
            <a:rPr lang="en-US" sz="2400" b="1" dirty="0" err="1">
              <a:solidFill>
                <a:srgbClr val="232098"/>
              </a:solidFill>
            </a:rPr>
            <a:t>sopstvenim</a:t>
          </a:r>
          <a:r>
            <a:rPr lang="en-US" sz="2400" b="1" dirty="0">
              <a:solidFill>
                <a:srgbClr val="232098"/>
              </a:solidFill>
            </a:rPr>
            <a:t> </a:t>
          </a:r>
          <a:r>
            <a:rPr lang="en-US" sz="2400" b="1" dirty="0" err="1">
              <a:solidFill>
                <a:srgbClr val="232098"/>
              </a:solidFill>
            </a:rPr>
            <a:t>izborom</a:t>
          </a:r>
          <a:r>
            <a:rPr lang="hr-HR" sz="2400" b="1" dirty="0">
              <a:solidFill>
                <a:srgbClr val="232098"/>
              </a:solidFill>
            </a:rPr>
            <a:t>.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842076"/>
              </a:solidFill>
            </a:rPr>
            <a:t>Tražite</a:t>
          </a:r>
          <a:r>
            <a:rPr lang="en-US" sz="2400" b="1" dirty="0">
              <a:solidFill>
                <a:srgbClr val="842076"/>
              </a:solidFill>
            </a:rPr>
            <a:t> mir</a:t>
          </a:r>
          <a:r>
            <a:rPr lang="hr-HR" sz="2400" b="1" dirty="0">
              <a:solidFill>
                <a:srgbClr val="842076"/>
              </a:solidFill>
            </a:rPr>
            <a:t>!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 custLinFactNeighborX="0" custLinFactNeighborY="1176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Profesionalna vojska nije bila dozvoljena.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Vojnici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plaćeni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ponekad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mogli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Ratovanje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dozvoljeno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osvajanje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odbranu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Obećane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tom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određenom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istorijskom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trenutku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proroci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nadahnuti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Svetim Duhom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Mojsije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Duhovna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priprema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potrebna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bitke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Izraelac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poštovao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pravila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rata bio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tretiran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neprijatelj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mnogim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prilikama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direktno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intervenisao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borbi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Those destined for destruction who obeyed God could live (e.g., Rahab)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Israelites who disobeyed God were to be put to death (e.g., Achan).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>
              <a:solidFill>
                <a:srgbClr val="A1730B"/>
              </a:solidFill>
            </a:rPr>
            <a:t>Postojsnje</a:t>
          </a:r>
          <a:r>
            <a:rPr lang="en-US" sz="2400" b="1" kern="1200" dirty="0">
              <a:solidFill>
                <a:srgbClr val="A1730B"/>
              </a:solidFill>
            </a:rPr>
            <a:t> </a:t>
          </a:r>
          <a:r>
            <a:rPr lang="en-US" sz="2400" b="1" kern="1200" dirty="0" err="1">
              <a:solidFill>
                <a:srgbClr val="A1730B"/>
              </a:solidFill>
            </a:rPr>
            <a:t>bezakonja</a:t>
          </a:r>
          <a:r>
            <a:rPr lang="hr-HR" sz="2400" b="1" kern="1200" dirty="0">
              <a:solidFill>
                <a:srgbClr val="A1730B"/>
              </a:solidFill>
            </a:rPr>
            <a:t>.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07D0D"/>
              </a:solidFill>
            </a:rPr>
            <a:t>Pitanje</a:t>
          </a:r>
          <a:r>
            <a:rPr lang="en-US" sz="2400" b="1" kern="1200" dirty="0">
              <a:solidFill>
                <a:srgbClr val="207D0D"/>
              </a:solidFill>
            </a:rPr>
            <a:t> </a:t>
          </a:r>
          <a:r>
            <a:rPr lang="en-US" sz="2400" b="1" kern="1200" dirty="0" err="1">
              <a:solidFill>
                <a:srgbClr val="207D0D"/>
              </a:solidFill>
            </a:rPr>
            <a:t>pravde</a:t>
          </a:r>
          <a:r>
            <a:rPr lang="hr-HR" sz="2400" b="1" kern="1200" dirty="0">
              <a:solidFill>
                <a:srgbClr val="207D0D"/>
              </a:solidFill>
            </a:rPr>
            <a:t>.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912877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F6F68"/>
              </a:solidFill>
            </a:rPr>
            <a:t>Biblijski</a:t>
          </a:r>
          <a:r>
            <a:rPr lang="en-US" sz="2400" b="1" kern="1200" dirty="0">
              <a:solidFill>
                <a:srgbClr val="0F6F68"/>
              </a:solidFill>
            </a:rPr>
            <a:t> </a:t>
          </a:r>
          <a:r>
            <a:rPr lang="en-US" sz="2400" b="1" kern="1200" dirty="0" err="1">
              <a:solidFill>
                <a:srgbClr val="0F6F68"/>
              </a:solidFill>
            </a:rPr>
            <a:t>koncept</a:t>
          </a:r>
          <a:r>
            <a:rPr lang="en-US" sz="2400" b="1" kern="1200" dirty="0">
              <a:solidFill>
                <a:srgbClr val="0F6F68"/>
              </a:solidFill>
            </a:rPr>
            <a:t> rata</a:t>
          </a:r>
          <a:r>
            <a:rPr lang="hr-HR" sz="2400" b="1" kern="1200" dirty="0">
              <a:solidFill>
                <a:srgbClr val="0F6F68"/>
              </a:solidFill>
            </a:rPr>
            <a:t>.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912877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32098"/>
              </a:solidFill>
            </a:rPr>
            <a:t>Uništeni</a:t>
          </a:r>
          <a:r>
            <a:rPr lang="en-US" sz="2400" b="1" kern="1200" dirty="0">
              <a:solidFill>
                <a:srgbClr val="232098"/>
              </a:solidFill>
            </a:rPr>
            <a:t> </a:t>
          </a:r>
          <a:r>
            <a:rPr lang="en-US" sz="2400" b="1" kern="1200" dirty="0" err="1">
              <a:solidFill>
                <a:srgbClr val="232098"/>
              </a:solidFill>
            </a:rPr>
            <a:t>sopstvenim</a:t>
          </a:r>
          <a:r>
            <a:rPr lang="en-US" sz="2400" b="1" kern="1200" dirty="0">
              <a:solidFill>
                <a:srgbClr val="232098"/>
              </a:solidFill>
            </a:rPr>
            <a:t> </a:t>
          </a:r>
          <a:r>
            <a:rPr lang="en-US" sz="2400" b="1" kern="1200" dirty="0" err="1">
              <a:solidFill>
                <a:srgbClr val="232098"/>
              </a:solidFill>
            </a:rPr>
            <a:t>izborom</a:t>
          </a:r>
          <a:r>
            <a:rPr lang="hr-HR" sz="2400" b="1" kern="1200" dirty="0">
              <a:solidFill>
                <a:srgbClr val="232098"/>
              </a:solidFill>
            </a:rPr>
            <a:t>.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842076"/>
              </a:solidFill>
            </a:rPr>
            <a:t>Tražite</a:t>
          </a:r>
          <a:r>
            <a:rPr lang="en-US" sz="2400" b="1" kern="1200" dirty="0">
              <a:solidFill>
                <a:srgbClr val="842076"/>
              </a:solidFill>
            </a:rPr>
            <a:t> mir</a:t>
          </a:r>
          <a:r>
            <a:rPr lang="hr-HR" sz="2400" b="1" kern="1200" dirty="0">
              <a:solidFill>
                <a:srgbClr val="842076"/>
              </a:solidFill>
            </a:rPr>
            <a:t>!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Profesionalna vojska nije bila dozvoljena.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Vojnici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plaćeni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ponekad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mogli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Ratovanje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dozvoljeno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osvajanje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odbranu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Obećane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tom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određenom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istorijskom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trenutku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proroci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nadahnuti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Svetim Duhom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Mojsije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Duhovna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priprema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potrebna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bitke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Izraelac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poštovao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pravila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rata bio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tretiran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neprijatelj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mnogim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prilikama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direktno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intervenisao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borbi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Those destined for destruction who obeyed God could live (e.g., Rahab)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Israelites who disobeyed God were to be put to death (e.g., Achan).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8704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12372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24830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47276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92277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49699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4997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34566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20251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62117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3466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35169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72254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4534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47433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6385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0565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3291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6499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41045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8130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73727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63082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33455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04367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4534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05194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15530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29354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8616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79739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2745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87912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52045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56652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8693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5343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1006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754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4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-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POUKE O V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E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RI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IZ KNJIGE 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ISUSA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N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AVIN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4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03960" y="6366933"/>
            <a:ext cx="1016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tromesečje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2025.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rezentacija biblijske pouke              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lang="sr-Latn-RS" sz="2000" b="1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2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6F26B-56C0-5CF8-5682-2F1FF17B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7943"/>
            <a:ext cx="12305211" cy="53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31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TRAŽITE MIR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(Isaija 60,17b)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je </a:t>
            </a:r>
            <a:r>
              <a:rPr lang="en-US" sz="2000" b="1" dirty="0" err="1"/>
              <a:t>nazvan</a:t>
            </a:r>
            <a:r>
              <a:rPr lang="en-US" sz="2000" b="1" dirty="0"/>
              <a:t> "Knez </a:t>
            </a:r>
            <a:r>
              <a:rPr lang="en-US" sz="2000" b="1" dirty="0" err="1"/>
              <a:t>mira</a:t>
            </a:r>
            <a:r>
              <a:rPr lang="en-US" sz="2000" b="1" dirty="0"/>
              <a:t>" (Isaija 9,6). On je </a:t>
            </a:r>
            <a:r>
              <a:rPr lang="en-US" sz="2000" b="1" dirty="0" err="1"/>
              <a:t>došao</a:t>
            </a:r>
            <a:r>
              <a:rPr lang="en-US" sz="2000" b="1" dirty="0"/>
              <a:t> da </a:t>
            </a:r>
            <a:r>
              <a:rPr lang="en-US" sz="2000" b="1" dirty="0" err="1"/>
              <a:t>donese</a:t>
            </a:r>
            <a:r>
              <a:rPr lang="en-US" sz="2000" b="1" dirty="0"/>
              <a:t> mir, </a:t>
            </a:r>
            <a:r>
              <a:rPr lang="en-US" sz="2000" b="1" dirty="0" err="1"/>
              <a:t>i</a:t>
            </a:r>
            <a:r>
              <a:rPr lang="en-US" sz="2000" b="1" dirty="0"/>
              <a:t> On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vladati</a:t>
            </a:r>
            <a:r>
              <a:rPr lang="en-US" sz="2000" b="1" dirty="0"/>
              <a:t> u </a:t>
            </a:r>
            <a:r>
              <a:rPr lang="en-US" sz="2000" b="1" dirty="0" err="1"/>
              <a:t>miru</a:t>
            </a:r>
            <a:r>
              <a:rPr lang="en-US" sz="2000" b="1" dirty="0"/>
              <a:t> (Jovan 14,27;        Isa. 60,17).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Kada je </a:t>
            </a:r>
            <a:r>
              <a:rPr lang="en-US" sz="2000" b="1" dirty="0" err="1"/>
              <a:t>sirijska</a:t>
            </a:r>
            <a:r>
              <a:rPr lang="en-US" sz="2000" b="1" dirty="0"/>
              <a:t> </a:t>
            </a:r>
            <a:r>
              <a:rPr lang="en-US" sz="2000" b="1" dirty="0" err="1"/>
              <a:t>vojska</a:t>
            </a:r>
            <a:r>
              <a:rPr lang="en-US" sz="2000" b="1" dirty="0"/>
              <a:t> </a:t>
            </a:r>
            <a:r>
              <a:rPr lang="en-US" sz="2000" b="1" dirty="0" err="1"/>
              <a:t>opkolila</a:t>
            </a:r>
            <a:r>
              <a:rPr lang="en-US" sz="2000" b="1" dirty="0"/>
              <a:t> Dotan da </a:t>
            </a:r>
            <a:r>
              <a:rPr lang="en-US" sz="2000" b="1" dirty="0" err="1"/>
              <a:t>uhvati</a:t>
            </a:r>
            <a:r>
              <a:rPr lang="en-US" sz="2000" b="1" dirty="0"/>
              <a:t> </a:t>
            </a:r>
            <a:r>
              <a:rPr lang="en-US" sz="2000" b="1" dirty="0" err="1"/>
              <a:t>proroka</a:t>
            </a:r>
            <a:r>
              <a:rPr lang="en-US" sz="2000" b="1" dirty="0"/>
              <a:t> </a:t>
            </a:r>
            <a:r>
              <a:rPr lang="en-US" sz="2000" b="1" dirty="0" err="1"/>
              <a:t>Jelisiju</a:t>
            </a:r>
            <a:r>
              <a:rPr lang="en-US" sz="2000" b="1" dirty="0"/>
              <a:t>, on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tražio</a:t>
            </a:r>
            <a:r>
              <a:rPr lang="en-US" sz="2000" b="1" dirty="0"/>
              <a:t> od Boga da </a:t>
            </a:r>
            <a:r>
              <a:rPr lang="en-US" sz="2000" b="1" dirty="0" err="1"/>
              <a:t>nebeska</a:t>
            </a:r>
            <a:r>
              <a:rPr lang="en-US" sz="2000" b="1" dirty="0"/>
              <a:t> </a:t>
            </a:r>
            <a:r>
              <a:rPr lang="en-US" sz="2000" b="1" dirty="0" err="1"/>
              <a:t>vojska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ga </a:t>
            </a:r>
            <a:r>
              <a:rPr lang="en-US" sz="2000" b="1" dirty="0" err="1"/>
              <a:t>okružuje</a:t>
            </a:r>
            <a:r>
              <a:rPr lang="en-US" sz="2000" b="1" dirty="0"/>
              <a:t> </a:t>
            </a:r>
            <a:r>
              <a:rPr lang="en-US" sz="2000" b="1" dirty="0" err="1"/>
              <a:t>uništi</a:t>
            </a:r>
            <a:r>
              <a:rPr lang="en-US" sz="2000" b="1" dirty="0"/>
              <a:t> </a:t>
            </a:r>
            <a:r>
              <a:rPr lang="en-US" sz="2000" b="1" dirty="0" err="1"/>
              <a:t>Sirijce</a:t>
            </a:r>
            <a:r>
              <a:rPr lang="en-US" sz="2000" b="1" dirty="0"/>
              <a:t>. </a:t>
            </a:r>
            <a:r>
              <a:rPr lang="en-US" sz="2000" b="1" dirty="0" err="1"/>
              <a:t>Umesto</a:t>
            </a:r>
            <a:r>
              <a:rPr lang="en-US" sz="2000" b="1" dirty="0"/>
              <a:t> toga, on je </a:t>
            </a:r>
            <a:r>
              <a:rPr lang="en-US" sz="2000" b="1" dirty="0" err="1"/>
              <a:t>tražio</a:t>
            </a:r>
            <a:r>
              <a:rPr lang="en-US" sz="2000" b="1" dirty="0"/>
              <a:t> da </a:t>
            </a:r>
            <a:r>
              <a:rPr lang="en-US" sz="2000" b="1" dirty="0" err="1"/>
              <a:t>vodi</a:t>
            </a:r>
            <a:r>
              <a:rPr lang="en-US" sz="2000" b="1" dirty="0"/>
              <a:t> </a:t>
            </a:r>
            <a:r>
              <a:rPr lang="en-US" sz="2000" b="1" dirty="0" err="1"/>
              <a:t>zaslepljenu</a:t>
            </a:r>
            <a:r>
              <a:rPr lang="en-US" sz="2000" b="1" dirty="0"/>
              <a:t> </a:t>
            </a:r>
            <a:r>
              <a:rPr lang="en-US" sz="2000" b="1" dirty="0" err="1"/>
              <a:t>sirijsku</a:t>
            </a:r>
            <a:r>
              <a:rPr lang="en-US" sz="2000" b="1" dirty="0"/>
              <a:t> </a:t>
            </a:r>
            <a:r>
              <a:rPr lang="en-US" sz="2000" b="1" dirty="0" err="1"/>
              <a:t>vojsku</a:t>
            </a:r>
            <a:r>
              <a:rPr lang="en-US" sz="2000" b="1" dirty="0"/>
              <a:t> u </a:t>
            </a:r>
            <a:r>
              <a:rPr lang="en-US" sz="2000" b="1" dirty="0" err="1"/>
              <a:t>Samariju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budu</a:t>
            </a:r>
            <a:r>
              <a:rPr lang="en-US" sz="2000" b="1" dirty="0"/>
              <a:t> </a:t>
            </a:r>
            <a:r>
              <a:rPr lang="en-US" sz="2000" b="1" dirty="0" err="1"/>
              <a:t>tamo</a:t>
            </a:r>
            <a:r>
              <a:rPr lang="en-US" sz="2000" b="1" dirty="0"/>
              <a:t>, </a:t>
            </a:r>
            <a:r>
              <a:rPr lang="en-US" sz="2000" b="1" dirty="0" err="1"/>
              <a:t>mogao</a:t>
            </a:r>
            <a:r>
              <a:rPr lang="en-US" sz="2000" b="1" dirty="0"/>
              <a:t> da </a:t>
            </a:r>
            <a:r>
              <a:rPr lang="en-US" sz="2000" b="1" dirty="0" err="1"/>
              <a:t>donese</a:t>
            </a:r>
            <a:r>
              <a:rPr lang="en-US" sz="2000" b="1" dirty="0"/>
              <a:t> mir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zaraćena</a:t>
            </a:r>
            <a:r>
              <a:rPr lang="en-US" sz="2000" b="1" dirty="0"/>
              <a:t> </a:t>
            </a:r>
            <a:r>
              <a:rPr lang="en-US" sz="2000" b="1" dirty="0" err="1"/>
              <a:t>naroda</a:t>
            </a:r>
            <a:r>
              <a:rPr lang="en-US" sz="2000" b="1" dirty="0"/>
              <a:t> (2. o Kralj. 6,12-23).</a:t>
            </a:r>
            <a:endParaRPr lang="en" sz="2000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kraljevstvo</a:t>
            </a:r>
            <a:r>
              <a:rPr lang="en-US" sz="2000" b="1" dirty="0"/>
              <a:t> </a:t>
            </a:r>
            <a:r>
              <a:rPr lang="en-US" sz="2000" b="1" dirty="0" err="1"/>
              <a:t>mira</a:t>
            </a:r>
            <a:r>
              <a:rPr lang="en-US" sz="2000" b="1" dirty="0"/>
              <a:t> ne </a:t>
            </a:r>
            <a:r>
              <a:rPr lang="en-US" sz="2000" b="1" dirty="0" err="1"/>
              <a:t>postane</a:t>
            </a:r>
            <a:r>
              <a:rPr lang="en-US" sz="2000" b="1" dirty="0"/>
              <a:t> </a:t>
            </a:r>
            <a:r>
              <a:rPr lang="en-US" sz="2000" b="1" dirty="0" err="1"/>
              <a:t>stvarnost</a:t>
            </a:r>
            <a:r>
              <a:rPr lang="en-US" sz="2000" b="1" dirty="0"/>
              <a:t>, </a:t>
            </a:r>
            <a:r>
              <a:rPr lang="en-US" sz="2000" b="1" dirty="0" err="1"/>
              <a:t>ostajemo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teritoriji</a:t>
            </a:r>
            <a:r>
              <a:rPr lang="en-US" sz="2000" b="1" dirty="0"/>
              <a:t> u ratu, </a:t>
            </a:r>
            <a:r>
              <a:rPr lang="en-US" sz="2000" b="1" dirty="0" err="1"/>
              <a:t>uronjeni</a:t>
            </a:r>
            <a:r>
              <a:rPr lang="en-US" sz="2000" b="1" dirty="0"/>
              <a:t> u </a:t>
            </a:r>
            <a:r>
              <a:rPr lang="en-US" sz="2000" b="1" dirty="0" err="1"/>
              <a:t>kosmički</a:t>
            </a:r>
            <a:r>
              <a:rPr lang="en-US" sz="2000" b="1" dirty="0"/>
              <a:t> </a:t>
            </a:r>
            <a:r>
              <a:rPr lang="en-US" sz="2000" b="1" dirty="0" err="1"/>
              <a:t>sukob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dobra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zla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Ovo je primer koji </a:t>
            </a:r>
            <a:r>
              <a:rPr lang="en-US" sz="2000" b="1" dirty="0" err="1"/>
              <a:t>nas</a:t>
            </a:r>
            <a:r>
              <a:rPr lang="en-US" sz="2000" b="1" dirty="0"/>
              <a:t> je Isus </a:t>
            </a:r>
            <a:r>
              <a:rPr lang="en-US" sz="2000" b="1" dirty="0" err="1"/>
              <a:t>naučio</a:t>
            </a:r>
            <a:r>
              <a:rPr lang="en-US" sz="2000" b="1" dirty="0"/>
              <a:t>: da </a:t>
            </a:r>
            <a:r>
              <a:rPr lang="en-US" sz="2000" b="1" dirty="0" err="1"/>
              <a:t>uvek</a:t>
            </a:r>
            <a:r>
              <a:rPr lang="en-US" sz="2000" b="1" dirty="0"/>
              <a:t> </a:t>
            </a:r>
            <a:r>
              <a:rPr lang="en-US" sz="2000" b="1" dirty="0" err="1"/>
              <a:t>tražimo</a:t>
            </a:r>
            <a:r>
              <a:rPr lang="en-US" sz="2000" b="1" dirty="0"/>
              <a:t> mir u </a:t>
            </a:r>
            <a:r>
              <a:rPr lang="en-US" sz="2000" b="1" dirty="0" err="1"/>
              <a:t>sukobu</a:t>
            </a:r>
            <a:r>
              <a:rPr lang="en-US" sz="2000" b="1" dirty="0"/>
              <a:t>, da </a:t>
            </a:r>
            <a:r>
              <a:rPr lang="en-US" sz="2000" b="1" dirty="0" err="1"/>
              <a:t>pobedi</a:t>
            </a:r>
            <a:r>
              <a:rPr lang="en-US" sz="2000" b="1" dirty="0"/>
              <a:t> </a:t>
            </a:r>
            <a:r>
              <a:rPr lang="en-US" sz="2000" b="1" dirty="0" err="1"/>
              <a:t>zlo</a:t>
            </a:r>
            <a:r>
              <a:rPr lang="en-US" sz="2000" b="1" dirty="0"/>
              <a:t> </a:t>
            </a:r>
            <a:r>
              <a:rPr lang="en-US" sz="2000" b="1" dirty="0" err="1"/>
              <a:t>dobrom</a:t>
            </a:r>
            <a:r>
              <a:rPr lang="en-US" sz="2000" b="1" dirty="0"/>
              <a:t> (Rim. 12,20.21).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266825" y="1752599"/>
            <a:ext cx="109251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Potpuno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uništenje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Jerihonskog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stanovni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[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tva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ispunjenje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zapove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-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sti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koja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ranije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date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Mojsiju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stanovnicima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Hanana [...]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Mnogima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čini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ove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zapovesti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suprotnosti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duhom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ljubavi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milosti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koji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s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e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zahte-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vao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drugim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delovima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Biblije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uistinu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bile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z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apovest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besk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onač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mudrosti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dobrote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Bog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j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e 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treb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u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tvrdi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Izrael 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Hananu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da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načini od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nji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h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narod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vlast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koja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trebalo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bude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manifestacija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Njegovog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carstva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zemlji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Oni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nisu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trebalo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budu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naslednici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prave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religije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već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šire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njene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principe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širom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sveta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H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ananci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prepustili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naj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odveatn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ijem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najp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okvarenij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sr-Latn-R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neznaboš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tvu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neophodno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zemlja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bude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očišćena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od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onoga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bi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sigurno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sprečilo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ispunjenje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Bož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je milostive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nam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j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er</a:t>
            </a:r>
            <a:r>
              <a:rPr lang="sr-Latn-R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."</a:t>
            </a:r>
            <a:endParaRPr lang="en" sz="2400" b="1" dirty="0">
              <a:solidFill>
                <a:srgbClr val="11471E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7168833" y="6519446"/>
            <a:ext cx="487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Ellen G. White, </a:t>
            </a:r>
            <a:r>
              <a:rPr lang="en-US" sz="1600" b="1" dirty="0" err="1">
                <a:solidFill>
                  <a:srgbClr val="11471E"/>
                </a:solidFill>
              </a:rPr>
              <a:t>Patrijarsi</a:t>
            </a:r>
            <a:r>
              <a:rPr lang="en-US" sz="1600" b="1" dirty="0">
                <a:solidFill>
                  <a:srgbClr val="11471E"/>
                </a:solidFill>
              </a:rPr>
              <a:t> </a:t>
            </a:r>
            <a:r>
              <a:rPr lang="en-US" sz="1600" b="1" dirty="0" err="1">
                <a:solidFill>
                  <a:srgbClr val="11471E"/>
                </a:solidFill>
              </a:rPr>
              <a:t>i</a:t>
            </a:r>
            <a:r>
              <a:rPr lang="en-US" sz="1600" b="1" dirty="0">
                <a:solidFill>
                  <a:srgbClr val="11471E"/>
                </a:solidFill>
              </a:rPr>
              <a:t> </a:t>
            </a:r>
            <a:r>
              <a:rPr lang="en-US" sz="1600" b="1" dirty="0" err="1">
                <a:solidFill>
                  <a:srgbClr val="11471E"/>
                </a:solidFill>
              </a:rPr>
              <a:t>proroci</a:t>
            </a:r>
            <a:r>
              <a:rPr lang="en" sz="1600" b="1" dirty="0">
                <a:solidFill>
                  <a:srgbClr val="11471E"/>
                </a:solidFill>
              </a:rPr>
              <a:t>, str. 492. original.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124286" y="3838781"/>
            <a:ext cx="12067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Spomenuta pravila pokazuju jedinstvenu narav svetog rata u Bibliji.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Međutim, u kulturi u kojoj su rat, okrutnost i nasilje bili uobičajeni, na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temelju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ovih pravila učimo tri bitna područja svetog rata koje treba imati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na umu kada se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savremeni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čitataoci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bave ovim zbunjujućim biblijskim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odlomcima: (a) rat je bio ograničen na specifične situacije; (b) pravedne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ratove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definisao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je Bog, koji jedini zna ljudsko srce i budućnost; (c) rat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je nakraju sa razlogom bio odstupanje od Božje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namere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mira.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0169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2"/>
            <a:ext cx="8321040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</a:t>
            </a:r>
            <a:r>
              <a:rPr lang="sr-Latn-RS" sz="2800" dirty="0">
                <a:solidFill>
                  <a:srgbClr val="FFFF99"/>
                </a:solidFill>
              </a:rPr>
              <a:t>Sukob u pozadini svih sukoba</a:t>
            </a:r>
            <a:r>
              <a:rPr lang="hr-HR" sz="2800" dirty="0">
                <a:solidFill>
                  <a:srgbClr val="FFFF99"/>
                </a:solidFill>
              </a:rPr>
              <a:t>”,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2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7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0" y="3886201"/>
            <a:ext cx="8291119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uticaja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prihvatim Sveto pismo kao autoritativno, nepogrešivo otkrivenje Božje volje?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ostanem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veran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celom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Pismu a to znači da vršim  zapovesti Božje i čuvam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svedočanstvo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Isusa Hrista?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1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4"/>
            <a:ext cx="8976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Razumevši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se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podsetim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naloga: ”Prestanite i znajte da sam ja Bog (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46,10), da shvatim da je Biblija još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uvek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64968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</a:t>
            </a:r>
            <a:r>
              <a:rPr lang="hr-HR" dirty="0" err="1">
                <a:solidFill>
                  <a:srgbClr val="FFFF99"/>
                </a:solidFill>
              </a:rPr>
              <a:t>promene</a:t>
            </a:r>
            <a:r>
              <a:rPr lang="hr-HR" dirty="0">
                <a:solidFill>
                  <a:srgbClr val="FFFF99"/>
                </a:solidFill>
              </a:rPr>
              <a:t>  treba  da ostvarimo 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1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65" marR="0" lvl="0" indent="-396865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da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primenimo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5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1" y="1549063"/>
            <a:ext cx="8826331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”Bog se bori za vas”, možemo da koristimo </a:t>
            </a:r>
            <a:r>
              <a:rPr lang="hr-HR" sz="2800" dirty="0" err="1">
                <a:solidFill>
                  <a:srgbClr val="FFFF99"/>
                </a:solidFill>
              </a:rPr>
              <a:t>iduć</a:t>
            </a:r>
            <a:r>
              <a:rPr lang="sr-Latn-RS" sz="2800" dirty="0">
                <a:solidFill>
                  <a:srgbClr val="FFFF99"/>
                </a:solidFill>
              </a:rPr>
              <a:t>e</a:t>
            </a:r>
            <a:r>
              <a:rPr lang="hr-HR" sz="2800" dirty="0">
                <a:solidFill>
                  <a:srgbClr val="FFFF99"/>
                </a:solidFill>
              </a:rPr>
              <a:t> sedmice?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58459" y="2369822"/>
            <a:ext cx="11008803" cy="38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</a:t>
            </a:r>
            <a:r>
              <a:rPr lang="hr-HR" sz="2000" b="1" dirty="0">
                <a:solidFill>
                  <a:srgbClr val="FF9900"/>
                </a:solidFill>
                <a:latin typeface="Arial"/>
                <a:cs typeface="Arial" charset="0"/>
              </a:rPr>
              <a:t>gr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1. Moj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5,1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; </a:t>
            </a:r>
            <a:r>
              <a:rPr lang="hr-HR" sz="1400" i="1" dirty="0">
                <a:solidFill>
                  <a:srgbClr val="FFFFFF"/>
                </a:solidFill>
                <a:latin typeface="Arial"/>
                <a:cs typeface="Arial" charset="0"/>
              </a:rPr>
              <a:t>3. Moj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18,24-30; </a:t>
            </a:r>
            <a:r>
              <a:rPr lang="hr-HR" sz="1400" i="1" dirty="0">
                <a:solidFill>
                  <a:srgbClr val="FFFFFF"/>
                </a:solidFill>
                <a:latin typeface="Arial"/>
                <a:cs typeface="Arial" charset="0"/>
              </a:rPr>
              <a:t>5. Moj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18,9-14;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Jezd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9,11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Šta se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tu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govori o B. planu zašto je dao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Hanan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Izraelu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1. Moj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.18,25; Ps.7,11; 50,6; 82,1; 96,10; 2. Tim. 4,1.8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Šta ovi stihovi govore o Božjem moralnom karakteru? Kako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nam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Božja uloga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Sudije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celog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univerzuma pomaže da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razumemo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pitanje Božjeg rata?</a:t>
            </a:r>
            <a:endParaRPr kumimoji="0" lang="hr-HR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Rim. 6,23</a:t>
            </a: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Kuda vode konačne </a:t>
            </a:r>
            <a:r>
              <a:rPr kumimoji="0" lang="hr-HR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posledice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greha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5.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9,4.5; 12,29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Da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li je Izrael bio posvećen vođenjem svojih svetih ratova više nego ostali narodi?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Uspored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2.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23,28-30; 33,2; 34,11;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4.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33,52;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5.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7,20; sa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2. Moj.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34,13;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5.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7,5;  9,3; 12,2.3; 31,3.4.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Št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ti</a:t>
            </a:r>
            <a:r>
              <a:rPr kumimoji="0" lang="hr-H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tekstovi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otkriva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ju svrsi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tog osvajanja I </a:t>
            </a:r>
            <a:r>
              <a:rPr kumimoji="0" lang="hr-H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razumevanja</a:t>
            </a:r>
            <a:r>
              <a:rPr kumimoji="0" lang="hr-H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uništenja?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5. Moj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20,10.15-18; 13,12-18;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10,40.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 koji način zakon o ratu I postupanje sa idolopokloničkim gradovima u Izraelu (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5. Moj)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pomažu da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razumemo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ograničenje potpunog uništenja u ratu u kojem su Izraelci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učestvo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vali?                                            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Isa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9,6; 11,1-5; 60,17; </a:t>
            </a:r>
            <a:r>
              <a:rPr lang="hr-HR" sz="1200" i="1" dirty="0" err="1">
                <a:solidFill>
                  <a:srgbClr val="FFFFFF"/>
                </a:solidFill>
                <a:latin typeface="Arial"/>
                <a:cs typeface="Arial" charset="0"/>
              </a:rPr>
              <a:t>Osija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2,18: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Mih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4,3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Kako ovi tekstovi opisuju budućnost koju je Bog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predvideo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za svoj narod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itaj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O car. 6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16-23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nam uvide taj događaj pruža o Božjim dubljim namerama za Njegov narod i ceo ljudski rod?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3702" y="1676401"/>
            <a:ext cx="9525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761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 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Mojsije umro, njegov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uticaj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I dalje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osećao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dok je za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izralski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narod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itala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nova „zora”. 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Mojsijev pomoćnik preuzeo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vođstvo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Izraela I uz Božju pomoć uveo je taj narod u Bogom obećanu zemlju. U vreme Isusa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izraelski narod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uvideo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 Bog drži do svojih obećanja. Glavno pitanje kojim knjiga počinje glasi:  Da li će  Izrael iskoristiti svoju novu priliku I slediti formulu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uspeha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26209"/>
            <a:chOff x="2639" y="2358"/>
            <a:chExt cx="961" cy="1743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9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proteklo više od tri hiljade godina od kad je ova knjiga napisana, svet u ko- me danas živimo,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du-hovno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gledano, ne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zlikuje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mnogo od onog sveta. I mi sto-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jimo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granici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nebe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skog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osta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je pitanje: Da li ćemo  uz Božju pomoć za- vršiti našu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Taj neočekivani niz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božan-skih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dela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njiho-vog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sa Bogom iz Egipta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 da budu opomena i izvor 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drugačije, duhov-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8" y="3581401"/>
            <a:ext cx="2903500" cy="2611962"/>
            <a:chOff x="3571" y="2256"/>
            <a:chExt cx="1757" cy="2453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71" y="2663"/>
              <a:ext cx="1757" cy="204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Knjige I. Navi-  na izgledaće ovako: Knjiga je pode-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ljena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tri različite tematske celine:  1. Prelazak reke Jordan; 2. Ratovi za zemlju; 3. Podela zemlje po pleme-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Svake sedmice obradićemo jednu temu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događaje određenog poglavlja. Isti božanski poziv se i nama danas upućuje: ”Samo budi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slobodan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 hrabar!” (Isus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1,7).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Štoaje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tvoja odluka?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693375" y="3505200"/>
            <a:ext cx="2326425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5588648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29695"/>
            <a:ext cx="4292601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stih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321" y="2050201"/>
            <a:ext cx="7459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ISUS NAVIN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10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42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74" y="2809875"/>
            <a:ext cx="7210427" cy="119845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hr-HR" sz="2800" dirty="0"/>
              <a:t>A sve te careve i zemlju njihovu uze Isus ujedanput, da Gospod posluša glas </a:t>
            </a:r>
            <a:r>
              <a:rPr lang="hr-HR" sz="2800" dirty="0" err="1"/>
              <a:t>čovečji</a:t>
            </a:r>
            <a:r>
              <a:rPr lang="hr-HR" sz="2800" dirty="0"/>
              <a:t> jer Gospod Bog Izraelov vojevaše za Izraela</a:t>
            </a:r>
            <a:r>
              <a:rPr lang="sr-Latn-RS" sz="2800" dirty="0"/>
              <a:t>.“</a:t>
            </a:r>
            <a:r>
              <a:rPr lang="en-US" sz="4000" baseline="30000" dirty="0"/>
              <a:t>  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baseline="30000" dirty="0"/>
              <a:t>                         </a:t>
            </a:r>
            <a:endParaRPr lang="en-US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B0C459-1C93-42F4-AD40-4FE3E2357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8" y="1"/>
            <a:ext cx="2253343" cy="187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933D3-2E46-44D9-897D-4333543F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52" y="129695"/>
            <a:ext cx="5256352" cy="6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0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0" y="3868479"/>
            <a:ext cx="121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Kao što je spomenuto prošle sedmice, pitanje božanskog rata u Starom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zavetu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zbunjujuće. Bavljenje ovim pitanjem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zahteva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razumevanje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pogleda na svet koji uključuje veliki sukob u </a:t>
            </a:r>
            <a:r>
              <a:rPr lang="hr-HR" sz="2000" b="1" dirty="0" err="1">
                <a:solidFill>
                  <a:srgbClr val="FFFFFF"/>
                </a:solidFill>
                <a:latin typeface="Arial"/>
                <a:cs typeface="Arial" charset="0"/>
              </a:rPr>
              <a:t>univerz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umu i pravilnu analizu biblijskih tekstova. Tumač treba da uzme u obzir najmanje četiri područja kada tumači biblijski zapis: 1.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Verski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rat u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starozavetnoj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teokraciji je jedinstven i tako  mora da se tumači. 2. Nužno je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razumeti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000" b="1" dirty="0" err="1">
                <a:solidFill>
                  <a:srgbClr val="FFFFFF"/>
                </a:solidFill>
                <a:latin typeface="Arial"/>
                <a:cs typeface="Arial" charset="0"/>
              </a:rPr>
              <a:t>istorijsk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kontekst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Hanana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njegove religije. 3. Bog nije imao u planu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da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uništi stanovnike zemlje. Imao je bolje planove za njih. Ali zbog njihove upornosti na putu uništenja Bog je nastupio u svojoj ulozi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Sudije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Njegova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priroda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ne može da dopusti da zlo ostane nekažnjeno. 4. Čitajući bilo koji sporni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Starog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zaveta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nužno je da uočimo putanju Božjih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namera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za Njegov narod 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čovečanstvo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584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Sve te careve I njihove zemlje Isus je osvojio odjedanput, jer je Gospod, Bog Izraelov ratovao za Izraela.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0" y="3228944"/>
            <a:ext cx="353568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Isus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Navin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10,42</a:t>
            </a:r>
            <a:r>
              <a:rPr kumimoji="0" lang="hr-HR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SHP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5717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Razumevanje</a:t>
            </a:r>
            <a:r>
              <a:rPr lang="en-US" sz="2000" b="1" dirty="0"/>
              <a:t> rata koji je </a:t>
            </a:r>
            <a:r>
              <a:rPr lang="en-US" sz="2000" b="1" dirty="0" err="1"/>
              <a:t>doveo</a:t>
            </a:r>
            <a:r>
              <a:rPr lang="en-US" sz="2000" b="1" dirty="0"/>
              <a:t> Izrael da </a:t>
            </a:r>
            <a:r>
              <a:rPr lang="en-US" sz="2000" b="1" dirty="0" err="1"/>
              <a:t>preuzme</a:t>
            </a:r>
            <a:r>
              <a:rPr lang="en-US" sz="2000" b="1" dirty="0"/>
              <a:t> </a:t>
            </a:r>
            <a:r>
              <a:rPr lang="hr-HR" sz="2000" b="1" dirty="0"/>
              <a:t>u </a:t>
            </a:r>
            <a:r>
              <a:rPr lang="en-US" sz="2000" b="1" dirty="0"/>
              <a:t>posed </a:t>
            </a:r>
            <a:r>
              <a:rPr lang="en-US" sz="2000" b="1" dirty="0" err="1"/>
              <a:t>zemlj</a:t>
            </a:r>
            <a:r>
              <a:rPr lang="hr-HR" sz="2000" b="1" dirty="0"/>
              <a:t>u</a:t>
            </a:r>
            <a:r>
              <a:rPr lang="en-US" sz="2000" b="1" dirty="0"/>
              <a:t> Hanan</a:t>
            </a:r>
            <a:r>
              <a:rPr lang="hr-HR" sz="2000" b="1" dirty="0"/>
              <a:t>,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hr-HR" sz="2000" b="1" dirty="0"/>
              <a:t>tako jednostavna</a:t>
            </a:r>
            <a:r>
              <a:rPr lang="en-US" sz="2000" b="1" dirty="0"/>
              <a:t> </a:t>
            </a:r>
            <a:r>
              <a:rPr lang="en-US" sz="2000" b="1" dirty="0" err="1"/>
              <a:t>stvar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razumeli</a:t>
            </a:r>
            <a:r>
              <a:rPr lang="en-US" sz="2000" b="1" dirty="0"/>
              <a:t> </a:t>
            </a:r>
            <a:r>
              <a:rPr lang="en-US" sz="2000" b="1" dirty="0" err="1"/>
              <a:t>ovaj</a:t>
            </a:r>
            <a:r>
              <a:rPr lang="en-US" sz="2000" b="1" dirty="0"/>
              <a:t> problem, </a:t>
            </a:r>
            <a:r>
              <a:rPr lang="en-US" sz="2000" b="1" dirty="0" err="1"/>
              <a:t>moramo</a:t>
            </a:r>
            <a:r>
              <a:rPr lang="en-US" sz="2000" b="1" dirty="0"/>
              <a:t> se </a:t>
            </a:r>
            <a:r>
              <a:rPr lang="en-US" sz="2000" b="1" dirty="0" err="1"/>
              <a:t>udubiti</a:t>
            </a:r>
            <a:r>
              <a:rPr lang="en-US" sz="2000" b="1" dirty="0"/>
              <a:t> u </a:t>
            </a:r>
            <a:r>
              <a:rPr lang="en-US" sz="2000" b="1" dirty="0" err="1"/>
              <a:t>biblijski</a:t>
            </a:r>
            <a:r>
              <a:rPr lang="en-US" sz="2000" b="1" dirty="0"/>
              <a:t> </a:t>
            </a:r>
            <a:r>
              <a:rPr lang="en-US" sz="2000" b="1" dirty="0" err="1"/>
              <a:t>koncept</a:t>
            </a:r>
            <a:r>
              <a:rPr lang="en-US" sz="2000" b="1" dirty="0"/>
              <a:t> rata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u pitanje </a:t>
            </a:r>
            <a:r>
              <a:rPr lang="en-US" sz="2000" b="1" dirty="0" err="1"/>
              <a:t>moraln</a:t>
            </a:r>
            <a:r>
              <a:rPr lang="hr-HR" sz="2000" b="1" dirty="0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vrednosti</a:t>
            </a:r>
            <a:r>
              <a:rPr lang="en-US" sz="2000" b="1" dirty="0"/>
              <a:t> u tom </a:t>
            </a:r>
            <a:r>
              <a:rPr lang="en-US" sz="2000" b="1" dirty="0" err="1"/>
              <a:t>kritičnom</a:t>
            </a:r>
            <a:r>
              <a:rPr lang="en-US" sz="2000" b="1" dirty="0"/>
              <a:t> </a:t>
            </a:r>
            <a:r>
              <a:rPr lang="en-US" sz="2000" b="1" dirty="0" err="1"/>
              <a:t>trenutku</a:t>
            </a:r>
            <a:r>
              <a:rPr lang="en-US" sz="2000" b="1" dirty="0"/>
              <a:t> u </a:t>
            </a:r>
            <a:r>
              <a:rPr lang="en-US" sz="2000" b="1" dirty="0" err="1"/>
              <a:t>istoriji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 </a:t>
            </a:r>
            <a:r>
              <a:rPr lang="en-US" sz="2000" b="1" dirty="0" err="1"/>
              <a:t>zašto</a:t>
            </a:r>
            <a:r>
              <a:rPr lang="en-US" sz="2000" b="1" dirty="0"/>
              <a:t> je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 </a:t>
            </a:r>
            <a:r>
              <a:rPr lang="en-US" sz="2000" b="1" dirty="0" err="1"/>
              <a:t>umrlo</a:t>
            </a:r>
            <a:r>
              <a:rPr lang="en-US" sz="2000" b="1" dirty="0"/>
              <a:t>? </a:t>
            </a:r>
            <a:r>
              <a:rPr lang="en-US" sz="2000" b="1" dirty="0" err="1"/>
              <a:t>Može</a:t>
            </a:r>
            <a:r>
              <a:rPr lang="en-US" sz="2000" b="1" dirty="0"/>
              <a:t> li se taj rat </a:t>
            </a:r>
            <a:r>
              <a:rPr lang="en-US" sz="2000" b="1" dirty="0" err="1"/>
              <a:t>smatrati</a:t>
            </a:r>
            <a:r>
              <a:rPr lang="en-US" sz="2000" b="1" dirty="0"/>
              <a:t> "</a:t>
            </a:r>
            <a:r>
              <a:rPr lang="en-US" sz="2000" b="1" dirty="0" err="1"/>
              <a:t>svetim</a:t>
            </a:r>
            <a:r>
              <a:rPr lang="en-US" sz="2000" b="1" dirty="0"/>
              <a:t>„</a:t>
            </a:r>
            <a:r>
              <a:rPr lang="hr-HR" sz="2000" b="1" dirty="0"/>
              <a:t> ratom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Baš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Bog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nameravao</a:t>
            </a:r>
            <a:r>
              <a:rPr lang="en-US" sz="2000" b="1" dirty="0"/>
              <a:t> da </a:t>
            </a:r>
            <a:r>
              <a:rPr lang="en-US" sz="2000" b="1" dirty="0" err="1"/>
              <a:t>greh</a:t>
            </a:r>
            <a:r>
              <a:rPr lang="en-US" sz="2000" b="1" dirty="0"/>
              <a:t> </a:t>
            </a:r>
            <a:r>
              <a:rPr lang="en-US" sz="2000" b="1" dirty="0" err="1"/>
              <a:t>postoji</a:t>
            </a:r>
            <a:r>
              <a:rPr lang="en-US" sz="2000" b="1" dirty="0"/>
              <a:t>, </a:t>
            </a:r>
            <a:r>
              <a:rPr lang="hr-HR" sz="2000" b="1" dirty="0"/>
              <a:t>tako isto </a:t>
            </a:r>
            <a:r>
              <a:rPr lang="en-US" sz="2000" b="1" dirty="0" err="1"/>
              <a:t>ni</a:t>
            </a:r>
            <a:r>
              <a:rPr lang="hr-HR" sz="2000" b="1" dirty="0"/>
              <a:t>je</a:t>
            </a:r>
            <a:r>
              <a:rPr lang="en-US" sz="2000" b="1" dirty="0"/>
              <a:t> je </a:t>
            </a:r>
            <a:r>
              <a:rPr lang="en-US" sz="2000" b="1" dirty="0" err="1"/>
              <a:t>nameravao</a:t>
            </a:r>
            <a:r>
              <a:rPr lang="en-US" sz="2000" b="1" dirty="0"/>
              <a:t> </a:t>
            </a:r>
            <a:r>
              <a:rPr lang="hr-HR" sz="2000" b="1" dirty="0"/>
              <a:t>da </a:t>
            </a:r>
            <a:r>
              <a:rPr lang="en-US" sz="2000" b="1" dirty="0" err="1"/>
              <a:t>postoji</a:t>
            </a:r>
            <a:r>
              <a:rPr lang="hr-HR" sz="2000" b="1" dirty="0"/>
              <a:t> rat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4400" b="1" dirty="0">
                <a:ln/>
                <a:solidFill>
                  <a:schemeClr val="accent3"/>
                </a:solidFill>
              </a:rPr>
              <a:t>POSTOJANJE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BEZAKONJA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1B91A1"/>
                </a:solidFill>
                <a:latin typeface="Comic Sans MS" panose="030F0702030302020204" pitchFamily="66" charset="0"/>
              </a:rPr>
              <a:t>A oni će se u četvrtom koljenu vratiti ovamo, jer </a:t>
            </a:r>
            <a:r>
              <a:rPr lang="hr-HR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gresima</a:t>
            </a:r>
            <a:r>
              <a:rPr lang="hr-HR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amorejskim</a:t>
            </a:r>
            <a:r>
              <a:rPr lang="hr-HR" b="1" dirty="0">
                <a:solidFill>
                  <a:srgbClr val="1B91A1"/>
                </a:solidFill>
                <a:latin typeface="Comic Sans MS" panose="030F0702030302020204" pitchFamily="66" charset="0"/>
              </a:rPr>
              <a:t> još nije kraj.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1. Mojsijeva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 15</a:t>
            </a:r>
            <a:r>
              <a:rPr lang="hr-HR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Arheologija</a:t>
            </a:r>
            <a:r>
              <a:rPr lang="en-US" sz="2000" b="1" dirty="0"/>
              <a:t> je </a:t>
            </a:r>
            <a:r>
              <a:rPr lang="en-US" sz="2000" b="1" dirty="0" err="1"/>
              <a:t>otkrila</a:t>
            </a:r>
            <a:r>
              <a:rPr lang="en-US" sz="2000" b="1" dirty="0"/>
              <a:t> da je </a:t>
            </a:r>
            <a:r>
              <a:rPr lang="hr-HR" sz="2000" b="1" dirty="0"/>
              <a:t>h</a:t>
            </a:r>
            <a:r>
              <a:rPr lang="en-US" sz="2000" b="1" dirty="0" err="1"/>
              <a:t>anan</a:t>
            </a:r>
            <a:r>
              <a:rPr lang="hr-HR" sz="2000" b="1" dirty="0" err="1"/>
              <a:t>ska</a:t>
            </a:r>
            <a:r>
              <a:rPr lang="hr-HR" sz="2000" b="1" dirty="0"/>
              <a:t> </a:t>
            </a:r>
            <a:r>
              <a:rPr lang="en-US" sz="2000" b="1" dirty="0" err="1"/>
              <a:t>religija</a:t>
            </a:r>
            <a:r>
              <a:rPr lang="en-US" sz="2000" b="1" dirty="0"/>
              <a:t> </a:t>
            </a:r>
            <a:r>
              <a:rPr lang="en-US" sz="2000" b="1" dirty="0" err="1"/>
              <a:t>upravo</a:t>
            </a:r>
            <a:r>
              <a:rPr lang="en-US" sz="2000" b="1" dirty="0"/>
              <a:t>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kaže</a:t>
            </a:r>
            <a:r>
              <a:rPr lang="en-US" sz="2000" b="1" dirty="0"/>
              <a:t>: </a:t>
            </a:r>
            <a:r>
              <a:rPr lang="en-US" sz="2000" b="1" dirty="0" err="1"/>
              <a:t>vračanje</a:t>
            </a:r>
            <a:r>
              <a:rPr lang="en-US" sz="2000" b="1" dirty="0"/>
              <a:t>, </a:t>
            </a:r>
            <a:r>
              <a:rPr lang="en-US" sz="2000" b="1" dirty="0" err="1"/>
              <a:t>proricanje</a:t>
            </a:r>
            <a:r>
              <a:rPr lang="en-US" sz="2000" b="1" dirty="0"/>
              <a:t>, </a:t>
            </a:r>
            <a:r>
              <a:rPr lang="en-US" sz="2000" b="1" dirty="0" err="1"/>
              <a:t>komunikacija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mrtvima</a:t>
            </a:r>
            <a:r>
              <a:rPr lang="en-US" sz="2000" b="1" dirty="0"/>
              <a:t>, </a:t>
            </a:r>
            <a:r>
              <a:rPr lang="en-US" sz="2000" b="1" dirty="0" err="1"/>
              <a:t>spiritizam</a:t>
            </a:r>
            <a:r>
              <a:rPr lang="en-US" sz="2000" b="1" dirty="0"/>
              <a:t>...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žrtvovanje</a:t>
            </a:r>
            <a:r>
              <a:rPr lang="en-US" sz="2000" b="1" dirty="0"/>
              <a:t> </a:t>
            </a:r>
            <a:r>
              <a:rPr lang="hr-HR" sz="2000" b="1" dirty="0"/>
              <a:t>vlastite</a:t>
            </a:r>
            <a:r>
              <a:rPr lang="en-US" sz="2000" b="1" dirty="0"/>
              <a:t> </a:t>
            </a:r>
            <a:r>
              <a:rPr lang="hr-HR" sz="2000" b="1" dirty="0" err="1"/>
              <a:t>dece</a:t>
            </a:r>
            <a:r>
              <a:rPr lang="hr-HR" sz="2000" b="1" dirty="0"/>
              <a:t> </a:t>
            </a:r>
            <a:r>
              <a:rPr lang="en-US" sz="2000" b="1" dirty="0"/>
              <a:t>(</a:t>
            </a:r>
            <a:r>
              <a:rPr lang="hr-HR" sz="2000" b="1" dirty="0"/>
              <a:t>1. </a:t>
            </a:r>
            <a:r>
              <a:rPr lang="en-US" sz="2000" b="1" dirty="0"/>
              <a:t>Moj</a:t>
            </a:r>
            <a:r>
              <a:rPr lang="hr-HR" sz="2000" b="1" dirty="0"/>
              <a:t>.</a:t>
            </a:r>
            <a:r>
              <a:rPr lang="en-US" sz="2000" b="1" dirty="0"/>
              <a:t> 18</a:t>
            </a:r>
            <a:r>
              <a:rPr lang="hr-HR" sz="2000" b="1" dirty="0"/>
              <a:t>,</a:t>
            </a:r>
            <a:r>
              <a:rPr lang="en-US" sz="2000" b="1" dirty="0"/>
              <a:t>9-12).</a:t>
            </a:r>
            <a:endParaRPr lang="en" sz="20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4027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Konačno</a:t>
            </a:r>
            <a:r>
              <a:rPr lang="en-US" sz="2000" b="1" dirty="0"/>
              <a:t>, </a:t>
            </a:r>
            <a:r>
              <a:rPr lang="en-US" sz="2000" b="1" dirty="0" err="1"/>
              <a:t>ovi</a:t>
            </a:r>
            <a:r>
              <a:rPr lang="en-US" sz="2000" b="1" dirty="0"/>
              <a:t> </a:t>
            </a:r>
            <a:r>
              <a:rPr lang="en-US" sz="2000" b="1" dirty="0" err="1"/>
              <a:t>nenormalni</a:t>
            </a:r>
            <a:r>
              <a:rPr lang="en-US" sz="2000" b="1" dirty="0"/>
              <a:t> </a:t>
            </a:r>
            <a:r>
              <a:rPr lang="en-US" sz="2000" b="1" dirty="0" err="1"/>
              <a:t>obredi</a:t>
            </a:r>
            <a:r>
              <a:rPr lang="en-US" sz="2000" b="1" dirty="0"/>
              <a:t>,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snižavali</a:t>
            </a:r>
            <a:r>
              <a:rPr lang="en-US" sz="2000" b="1" dirty="0"/>
              <a:t> moral </a:t>
            </a:r>
            <a:r>
              <a:rPr lang="en-US" sz="2000" b="1" dirty="0" err="1"/>
              <a:t>ljudi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podsticali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vrste</a:t>
            </a:r>
            <a:r>
              <a:rPr lang="en-US" sz="2000" b="1" dirty="0"/>
              <a:t> </a:t>
            </a:r>
            <a:r>
              <a:rPr lang="en-US" sz="2000" b="1" dirty="0" err="1"/>
              <a:t>poroka</a:t>
            </a:r>
            <a:r>
              <a:rPr lang="en-US" sz="2000" b="1" dirty="0"/>
              <a:t>, </a:t>
            </a:r>
            <a:r>
              <a:rPr lang="en-US" sz="2000" b="1" dirty="0" err="1"/>
              <a:t>morali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okončani</a:t>
            </a:r>
            <a:r>
              <a:rPr lang="en-US" sz="2000" b="1" dirty="0"/>
              <a:t>. </a:t>
            </a:r>
            <a:r>
              <a:rPr lang="en-US" sz="2000" b="1" dirty="0" err="1"/>
              <a:t>Istrebljenje</a:t>
            </a:r>
            <a:r>
              <a:rPr lang="hr-HR" sz="2000" b="1" dirty="0"/>
              <a:t>m</a:t>
            </a:r>
            <a:r>
              <a:rPr lang="en-US" sz="2000" b="1" dirty="0"/>
              <a:t> </a:t>
            </a:r>
            <a:r>
              <a:rPr lang="hr-HR" sz="2000" b="1" dirty="0"/>
              <a:t>H</a:t>
            </a:r>
            <a:r>
              <a:rPr lang="en-US" sz="2000" b="1" dirty="0" err="1"/>
              <a:t>ananaca</a:t>
            </a:r>
            <a:r>
              <a:rPr lang="en-US" sz="2000" b="1" dirty="0"/>
              <a:t> </a:t>
            </a:r>
            <a:r>
              <a:rPr lang="hr-HR" sz="2000" b="1" dirty="0"/>
              <a:t>da </a:t>
            </a:r>
            <a:r>
              <a:rPr lang="en-US" sz="2000" b="1" dirty="0"/>
              <a:t>bi </a:t>
            </a:r>
            <a:r>
              <a:rPr lang="hr-HR" sz="2000" b="1" dirty="0"/>
              <a:t>se </a:t>
            </a:r>
            <a:r>
              <a:rPr lang="en-US" sz="2000" b="1" dirty="0" err="1"/>
              <a:t>spreči</a:t>
            </a:r>
            <a:r>
              <a:rPr lang="hr-HR" sz="2000" b="1" dirty="0"/>
              <a:t>la</a:t>
            </a:r>
            <a:r>
              <a:rPr lang="en-US" sz="2000" b="1" dirty="0"/>
              <a:t> – bar za </a:t>
            </a:r>
            <a:r>
              <a:rPr lang="en-US" sz="2000" b="1" dirty="0" err="1"/>
              <a:t>neko</a:t>
            </a:r>
            <a:r>
              <a:rPr lang="en-US" sz="2000" b="1" dirty="0"/>
              <a:t> </a:t>
            </a:r>
            <a:r>
              <a:rPr lang="en-US" sz="2000" b="1" dirty="0" err="1"/>
              <a:t>vreme</a:t>
            </a:r>
            <a:r>
              <a:rPr lang="en-US" sz="2000" b="1" dirty="0"/>
              <a:t> – </a:t>
            </a:r>
            <a:r>
              <a:rPr lang="en-US" sz="2000" b="1" dirty="0" err="1"/>
              <a:t>moraln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degradacij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čovečanstva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ove</a:t>
            </a:r>
            <a:r>
              <a:rPr lang="en-US" sz="2000" b="1" dirty="0"/>
              <a:t> </a:t>
            </a:r>
            <a:r>
              <a:rPr lang="en-US" sz="2000" b="1" dirty="0" err="1"/>
              <a:t>prakse</a:t>
            </a:r>
            <a:r>
              <a:rPr lang="en-US" sz="2000" b="1" dirty="0"/>
              <a:t> </a:t>
            </a:r>
            <a:r>
              <a:rPr lang="en-US" sz="2000" b="1" dirty="0" err="1"/>
              <a:t>već</a:t>
            </a:r>
            <a:r>
              <a:rPr lang="en-US" sz="2000" b="1" dirty="0"/>
              <a:t> bile </a:t>
            </a:r>
            <a:r>
              <a:rPr lang="en-US" sz="2000" b="1" dirty="0" err="1"/>
              <a:t>uobičajene</a:t>
            </a:r>
            <a:r>
              <a:rPr lang="en-US" sz="2000" b="1" dirty="0"/>
              <a:t> </a:t>
            </a:r>
            <a:r>
              <a:rPr lang="hr-HR" sz="2000" b="1" dirty="0"/>
              <a:t>i u</a:t>
            </a:r>
            <a:r>
              <a:rPr lang="en-US" sz="2000" b="1" dirty="0"/>
              <a:t> </a:t>
            </a:r>
            <a:r>
              <a:rPr lang="en-US" sz="2000" b="1" dirty="0" err="1"/>
              <a:t>Avramovo</a:t>
            </a:r>
            <a:r>
              <a:rPr lang="en-US" sz="2000" b="1" dirty="0"/>
              <a:t> </a:t>
            </a:r>
            <a:r>
              <a:rPr lang="en-US" sz="2000" b="1" dirty="0" err="1"/>
              <a:t>vreme</a:t>
            </a:r>
            <a:r>
              <a:rPr lang="en-US" sz="2000" b="1" dirty="0"/>
              <a:t>, Bog </a:t>
            </a:r>
            <a:r>
              <a:rPr lang="en-US" sz="2000" b="1" dirty="0" err="1"/>
              <a:t>im</a:t>
            </a:r>
            <a:r>
              <a:rPr lang="en-US" sz="2000" b="1" dirty="0"/>
              <a:t> je dao </a:t>
            </a:r>
            <a:r>
              <a:rPr lang="en-US" sz="2000" b="1" dirty="0" err="1"/>
              <a:t>više</a:t>
            </a:r>
            <a:r>
              <a:rPr lang="en-US" sz="2000" b="1" dirty="0"/>
              <a:t> od 400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hr-HR" sz="2000" b="1" dirty="0"/>
              <a:t>vremena milosti </a:t>
            </a:r>
            <a:r>
              <a:rPr lang="en-US" sz="2000" b="1" dirty="0"/>
              <a:t>da </a:t>
            </a:r>
            <a:r>
              <a:rPr lang="en-US" sz="2000" b="1" dirty="0" err="1"/>
              <a:t>isprave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ponašanje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Ovome</a:t>
            </a:r>
            <a:r>
              <a:rPr lang="en-US" sz="2000" b="1" dirty="0"/>
              <a:t> se mora </a:t>
            </a:r>
            <a:r>
              <a:rPr lang="en-US" sz="2000" b="1" dirty="0" err="1"/>
              <a:t>dodati</a:t>
            </a:r>
            <a:r>
              <a:rPr lang="en-US" sz="2000" b="1" dirty="0"/>
              <a:t> </a:t>
            </a:r>
            <a:r>
              <a:rPr lang="en-US" sz="2000" b="1" dirty="0" err="1"/>
              <a:t>obred</a:t>
            </a:r>
            <a:r>
              <a:rPr lang="en-US" sz="2000" b="1" dirty="0"/>
              <a:t> "</a:t>
            </a:r>
            <a:r>
              <a:rPr lang="en-US" sz="2000" b="1" dirty="0" err="1"/>
              <a:t>svete</a:t>
            </a:r>
            <a:r>
              <a:rPr lang="en-US" sz="2000" b="1" dirty="0"/>
              <a:t> </a:t>
            </a:r>
            <a:r>
              <a:rPr lang="en-US" sz="2000" b="1" dirty="0" err="1"/>
              <a:t>prostitucije</a:t>
            </a:r>
            <a:r>
              <a:rPr lang="en-US" sz="2000" b="1" dirty="0"/>
              <a:t>" – koji </a:t>
            </a:r>
            <a:r>
              <a:rPr lang="hr-HR" sz="2000" b="1" dirty="0"/>
              <a:t>ni</a:t>
            </a:r>
            <a:r>
              <a:rPr lang="en-US" sz="2000" b="1" dirty="0"/>
              <a:t>je </a:t>
            </a:r>
            <a:r>
              <a:rPr lang="en-US" sz="2000" b="1" dirty="0" err="1"/>
              <a:t>imao</a:t>
            </a:r>
            <a:r>
              <a:rPr lang="en-US" sz="2000" b="1" dirty="0"/>
              <a:t> </a:t>
            </a:r>
            <a:r>
              <a:rPr lang="hr-HR" sz="2000" b="1" dirty="0"/>
              <a:t>ni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veze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svetošću</a:t>
            </a:r>
            <a:r>
              <a:rPr lang="en-US" sz="2000" b="1" dirty="0"/>
              <a:t> – </a:t>
            </a:r>
            <a:r>
              <a:rPr lang="hr-HR" sz="2000" b="1" dirty="0"/>
              <a:t>koji su </a:t>
            </a:r>
            <a:r>
              <a:rPr lang="en-US" sz="2000" b="1" dirty="0" err="1"/>
              <a:t>praktik</a:t>
            </a:r>
            <a:r>
              <a:rPr lang="hr-HR" sz="2000" b="1" dirty="0"/>
              <a:t>ovali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sveštenici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sveštenice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PITANJE PRAVDE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Bog je pravedni 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sudija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svakog dana Bog 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gnev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svoj 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izliva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A za onog 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se ne pokaje, on će svoj mač 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naoptriti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I luk svoj zapeti, uperiti.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 7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12 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NSP)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87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pravda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temelj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karaktera</a:t>
            </a:r>
            <a:r>
              <a:rPr lang="en-US" sz="2000" b="1" dirty="0"/>
              <a:t>. To Ga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pravednim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nepristrasnim</a:t>
            </a:r>
            <a:r>
              <a:rPr lang="en-US" sz="2000" b="1" dirty="0"/>
              <a:t> </a:t>
            </a:r>
            <a:r>
              <a:rPr lang="en-US" sz="2000" b="1" dirty="0" err="1"/>
              <a:t>sudijom</a:t>
            </a:r>
            <a:r>
              <a:rPr lang="en-US" sz="2000" b="1" dirty="0"/>
              <a:t>, koji </a:t>
            </a:r>
            <a:r>
              <a:rPr lang="en-US" sz="2000" b="1" dirty="0" err="1"/>
              <a:t>odlaže</a:t>
            </a:r>
            <a:r>
              <a:rPr lang="en-US" sz="2000" b="1" dirty="0"/>
              <a:t> </a:t>
            </a:r>
            <a:r>
              <a:rPr lang="en-US" sz="2000" b="1" dirty="0" err="1"/>
              <a:t>kaznu</a:t>
            </a:r>
            <a:r>
              <a:rPr lang="en-US" sz="2000" b="1" dirty="0"/>
              <a:t> da bi </a:t>
            </a:r>
            <a:r>
              <a:rPr lang="en-US" sz="2000" b="1" dirty="0" err="1"/>
              <a:t>grešnik</a:t>
            </a:r>
            <a:r>
              <a:rPr lang="en-US" sz="2000" b="1" dirty="0"/>
              <a:t> </a:t>
            </a:r>
            <a:r>
              <a:rPr lang="en-US" sz="2000" b="1" dirty="0" err="1"/>
              <a:t>mogao</a:t>
            </a:r>
            <a:r>
              <a:rPr lang="en-US" sz="2000" b="1" dirty="0"/>
              <a:t> da se </a:t>
            </a:r>
            <a:r>
              <a:rPr lang="en-US" sz="2000" b="1" dirty="0" err="1"/>
              <a:t>obrati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koji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tolerisati</a:t>
            </a:r>
            <a:r>
              <a:rPr lang="en-US" sz="2000" b="1" dirty="0"/>
              <a:t> </a:t>
            </a:r>
            <a:r>
              <a:rPr lang="en-US" sz="2000" b="1" dirty="0" err="1"/>
              <a:t>zlo</a:t>
            </a:r>
            <a:r>
              <a:rPr lang="en-US" sz="2000" b="1" dirty="0"/>
              <a:t> </a:t>
            </a:r>
            <a:r>
              <a:rPr lang="en-US" sz="2000" b="1" dirty="0" err="1"/>
              <a:t>zauvek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2442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želja</a:t>
            </a:r>
            <a:r>
              <a:rPr lang="en-US" sz="2000" b="1" dirty="0"/>
              <a:t> je </a:t>
            </a:r>
            <a:r>
              <a:rPr lang="en-US" sz="2000" b="1" dirty="0" err="1"/>
              <a:t>bila</a:t>
            </a:r>
            <a:r>
              <a:rPr lang="en-US" sz="2000" b="1" dirty="0"/>
              <a:t> da </a:t>
            </a:r>
            <a:r>
              <a:rPr lang="en-US" sz="2000" b="1" dirty="0" err="1"/>
              <a:t>uspostavi</a:t>
            </a:r>
            <a:r>
              <a:rPr lang="en-US" sz="2000" b="1" dirty="0"/>
              <a:t> </a:t>
            </a:r>
            <a:r>
              <a:rPr lang="en-US" sz="2000" b="1" dirty="0" err="1"/>
              <a:t>pravednu</a:t>
            </a:r>
            <a:r>
              <a:rPr lang="en-US" sz="2000" b="1" dirty="0"/>
              <a:t> vlast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toj</a:t>
            </a:r>
            <a:r>
              <a:rPr lang="en-US" sz="2000" b="1" dirty="0"/>
              <a:t> </a:t>
            </a:r>
            <a:r>
              <a:rPr lang="en-US" sz="2000" b="1" dirty="0" err="1"/>
              <a:t>teritoriji</a:t>
            </a:r>
            <a:r>
              <a:rPr lang="en-US" sz="2000" b="1" dirty="0"/>
              <a:t>,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primer </a:t>
            </a:r>
            <a:r>
              <a:rPr lang="en-US" sz="2000" b="1" dirty="0" err="1"/>
              <a:t>svim</a:t>
            </a:r>
            <a:r>
              <a:rPr lang="en-US" sz="2000" b="1" dirty="0"/>
              <a:t> </a:t>
            </a:r>
            <a:r>
              <a:rPr lang="en-US" sz="2000" b="1" dirty="0" err="1"/>
              <a:t>narodima</a:t>
            </a:r>
            <a:r>
              <a:rPr lang="en-US" sz="2000" b="1" dirty="0"/>
              <a:t>, </a:t>
            </a:r>
            <a:r>
              <a:rPr lang="en-US" sz="2000" b="1" dirty="0" err="1"/>
              <a:t>motivišući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da </a:t>
            </a:r>
            <a:r>
              <a:rPr lang="en-US" sz="2000" b="1" dirty="0" err="1"/>
              <a:t>uzdignu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moralne</a:t>
            </a:r>
            <a:r>
              <a:rPr lang="en-US" sz="2000" b="1" dirty="0"/>
              <a:t> </a:t>
            </a:r>
            <a:r>
              <a:rPr lang="en-US" sz="2000" b="1" dirty="0" err="1"/>
              <a:t>koncepte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 </a:t>
            </a:r>
            <a:r>
              <a:rPr lang="en-US" sz="2000" b="1" dirty="0" err="1"/>
              <a:t>postignu</a:t>
            </a:r>
            <a:r>
              <a:rPr lang="en-US" sz="2000" b="1" dirty="0"/>
              <a:t> </a:t>
            </a:r>
            <a:r>
              <a:rPr lang="en-US" sz="2000" b="1" dirty="0" err="1"/>
              <a:t>stanje</a:t>
            </a:r>
            <a:r>
              <a:rPr lang="en-US" sz="2000" b="1" dirty="0"/>
              <a:t> </a:t>
            </a:r>
            <a:r>
              <a:rPr lang="en-US" sz="2000" b="1" dirty="0" err="1"/>
              <a:t>mira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pravde</a:t>
            </a:r>
            <a:r>
              <a:rPr lang="en-US" sz="2000" b="1" dirty="0"/>
              <a:t> </a:t>
            </a:r>
            <a:r>
              <a:rPr lang="en-US" sz="2000" b="1" dirty="0" err="1"/>
              <a:t>širom</a:t>
            </a:r>
            <a:r>
              <a:rPr lang="en-US" sz="2000" b="1" dirty="0"/>
              <a:t> </a:t>
            </a:r>
            <a:r>
              <a:rPr lang="en-US" sz="2000" b="1" dirty="0" err="1"/>
              <a:t>sveta</a:t>
            </a:r>
            <a:r>
              <a:rPr lang="en-US" sz="2000" b="1" dirty="0"/>
              <a:t> (</a:t>
            </a:r>
            <a:r>
              <a:rPr lang="en-US" sz="2000" b="1" dirty="0" err="1"/>
              <a:t>Pn</a:t>
            </a:r>
            <a:r>
              <a:rPr lang="hr-HR" sz="2000" b="1" dirty="0"/>
              <a:t>z</a:t>
            </a:r>
            <a:r>
              <a:rPr lang="en-US" sz="2000" b="1" dirty="0"/>
              <a:t>. 4</a:t>
            </a:r>
            <a:r>
              <a:rPr lang="hr-HR" sz="2000" b="1" dirty="0"/>
              <a:t>,</a:t>
            </a:r>
            <a:r>
              <a:rPr lang="en-US" sz="2000" b="1" dirty="0"/>
              <a:t>5</a:t>
            </a:r>
            <a:r>
              <a:rPr lang="hr-HR" sz="2000" b="1" dirty="0"/>
              <a:t>.</a:t>
            </a:r>
            <a:r>
              <a:rPr lang="en-US" sz="2000" b="1" dirty="0"/>
              <a:t>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Rat za </a:t>
            </a:r>
            <a:r>
              <a:rPr lang="en-US" sz="2000" b="1" dirty="0" err="1"/>
              <a:t>osvajanje</a:t>
            </a:r>
            <a:r>
              <a:rPr lang="en-US" sz="2000" b="1" dirty="0"/>
              <a:t> Hanana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vođen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imperijalističkih</a:t>
            </a:r>
            <a:r>
              <a:rPr lang="en-US" sz="2000" b="1" dirty="0"/>
              <a:t> </a:t>
            </a:r>
            <a:r>
              <a:rPr lang="en-US" sz="2000" b="1" dirty="0" err="1"/>
              <a:t>razloga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po </a:t>
            </a:r>
            <a:r>
              <a:rPr lang="en-US" sz="2000" b="1" dirty="0" err="1"/>
              <a:t>božanskom</a:t>
            </a:r>
            <a:r>
              <a:rPr lang="en-US" sz="2000" b="1" dirty="0"/>
              <a:t> </a:t>
            </a:r>
            <a:r>
              <a:rPr lang="en-US" sz="2000" b="1" dirty="0" err="1"/>
              <a:t>naređenju</a:t>
            </a:r>
            <a:r>
              <a:rPr lang="en-US" sz="2000" b="1" dirty="0"/>
              <a:t> da se </a:t>
            </a:r>
            <a:r>
              <a:rPr lang="en-US" sz="2000" b="1" dirty="0" err="1"/>
              <a:t>izvrši</a:t>
            </a:r>
            <a:r>
              <a:rPr lang="en-US" sz="2000" b="1" dirty="0"/>
              <a:t> </a:t>
            </a:r>
            <a:r>
              <a:rPr lang="en-US" sz="2000" b="1" dirty="0" err="1"/>
              <a:t>kazna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zli</a:t>
            </a:r>
            <a:r>
              <a:rPr lang="en-US" sz="2000" b="1" dirty="0"/>
              <a:t> </a:t>
            </a:r>
            <a:r>
              <a:rPr lang="en-US" sz="2000" b="1" dirty="0" err="1"/>
              <a:t>stanovnici</a:t>
            </a:r>
            <a:r>
              <a:rPr lang="en-US" sz="2000" b="1" dirty="0"/>
              <a:t> </a:t>
            </a:r>
            <a:r>
              <a:rPr lang="en-US" sz="2000" b="1" dirty="0" err="1"/>
              <a:t>zaslužili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hr-HR" sz="2000" b="1" dirty="0"/>
              <a:t>Ra</a:t>
            </a:r>
            <a:r>
              <a:rPr lang="en-US" sz="2000" b="1" dirty="0" err="1"/>
              <a:t>tnik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udija</a:t>
            </a:r>
            <a:r>
              <a:rPr lang="en-US" sz="2000" b="1" dirty="0"/>
              <a:t>, Bog je </a:t>
            </a:r>
            <a:r>
              <a:rPr lang="en-US" sz="2000" b="1" dirty="0" err="1"/>
              <a:t>posvećen</a:t>
            </a:r>
            <a:r>
              <a:rPr lang="en-US" sz="2000" b="1" dirty="0"/>
              <a:t> </a:t>
            </a:r>
            <a:r>
              <a:rPr lang="en-US" sz="2000" b="1" dirty="0" err="1"/>
              <a:t>sprovođenju</a:t>
            </a:r>
            <a:r>
              <a:rPr lang="en-US" sz="2000" b="1" dirty="0"/>
              <a:t>, </a:t>
            </a:r>
            <a:r>
              <a:rPr lang="en-US" sz="2000" b="1" dirty="0" err="1"/>
              <a:t>stabilizaciji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održavanju</a:t>
            </a:r>
            <a:r>
              <a:rPr lang="en-US" sz="2000" b="1" dirty="0"/>
              <a:t> </a:t>
            </a:r>
            <a:r>
              <a:rPr lang="en-US" sz="2000" b="1" dirty="0" err="1"/>
              <a:t>vladavine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,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odraz</a:t>
            </a:r>
            <a:r>
              <a:rPr lang="en-US" sz="2000" b="1" dirty="0"/>
              <a:t> </a:t>
            </a:r>
            <a:r>
              <a:rPr lang="en-US" sz="2000" b="1" dirty="0" err="1"/>
              <a:t>njegovog</a:t>
            </a:r>
            <a:r>
              <a:rPr lang="en-US" sz="2000" b="1" dirty="0"/>
              <a:t> </a:t>
            </a:r>
            <a:r>
              <a:rPr lang="en-US" sz="2000" b="1" dirty="0" err="1"/>
              <a:t>karaktera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BIBLIJSKI KONCEPT RATA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Znaj dakle danas da je Gospod Bog tvoj, koji ide pred tobom, oganj, koji spaljuje, on će ih </a:t>
            </a:r>
            <a:r>
              <a:rPr lang="hr-HR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istrebiti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on će ih oboriti pred tobom, I </a:t>
            </a:r>
            <a:r>
              <a:rPr lang="hr-HR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izagnaćeš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ih I </a:t>
            </a:r>
            <a:r>
              <a:rPr lang="hr-HR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istrebiti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brzo, kao što ti je kazao Gospod.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(5. Mojsijeva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Biblijski</a:t>
            </a:r>
            <a:r>
              <a:rPr lang="en-US" sz="2000" b="1" dirty="0"/>
              <a:t>, </a:t>
            </a:r>
            <a:r>
              <a:rPr lang="en-US" sz="2000" b="1" dirty="0" err="1"/>
              <a:t>ratovi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ograničeni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specifične</a:t>
            </a:r>
            <a:r>
              <a:rPr lang="en-US" sz="2000" b="1" dirty="0"/>
              <a:t> </a:t>
            </a:r>
            <a:r>
              <a:rPr lang="en-US" sz="2000" b="1" dirty="0" err="1"/>
              <a:t>situacije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definisa</a:t>
            </a:r>
            <a:r>
              <a:rPr lang="hr-HR" sz="2000" b="1" dirty="0"/>
              <a:t>o ih je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Bog. Ovo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pravila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upravljala</a:t>
            </a:r>
            <a:r>
              <a:rPr lang="en-US" sz="2000" b="1" dirty="0"/>
              <a:t> </a:t>
            </a:r>
            <a:r>
              <a:rPr lang="en-US" sz="2000" b="1" dirty="0" err="1"/>
              <a:t>ratovima</a:t>
            </a:r>
            <a:r>
              <a:rPr lang="en-US" sz="2000" b="1" dirty="0"/>
              <a:t> </a:t>
            </a:r>
            <a:r>
              <a:rPr lang="en-US" sz="2000" b="1" dirty="0" err="1"/>
              <a:t>ovlašćenim</a:t>
            </a:r>
            <a:r>
              <a:rPr lang="en-US" sz="2000" b="1" dirty="0"/>
              <a:t> od Boga: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31887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UNIŠTENI SOPSTVENIM IZBOROM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Taako</a:t>
            </a: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pobi Isus svu zemlju gore i južnu stranu i ravnice i doline, I sve careve njihove, ne ostavi ni jednoga živa, nego sve duše žive, nego sve duše žive </a:t>
            </a:r>
            <a:r>
              <a:rPr lang="hr-H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zgubi</a:t>
            </a: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kao što </a:t>
            </a:r>
            <a:r>
              <a:rPr lang="hr-H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beše</a:t>
            </a: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zapovedio</a:t>
            </a: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Gospod Bog Izraelov.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                   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Isus </a:t>
            </a:r>
            <a:r>
              <a:rPr lang="hr-HR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Navin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</a:t>
            </a:r>
            <a:r>
              <a:rPr lang="hr-HR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Čitava</a:t>
            </a:r>
            <a:r>
              <a:rPr lang="en-US" sz="2000" b="1" dirty="0"/>
              <a:t> </a:t>
            </a:r>
            <a:r>
              <a:rPr lang="en-US" sz="2000" b="1" dirty="0" err="1"/>
              <a:t>teritorija</a:t>
            </a:r>
            <a:r>
              <a:rPr lang="en-US" sz="2000" b="1" dirty="0"/>
              <a:t> </a:t>
            </a:r>
            <a:r>
              <a:rPr lang="hr-HR" sz="2000" b="1" dirty="0"/>
              <a:t>H</a:t>
            </a:r>
            <a:r>
              <a:rPr lang="en-US" sz="2000" b="1" dirty="0" err="1"/>
              <a:t>anana</a:t>
            </a:r>
            <a:r>
              <a:rPr lang="en-US" sz="2000" b="1" dirty="0"/>
              <a:t> </a:t>
            </a:r>
            <a:r>
              <a:rPr lang="en-US" sz="2000" b="1" dirty="0" err="1"/>
              <a:t>proglašena</a:t>
            </a:r>
            <a:r>
              <a:rPr lang="en-US" sz="2000" b="1" dirty="0"/>
              <a:t> je </a:t>
            </a:r>
            <a:r>
              <a:rPr lang="hr-HR" sz="2000" b="1" dirty="0"/>
              <a:t>proklet</a:t>
            </a:r>
            <a:r>
              <a:rPr lang="en-US" sz="2000" b="1" dirty="0"/>
              <a:t>om, to jest, </a:t>
            </a:r>
            <a:r>
              <a:rPr lang="hr-HR" sz="2000" b="1" dirty="0"/>
              <a:t>bila je </a:t>
            </a:r>
            <a:r>
              <a:rPr lang="en-US" sz="2000" b="1" dirty="0" err="1"/>
              <a:t>posvećena</a:t>
            </a:r>
            <a:r>
              <a:rPr lang="en-US" sz="2000" b="1" dirty="0"/>
              <a:t> </a:t>
            </a:r>
            <a:r>
              <a:rPr lang="en-US" sz="2000" b="1" dirty="0" err="1"/>
              <a:t>uništenju</a:t>
            </a:r>
            <a:r>
              <a:rPr lang="en-US" sz="2000" b="1" dirty="0"/>
              <a:t>. </a:t>
            </a:r>
            <a:r>
              <a:rPr lang="en-US" sz="2000" b="1" dirty="0" err="1"/>
              <a:t>Svako</a:t>
            </a:r>
            <a:r>
              <a:rPr lang="en-US" sz="2000" b="1" dirty="0"/>
              <a:t> </a:t>
            </a:r>
            <a:r>
              <a:rPr lang="en-US" sz="2000" b="1" dirty="0" err="1"/>
              <a:t>živo</a:t>
            </a:r>
            <a:r>
              <a:rPr lang="en-US" sz="2000" b="1" dirty="0"/>
              <a:t> </a:t>
            </a:r>
            <a:r>
              <a:rPr lang="en-US" sz="2000" b="1" dirty="0" err="1"/>
              <a:t>biće</a:t>
            </a:r>
            <a:r>
              <a:rPr lang="en-US" sz="2000" b="1" dirty="0"/>
              <a:t> je </a:t>
            </a:r>
            <a:r>
              <a:rPr lang="en-US" sz="2000" b="1" dirty="0" err="1"/>
              <a:t>trebalo</a:t>
            </a:r>
            <a:r>
              <a:rPr lang="en-US" sz="2000" b="1" dirty="0"/>
              <a:t> da </a:t>
            </a:r>
            <a:r>
              <a:rPr lang="en-US" sz="2000" b="1" dirty="0" err="1"/>
              <a:t>umre</a:t>
            </a:r>
            <a:r>
              <a:rPr lang="en-US" sz="2000" b="1" dirty="0"/>
              <a:t> (</a:t>
            </a:r>
            <a:r>
              <a:rPr lang="en-US" sz="2000" b="1" dirty="0" err="1"/>
              <a:t>Pnz</a:t>
            </a:r>
            <a:r>
              <a:rPr lang="hr-HR" sz="2000" b="1" dirty="0"/>
              <a:t>. </a:t>
            </a:r>
            <a:r>
              <a:rPr lang="en-US" sz="2000" b="1" dirty="0"/>
              <a:t>20</a:t>
            </a:r>
            <a:r>
              <a:rPr lang="hr-HR" sz="2000" b="1" dirty="0"/>
              <a:t>,</a:t>
            </a:r>
            <a:r>
              <a:rPr lang="en-US" sz="2000" b="1" dirty="0"/>
              <a:t>16-18; </a:t>
            </a:r>
            <a:r>
              <a:rPr lang="hr-HR" sz="2000" b="1" dirty="0"/>
              <a:t>I. </a:t>
            </a:r>
            <a:r>
              <a:rPr lang="hr-HR" sz="2000" b="1" dirty="0" err="1"/>
              <a:t>Navin</a:t>
            </a:r>
            <a:r>
              <a:rPr lang="en-US" sz="2000" b="1" dirty="0"/>
              <a:t>. 10</a:t>
            </a:r>
            <a:r>
              <a:rPr lang="hr-HR" sz="2000" b="1" dirty="0"/>
              <a:t>,</a:t>
            </a:r>
            <a:r>
              <a:rPr lang="en-US" sz="2000" b="1" dirty="0"/>
              <a:t>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316044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Pred </a:t>
            </a:r>
            <a:r>
              <a:rPr lang="en-US" sz="2000" b="1" dirty="0" err="1"/>
              <a:t>Bogom</a:t>
            </a:r>
            <a:r>
              <a:rPr lang="en-US" sz="2000" b="1" dirty="0"/>
              <a:t>, </a:t>
            </a:r>
            <a:r>
              <a:rPr lang="en-US" sz="2000" b="1" dirty="0" err="1"/>
              <a:t>anaanci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Izraelci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posmatrani</a:t>
            </a:r>
            <a:r>
              <a:rPr lang="en-US" sz="2000" b="1" dirty="0"/>
              <a:t> </a:t>
            </a:r>
            <a:r>
              <a:rPr lang="en-US" sz="2000" b="1" dirty="0" err="1"/>
              <a:t>jednako</a:t>
            </a:r>
            <a:r>
              <a:rPr lang="en-US" sz="2000" b="1" dirty="0"/>
              <a:t>: </a:t>
            </a:r>
            <a:r>
              <a:rPr lang="en-US" sz="2000" b="1" dirty="0" err="1"/>
              <a:t>nepristrasno</a:t>
            </a:r>
            <a:r>
              <a:rPr lang="en-US" sz="2000" b="1" dirty="0"/>
              <a:t>. </a:t>
            </a:r>
            <a:r>
              <a:rPr lang="en-US" sz="2000" b="1" dirty="0" err="1"/>
              <a:t>Razlika</a:t>
            </a:r>
            <a:r>
              <a:rPr lang="en-US" sz="2000" b="1" dirty="0"/>
              <a:t> je </a:t>
            </a:r>
            <a:r>
              <a:rPr lang="en-US" sz="2000" b="1" dirty="0" err="1"/>
              <a:t>bila</a:t>
            </a:r>
            <a:r>
              <a:rPr lang="en-US" sz="2000" b="1" dirty="0"/>
              <a:t> u tome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neki</a:t>
            </a:r>
            <a:r>
              <a:rPr lang="en-US" sz="2000" b="1" dirty="0"/>
              <a:t> </a:t>
            </a:r>
            <a:r>
              <a:rPr lang="en-US" sz="2000" b="1" dirty="0" err="1"/>
              <a:t>izabrali</a:t>
            </a:r>
            <a:r>
              <a:rPr lang="en-US" sz="2000" b="1" dirty="0"/>
              <a:t> da </a:t>
            </a:r>
            <a:r>
              <a:rPr lang="en-US" sz="2000" b="1" dirty="0" err="1"/>
              <a:t>istraju</a:t>
            </a:r>
            <a:r>
              <a:rPr lang="en-US" sz="2000" b="1" dirty="0"/>
              <a:t> 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pobuni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Boga,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drugi</a:t>
            </a:r>
            <a:r>
              <a:rPr lang="en-US" sz="2000" b="1" dirty="0"/>
              <a:t> </a:t>
            </a:r>
            <a:r>
              <a:rPr lang="en-US" sz="2000" b="1" dirty="0" err="1"/>
              <a:t>izabrali</a:t>
            </a:r>
            <a:r>
              <a:rPr lang="en-US" sz="2000" b="1" dirty="0"/>
              <a:t> da ga </a:t>
            </a:r>
            <a:r>
              <a:rPr lang="en-US" sz="2000" b="1" dirty="0" err="1"/>
              <a:t>slušaju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bilo</a:t>
            </a:r>
            <a:r>
              <a:rPr lang="en-US" sz="2000" b="1" dirty="0"/>
              <a:t> je </a:t>
            </a:r>
            <a:r>
              <a:rPr lang="en-US" sz="2000" b="1" dirty="0" err="1"/>
              <a:t>izuzetaka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Sada je </a:t>
            </a:r>
            <a:r>
              <a:rPr lang="en-US" sz="2000" b="1" dirty="0" err="1"/>
              <a:t>odluka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dalje</a:t>
            </a:r>
            <a:r>
              <a:rPr lang="en-US" sz="2000" b="1" dirty="0"/>
              <a:t> </a:t>
            </a:r>
            <a:r>
              <a:rPr lang="en-US" sz="2000" b="1" dirty="0" err="1"/>
              <a:t>naša</a:t>
            </a:r>
            <a:r>
              <a:rPr lang="en-US" sz="2000" b="1" dirty="0"/>
              <a:t>. Kada Isus </a:t>
            </a:r>
            <a:r>
              <a:rPr lang="en-US" sz="2000" b="1" dirty="0" err="1"/>
              <a:t>dođe</a:t>
            </a:r>
            <a:r>
              <a:rPr lang="en-US" sz="2000" b="1" dirty="0"/>
              <a:t>, mi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spašeni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uništeni</a:t>
            </a:r>
            <a:r>
              <a:rPr lang="en-US" sz="2000" b="1" dirty="0"/>
              <a:t> po </a:t>
            </a:r>
            <a:r>
              <a:rPr lang="en-US" sz="2000" b="1" dirty="0" err="1"/>
              <a:t>sopstvenom</a:t>
            </a:r>
            <a:r>
              <a:rPr lang="en-US" sz="2000" b="1" dirty="0"/>
              <a:t> </a:t>
            </a:r>
            <a:r>
              <a:rPr lang="en-US" sz="2000" b="1" dirty="0" err="1"/>
              <a:t>izboru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2247</Words>
  <Application>Microsoft Office PowerPoint</Application>
  <PresentationFormat>Panorámica</PresentationFormat>
  <Paragraphs>143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Gill Sans MT Ext Condensed Bold</vt:lpstr>
      <vt:lpstr>Comic Sans MS</vt:lpstr>
      <vt:lpstr>Arial Narrow</vt:lpstr>
      <vt:lpstr>Aptos</vt:lpstr>
      <vt:lpstr>Bodoni MT Poster Compressed</vt:lpstr>
      <vt:lpstr>Constantia</vt:lpstr>
      <vt:lpstr>Arial</vt:lpstr>
      <vt:lpstr>Britannic Bold</vt:lpstr>
      <vt:lpstr>Aptos Display</vt:lpstr>
      <vt:lpstr>Calibri</vt:lpstr>
      <vt:lpstr>Times New Roman</vt:lpstr>
      <vt:lpstr>Impact</vt:lpstr>
      <vt:lpstr>Tema de Office</vt:lpstr>
      <vt:lpstr>1_Tema de Office</vt:lpstr>
      <vt:lpstr>3_Default Design</vt:lpstr>
      <vt:lpstr>5_Default Design</vt:lpstr>
      <vt:lpstr>6_Default Design</vt:lpstr>
      <vt:lpstr>Presentación de PowerPoint</vt:lpstr>
      <vt:lpstr>Upamtite stih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76</cp:revision>
  <dcterms:created xsi:type="dcterms:W3CDTF">2025-10-06T14:35:36Z</dcterms:created>
  <dcterms:modified xsi:type="dcterms:W3CDTF">2025-10-15T05:45:42Z</dcterms:modified>
</cp:coreProperties>
</file>