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2" r:id="rId3"/>
    <p:sldId id="300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84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sledećeg dana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20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2000"/>
        </a:p>
      </dgm:t>
    </dgm:pt>
    <dgm:pt modelId="{250D36B9-368D-4870-BD23-7E8C132DA383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označeno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20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2000"/>
        </a:p>
      </dgm:t>
    </dgm:pt>
    <dgm:pt modelId="{C13C4BCE-1804-45AF-A1E7-E6EEE7611614}">
      <dgm:prSet custT="1"/>
      <dgm:spPr/>
      <dgm:t>
        <a:bodyPr/>
        <a:lstStyle/>
        <a:p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porodica je bila označena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20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2000"/>
        </a:p>
      </dgm:t>
    </dgm:pt>
    <dgm:pt modelId="{6C4B7AE1-B9EE-4D8E-90EC-B583A1CC13C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Vođa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označen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20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2000"/>
        </a:p>
      </dgm:t>
    </dgm:pt>
    <dgm:pt modelId="{C8D2B591-ED43-42EC-9120-A6D84C543207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Ahan je bio označen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20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20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20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20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20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20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20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20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20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20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  <a:endParaRPr lang="sr-Latn-RS" sz="2000" noProof="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20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20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293842" custLinFactX="-70124" custLinFactNeighborX="-100000"/>
      <dgm:spPr/>
    </dgm:pt>
    <dgm:pt modelId="{B5012BDB-5EAB-4310-AFF6-8EFB1FFA5B09}" type="pres">
      <dgm:prSet presAssocID="{08F84871-EDC6-49B1-BAF2-EFC6EE5E55C1}" presName="parTrans" presStyleCnt="0"/>
      <dgm:spPr/>
    </dgm:pt>
    <dgm:pt modelId="{38FC698C-3944-4519-B767-FB982AE32008}" type="pres">
      <dgm:prSet presAssocID="{DF4EA995-DF11-40F7-B759-D17EA6F77ED8}" presName="node" presStyleLbl="alignAccFollowNode1" presStyleIdx="0" presStyleCnt="5" custScaleX="376344" custLinFactX="3768" custLinFactNeighborX="100000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ScaleY="90909" custLinFactX="416644" custLinFactNeighborX="500000" custLinFactNeighborY="-1025"/>
      <dgm:spPr/>
    </dgm:pt>
    <dgm:pt modelId="{A588FF65-8311-4985-9953-74D17BC63AA7}" type="pres">
      <dgm:prSet presAssocID="{DE83AE8C-38FD-43B3-BF5B-A86BC169DDD4}" presName="parTrans" presStyleCnt="0"/>
      <dgm:spPr/>
    </dgm:pt>
    <dgm:pt modelId="{A539587E-FC17-4E5E-A50B-408C41076433}" type="pres">
      <dgm:prSet presAssocID="{53F36DBD-EFD3-4AB3-8E8B-5A12FC1F9A63}" presName="node" presStyleLbl="alignAccFollowNode1" presStyleIdx="1" presStyleCnt="5" custScaleX="379985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17496" custLinFactNeighborX="500000" custLinFactNeighborY="2935"/>
      <dgm:spPr/>
    </dgm:pt>
    <dgm:pt modelId="{3EF6C9B8-65F0-4725-BAED-A743150D1072}" type="pres">
      <dgm:prSet presAssocID="{D4AC5B8D-FF47-44A9-8694-2521BB9035BE}" presName="parTrans" presStyleCnt="0"/>
      <dgm:spPr/>
    </dgm:pt>
    <dgm:pt modelId="{851D1B37-6643-4D62-9601-E0058D220A5F}" type="pres">
      <dgm:prSet presAssocID="{0DBEFA9B-E957-42A2-B238-9AE724D78EDC}" presName="node" presStyleLbl="alignAccFollowNode1" presStyleIdx="2" presStyleCnt="5" custScaleX="375880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18348" custLinFactNeighborX="500000" custLinFactNeighborY="646"/>
      <dgm:spPr/>
    </dgm:pt>
    <dgm:pt modelId="{7AFFDCE4-CFAE-4720-BEE5-271D62E2927D}" type="pres">
      <dgm:prSet presAssocID="{4E053657-B98E-4748-AD60-22EE0344F39B}" presName="parTrans" presStyleCnt="0"/>
      <dgm:spPr/>
    </dgm:pt>
    <dgm:pt modelId="{C9568CFF-9A3C-4C28-9546-D376128FA9E6}" type="pres">
      <dgm:prSet presAssocID="{1985FEBF-49F7-4638-B348-8B0E4A18E5A7}" presName="node" presStyleLbl="alignAccFollowNode1" presStyleIdx="3" presStyleCnt="5" custScaleX="377840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17496" custLinFactNeighborX="500000" custLinFactNeighborY="-1970"/>
      <dgm:spPr/>
    </dgm:pt>
    <dgm:pt modelId="{CD1A8AE5-D2AE-4199-890C-461869BECF33}" type="pres">
      <dgm:prSet presAssocID="{D110DDB0-2DD1-4EA8-A682-F99C877625CD}" presName="parTrans" presStyleCnt="0"/>
      <dgm:spPr/>
    </dgm:pt>
    <dgm:pt modelId="{81494637-307B-48EF-8F7B-31E6C2D3C389}" type="pres">
      <dgm:prSet presAssocID="{896AE558-F568-41F8-9662-90197E51D2B1}" presName="node" presStyleLbl="alignAccFollowNode1" presStyleIdx="4" presStyleCnt="5" custScaleX="375879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0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0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0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3A3C9697-D8A0-4947-BF77-BD7E0F7464D5}" srcId="{5178EDEB-513A-410C-A551-DF5D02174E3E}" destId="{DF4EA995-DF11-40F7-B759-D17EA6F77ED8}" srcOrd="0" destOrd="0" parTransId="{08F84871-EDC6-49B1-BAF2-EFC6EE5E55C1}" sibTransId="{65789160-9DCB-4B4D-8AC1-BF57554F077B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E14B18C8-355D-4947-83C8-A13B31DD0422}" srcId="{250D36B9-368D-4870-BD23-7E8C132DA383}" destId="{53F36DBD-EFD3-4AB3-8E8B-5A12FC1F9A63}" srcOrd="0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CAAB48C3-ED7E-454B-95C2-7C3C0F81925F}" type="presParOf" srcId="{9268B722-9680-4B3F-A043-11165540BF5D}" destId="{B5012BDB-5EAB-4310-AFF6-8EFB1FFA5B09}" srcOrd="1" destOrd="0" presId="urn:microsoft.com/office/officeart/2005/8/layout/lProcess3"/>
    <dgm:cxn modelId="{B058F747-4EB9-4638-9A96-0D88F8DED2B0}" type="presParOf" srcId="{9268B722-9680-4B3F-A043-11165540BF5D}" destId="{38FC698C-3944-4519-B767-FB982AE32008}" srcOrd="2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06988749-6AA7-46C7-BCBE-434C1A7C9E1F}" type="presParOf" srcId="{18F8680C-67FF-4628-B71F-8ACF896B4346}" destId="{A588FF65-8311-4985-9953-74D17BC63AA7}" srcOrd="1" destOrd="0" presId="urn:microsoft.com/office/officeart/2005/8/layout/lProcess3"/>
    <dgm:cxn modelId="{4C48E4FB-9593-41F1-9957-F705323B7BA6}" type="presParOf" srcId="{18F8680C-67FF-4628-B71F-8ACF896B4346}" destId="{A539587E-FC17-4E5E-A50B-408C41076433}" srcOrd="2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FD822406-1BA7-4A83-9D26-D03E5B53FA6C}" type="presParOf" srcId="{547373F2-AA34-4EDF-B97D-6F6CBA78A2C2}" destId="{3EF6C9B8-65F0-4725-BAED-A743150D1072}" srcOrd="1" destOrd="0" presId="urn:microsoft.com/office/officeart/2005/8/layout/lProcess3"/>
    <dgm:cxn modelId="{D97CC2EF-BB97-4142-ACED-C319BA5789F3}" type="presParOf" srcId="{547373F2-AA34-4EDF-B97D-6F6CBA78A2C2}" destId="{851D1B37-6643-4D62-9601-E0058D220A5F}" srcOrd="2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B07A2356-56CF-4265-AB63-044AF5908D40}" type="presParOf" srcId="{ACAFF689-14D1-4DFB-ACD9-DC52F64625A7}" destId="{7AFFDCE4-CFAE-4720-BEE5-271D62E2927D}" srcOrd="1" destOrd="0" presId="urn:microsoft.com/office/officeart/2005/8/layout/lProcess3"/>
    <dgm:cxn modelId="{98064E14-00D2-4C6F-8FB6-67451849498B}" type="presParOf" srcId="{ACAFF689-14D1-4DFB-ACD9-DC52F64625A7}" destId="{C9568CFF-9A3C-4C28-9546-D376128FA9E6}" srcOrd="2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D0A31BB0-9489-468E-9E5B-A22109FD4D3D}" type="presParOf" srcId="{C09FE6E8-EDDA-496D-8109-A0DBAE2282A5}" destId="{CD1A8AE5-D2AE-4199-890C-461869BECF33}" srcOrd="1" destOrd="0" presId="urn:microsoft.com/office/officeart/2005/8/layout/lProcess3"/>
    <dgm:cxn modelId="{24AA9C5E-0F32-4F3C-BD40-752B1084F9BB}" type="presParOf" srcId="{C09FE6E8-EDDA-496D-8109-A0DBAE2282A5}" destId="{81494637-307B-48EF-8F7B-31E6C2D3C38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sr-Latn-RS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sz="1800" b="1" noProof="0" dirty="0"/>
            <a:t>Sakrila je špijune na krovu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sr-Latn-RS" sz="1800" b="1" noProof="0" dirty="0"/>
            <a:t>Bila je ljubazna prema Izraelu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tx1"/>
              </a:solidFill>
              <a:effectLst/>
            </a:rPr>
            <a:t>Ahan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sr-Latn-RS" sz="1800" b="1" noProof="0" dirty="0"/>
            <a:t>Sakrio je plen u zemlju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sr-Latn-RS" sz="1800" b="1" noProof="0" dirty="0"/>
            <a:t>Doneo je probleme Izraelu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sr-Latn-RS" sz="1800" b="1" noProof="0" dirty="0"/>
            <a:t>Požnjela je pobedu zbog svoje vere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sr-Latn-RS" sz="1800" b="1" noProof="0" dirty="0"/>
            <a:t>Svojim je delima uzrokovao poraz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sr-Latn-RS" sz="1800" b="1" noProof="0" dirty="0"/>
            <a:t>Sklopila je zavet s Izraelom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sr-Latn-RS" sz="1800" b="1" noProof="0" dirty="0"/>
            <a:t>Prekršio je Izraelov zavet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sr-Latn-RS" sz="1800" b="1" noProof="0" dirty="0"/>
            <a:t>Dobila je slobodu za sebe i svoju porodicu</a:t>
          </a: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sr-Latn-RS" sz="1800" b="1" noProof="0" dirty="0"/>
            <a:t>Umro je sa svojom porodicom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 custScaleY="100001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252"/>
          <a:ext cx="9644576" cy="2981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sledećeg dana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084" y="252"/>
        <a:ext cx="9346408" cy="298168"/>
      </dsp:txXfrm>
    </dsp:sp>
    <dsp:sp modelId="{38FC698C-3944-4519-B767-FB982AE32008}">
      <dsp:nvSpPr>
        <dsp:cNvPr id="0" name=""/>
        <dsp:cNvSpPr/>
      </dsp:nvSpPr>
      <dsp:spPr>
        <a:xfrm>
          <a:off x="9715925" y="25596"/>
          <a:ext cx="2328439" cy="24747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  <a:endParaRPr lang="sr-Latn-RS" sz="2000" kern="1200" noProof="0" dirty="0"/>
        </a:p>
      </dsp:txBody>
      <dsp:txXfrm>
        <a:off x="9839665" y="25596"/>
        <a:ext cx="2080960" cy="247479"/>
      </dsp:txXfrm>
    </dsp:sp>
    <dsp:sp modelId="{2DC59288-CCE7-479C-AEF5-2C7D90B217E1}">
      <dsp:nvSpPr>
        <dsp:cNvPr id="0" name=""/>
        <dsp:cNvSpPr/>
      </dsp:nvSpPr>
      <dsp:spPr>
        <a:xfrm>
          <a:off x="3674404" y="337108"/>
          <a:ext cx="5861800" cy="2710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označeno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9935" y="337108"/>
        <a:ext cx="5590738" cy="271062"/>
      </dsp:txXfrm>
    </dsp:sp>
    <dsp:sp modelId="{A539587E-FC17-4E5E-A50B-408C41076433}">
      <dsp:nvSpPr>
        <dsp:cNvPr id="0" name=""/>
        <dsp:cNvSpPr/>
      </dsp:nvSpPr>
      <dsp:spPr>
        <a:xfrm>
          <a:off x="9693398" y="351955"/>
          <a:ext cx="2350966" cy="24747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17138" y="351955"/>
        <a:ext cx="2103487" cy="247479"/>
      </dsp:txXfrm>
    </dsp:sp>
    <dsp:sp modelId="{4A66EC69-65EE-4ECD-AA81-1FAEECF1D4F5}">
      <dsp:nvSpPr>
        <dsp:cNvPr id="0" name=""/>
        <dsp:cNvSpPr/>
      </dsp:nvSpPr>
      <dsp:spPr>
        <a:xfrm>
          <a:off x="3680755" y="661721"/>
          <a:ext cx="5861800" cy="2981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porodica je bila označena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661721"/>
        <a:ext cx="5563632" cy="298168"/>
      </dsp:txXfrm>
    </dsp:sp>
    <dsp:sp modelId="{851D1B37-6643-4D62-9601-E0058D220A5F}">
      <dsp:nvSpPr>
        <dsp:cNvPr id="0" name=""/>
        <dsp:cNvSpPr/>
      </dsp:nvSpPr>
      <dsp:spPr>
        <a:xfrm>
          <a:off x="9718795" y="678314"/>
          <a:ext cx="2325569" cy="247479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42535" y="678314"/>
        <a:ext cx="2078090" cy="247479"/>
      </dsp:txXfrm>
    </dsp:sp>
    <dsp:sp modelId="{46961188-8AC9-41D6-BF58-E21BEC8B3A81}">
      <dsp:nvSpPr>
        <dsp:cNvPr id="0" name=""/>
        <dsp:cNvSpPr/>
      </dsp:nvSpPr>
      <dsp:spPr>
        <a:xfrm>
          <a:off x="3687106" y="994808"/>
          <a:ext cx="5861800" cy="2981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Vođa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označen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6190" y="994808"/>
        <a:ext cx="5563632" cy="298168"/>
      </dsp:txXfrm>
    </dsp:sp>
    <dsp:sp modelId="{C9568CFF-9A3C-4C28-9546-D376128FA9E6}">
      <dsp:nvSpPr>
        <dsp:cNvPr id="0" name=""/>
        <dsp:cNvSpPr/>
      </dsp:nvSpPr>
      <dsp:spPr>
        <a:xfrm>
          <a:off x="9706669" y="1018226"/>
          <a:ext cx="2337695" cy="247479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30409" y="1018226"/>
        <a:ext cx="2090216" cy="247479"/>
      </dsp:txXfrm>
    </dsp:sp>
    <dsp:sp modelId="{123C8EFC-2789-4603-91BF-EEF6B7C2ED82}">
      <dsp:nvSpPr>
        <dsp:cNvPr id="0" name=""/>
        <dsp:cNvSpPr/>
      </dsp:nvSpPr>
      <dsp:spPr>
        <a:xfrm>
          <a:off x="3680755" y="1326920"/>
          <a:ext cx="5861800" cy="29816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Ahan je bio označen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1326920"/>
        <a:ext cx="5563632" cy="298168"/>
      </dsp:txXfrm>
    </dsp:sp>
    <dsp:sp modelId="{81494637-307B-48EF-8F7B-31E6C2D3C389}">
      <dsp:nvSpPr>
        <dsp:cNvPr id="0" name=""/>
        <dsp:cNvSpPr/>
      </dsp:nvSpPr>
      <dsp:spPr>
        <a:xfrm>
          <a:off x="9718802" y="1358139"/>
          <a:ext cx="2325562" cy="247479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42542" y="1358139"/>
        <a:ext cx="2078083" cy="24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49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4"/>
          <a:ext cx="120467" cy="45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5"/>
              </a:lnTo>
              <a:lnTo>
                <a:pt x="120467" y="45175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28"/>
          <a:ext cx="2238109" cy="602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Sakrila je špijune na krovu</a:t>
          </a:r>
        </a:p>
      </dsp:txBody>
      <dsp:txXfrm>
        <a:off x="259253" y="1011270"/>
        <a:ext cx="2202825" cy="567058"/>
      </dsp:txXfrm>
    </dsp:sp>
    <dsp:sp modelId="{C59103E5-E72E-4BCB-B60E-3965B196A920}">
      <dsp:nvSpPr>
        <dsp:cNvPr id="0" name=""/>
        <dsp:cNvSpPr/>
      </dsp:nvSpPr>
      <dsp:spPr>
        <a:xfrm>
          <a:off x="121144" y="843044"/>
          <a:ext cx="120467" cy="120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9"/>
              </a:lnTo>
              <a:lnTo>
                <a:pt x="120467" y="120467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5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Bila je ljubazna prema Izraelu</a:t>
          </a:r>
        </a:p>
      </dsp:txBody>
      <dsp:txXfrm>
        <a:off x="259253" y="1764197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4"/>
          <a:ext cx="120467" cy="195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600"/>
              </a:lnTo>
              <a:lnTo>
                <a:pt x="120467" y="195760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6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Požnjela je pobedu zbog svoje vere</a:t>
          </a:r>
        </a:p>
      </dsp:txBody>
      <dsp:txXfrm>
        <a:off x="259253" y="2517118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4"/>
          <a:ext cx="120467" cy="271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21"/>
              </a:lnTo>
              <a:lnTo>
                <a:pt x="120467" y="271052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7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Sklopila je zavet s Izraelom</a:t>
          </a:r>
        </a:p>
      </dsp:txBody>
      <dsp:txXfrm>
        <a:off x="259253" y="3270039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4"/>
          <a:ext cx="120467" cy="346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42"/>
              </a:lnTo>
              <a:lnTo>
                <a:pt x="120467" y="346344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8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Dobila je slobodu za sebe i svoju porodicu</a:t>
          </a:r>
        </a:p>
      </dsp:txBody>
      <dsp:txXfrm>
        <a:off x="259253" y="4022960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tx1"/>
              </a:solidFill>
              <a:effectLst/>
            </a:rPr>
            <a:t>Ahan</a:t>
          </a:r>
        </a:p>
      </dsp:txBody>
      <dsp:txXfrm>
        <a:off x="2557597" y="258349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4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28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Sakrio je plen u zemlju</a:t>
          </a:r>
        </a:p>
      </dsp:txBody>
      <dsp:txXfrm>
        <a:off x="2798532" y="1011270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4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49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Doneo je probleme Izraelu</a:t>
          </a:r>
        </a:p>
      </dsp:txBody>
      <dsp:txXfrm>
        <a:off x="2798532" y="1764191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4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0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Svojim je delima uzrokovao poraz</a:t>
          </a:r>
        </a:p>
      </dsp:txBody>
      <dsp:txXfrm>
        <a:off x="2798532" y="2517112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4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1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Prekršio je Izraelov zavet</a:t>
          </a:r>
        </a:p>
      </dsp:txBody>
      <dsp:txXfrm>
        <a:off x="2798532" y="3270033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4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2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Umro je sa svojom porodicom</a:t>
          </a:r>
        </a:p>
      </dsp:txBody>
      <dsp:txXfrm>
        <a:off x="2798532" y="4022954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r-Latn-R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0" r="12990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07" r="167" b="37743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" t="11341" r="-420" b="22461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88" r="167" b="3310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963350"/>
            <a:ext cx="3826711" cy="156966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RS" sz="48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UNUTRAŠNJI NEPRIJATELJ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pouka za 8. novembar 2025.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829550" y="289679"/>
            <a:ext cx="4114800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„Ja Gospod ispitujem srca i iskušavam bubrege, da bih dao svakome prema putevima njegovim i po plodu dela njegovih.“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Jeremija 17,10.</a:t>
            </a:r>
          </a:p>
        </p:txBody>
      </p:sp>
    </p:spTree>
    <p:extLst>
      <p:ext uri="{BB962C8B-B14F-4D97-AF65-F5344CB8AC3E}">
        <p14:creationId xmlns:p14="http://schemas.microsoft.com/office/powerpoint/2010/main" val="9356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633210" y="4009102"/>
            <a:ext cx="5558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r-Latn-RS" sz="2200" b="1" noProof="0" dirty="0">
                <a:uFill>
                  <a:solidFill>
                    <a:srgbClr val="CB2760"/>
                  </a:solidFill>
                </a:uFill>
              </a:rPr>
              <a:t>Uzrok poraza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7,1-5.10-13)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U teškoćama i stradanju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7,6-9)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Otkrivanje prestupnika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7,14-19)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 err="1"/>
              <a:t>Ahanov</a:t>
            </a:r>
            <a:r>
              <a:rPr lang="sr-Latn-RS" sz="2200" b="1" noProof="0" dirty="0"/>
              <a:t> greh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7,20-26)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Ponovo pobednici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nelogične vojne taktike, zidine Jerihona su pale. Izrael je ušao u grad i sravnio ga sa zemljom. Pobeda! Čija? Božja, budući da Izrael s tim nije imao puno veze.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8" r="290"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06" r="9896"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487035"/>
            <a:ext cx="6476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su na kraju upitali Boga, odgovor je bio jasan: Izrael je sagrešio i više ne može da pobedi svoje neprijatelje. Kako može ponovno da dobije božansku naklonost?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dobro osmišljene vojne taktike, Gaj pobeđuje. Poraz! Ko je poražen? Narod Izraela, budući da se nisu oslanjali na Boga.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UZROK PORAZA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1" y="64162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„Zgrešio je Izrael, i prestupio zavet moj koji sam im zapovedio: jer uzeše od prokletih stvari, i ukradoše, i zatajiše, i metnuše među svoje stvari.“ 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90500" y="1327279"/>
            <a:ext cx="7783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povoljnog izveštaja od špijuna poslanih u Jerihon,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se posavetovao s Bogom i od Njega primio strategiju za osvajanje grada.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55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460952" y="4136055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video da je „Izrael sagrešio“. Nigde u Bibliji greh nije opisan s takvim nijansama: „prestupili su… uzeli su… ukrali su… lagali su… sakrili su.“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343489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190500" y="3247965"/>
            <a:ext cx="778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koji je bio pravi razlog poraza, ili koji bi bio razlog da Bog kaže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 da ne napada Gaj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190500" y="2456899"/>
            <a:ext cx="778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je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, nakon što je primio </a:t>
            </a:r>
            <a:r>
              <a:rPr lang="sr-Latn-RS" sz="2200" b="1" noProof="0" dirty="0" err="1"/>
              <a:t>izve</a:t>
            </a:r>
            <a:r>
              <a:rPr lang="sr-Latn-RS" sz="2200" b="1" dirty="0"/>
              <a:t>š</a:t>
            </a:r>
            <a:r>
              <a:rPr lang="sr-Latn-RS" sz="2200" b="1" noProof="0" dirty="0"/>
              <a:t>taj od špijuna poslanih u Aj, učinio isto, smrt 36 ljudi bila bi izbegnuta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459494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Zapazite množinu. Greh je počinio jedan čovek, ali Bog je smatrao ceo narod odgovornim. Prekršili su savez i greh je trebalo iskoreniti da se ne ponovio.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 TEŠKOĆAMA I STRADANJU </a:t>
            </a:r>
            <a:endParaRPr lang="sr-Latn-RS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1428750" y="655141"/>
            <a:ext cx="9334500" cy="1015663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„I reče Isus: Jao! Gospode Bože, zašto prevede ovaj narod preko Jordana da nas predaš u ruke </a:t>
            </a:r>
            <a:r>
              <a:rPr lang="sr-Latn-RS" sz="20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Amorejcima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 nas pobiju? O, da </a:t>
            </a:r>
            <a:r>
              <a:rPr lang="sr-Latn-RS" sz="20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htesmo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ostati preko Jordana! “ 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7,7)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6" y="1610410"/>
            <a:ext cx="866068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i starešine bili su razočarani porazom kod Aja i pokazali su jasne znakove žalosti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0" r="14406"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Međutim, </a:t>
            </a:r>
            <a:r>
              <a:rPr lang="sr-Latn-RS" sz="2200" b="1" noProof="0" dirty="0" err="1"/>
              <a:t>Jošuin</a:t>
            </a:r>
            <a:r>
              <a:rPr lang="sr-Latn-RS" sz="2200" b="1" noProof="0" dirty="0"/>
              <a:t> duh nije bio isti kao duh Izraelaca u pustinji. Njegova pritužba nije bila motivisana razočaranjem, već strahom da će Božje ime biti obeščašćeno među paganima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tada reaguje izlivom besa sličnim Izraelovim ponovljenim reakcijama tekom njihovih 40 godina lutanja: „Zašto si nas preveo...? Da smo barem ostali...!“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43040" y="5228987"/>
            <a:ext cx="5177048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Jasno je video da će nevernici tumačiti Božji karakter na temelju toga kako se Njegov narod ponaša. Danas smo mi i dalje Božje svedočanstvo u svetu. Kakva velika odgovornost!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OTKRIVANJE PRESTUPNIKA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-4" y="697025"/>
            <a:ext cx="8585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„Pristupićete ujutru po plemenima svojim; i koje pleme označi Gospod ono će pristupiti po porodicama svojim; i koju porodicu označi Gospod ona će pristupiti po domovima svojim; i koji dom označi Gospod, pristupiće ljudi iz njega jedan po jedan.“ 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7,14)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0" y="2033290"/>
            <a:ext cx="858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bi se uklonio kolektivni greh (krivica celog naroda), grešnik je morao biti uklonjen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7,15). Uklonjen? Zar mu ne bi moglo biti oprošteno ako se pokaje? Naravno da bi! Ali Ahan nije pokazao nikakav znak iskrenog pokajanja (a imao je mnogo prilika za to).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3927423" y="5149840"/>
            <a:ext cx="826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Pokazujući božansku dobrotu i ljubav,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zamolio </a:t>
            </a:r>
            <a:r>
              <a:rPr lang="sr-Latn-RS" sz="2200" b="1" noProof="0" dirty="0" err="1"/>
              <a:t>Ahana</a:t>
            </a:r>
            <a:r>
              <a:rPr lang="sr-Latn-RS" sz="2200" b="1" noProof="0" dirty="0"/>
              <a:t> da prizna svoj greh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521678"/>
              </p:ext>
            </p:extLst>
          </p:nvPr>
        </p:nvGraphicFramePr>
        <p:xfrm>
          <a:off x="147635" y="3510617"/>
          <a:ext cx="1204436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9" r="18101"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665241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927423" y="5842337"/>
            <a:ext cx="82645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Ahanov</a:t>
            </a:r>
            <a:r>
              <a:rPr lang="sr-Latn-RS" sz="2200" b="1" noProof="0" dirty="0"/>
              <a:t> slučaj je bio izgubljen. Priznao je, ali nije tražio oproštenje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7,20). Pa ipak, Bog je tugovao zbog tvrdoće njegovog srca, koja se pokazala u svakom pozivu na pokajanje.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/>
                <a:solidFill>
                  <a:srgbClr val="FFD03B"/>
                </a:solidFill>
              </a:rPr>
              <a:t>AHANOV GREH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„Videh u plenu jedan lep plašt vavilonski, i dvesta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sikala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srebra, i jednu šipku zlata od pedeset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sikala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pa se polakomih i uzeh; i eno je zakopano u zemlju usred mog šatora, i srebro odozdo.“ 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95246" y="1943488"/>
            <a:ext cx="698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pozvao </a:t>
            </a:r>
            <a:r>
              <a:rPr lang="sr-Latn-RS" sz="2200" b="1" noProof="0" dirty="0" err="1"/>
              <a:t>Ahana</a:t>
            </a:r>
            <a:r>
              <a:rPr lang="sr-Latn-RS" sz="2200" b="1" noProof="0" dirty="0"/>
              <a:t> da da slavu Bogu i prizna svoj greh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 To je bila njegova poslednja prilika. Da je, kada je priznao, tražio oproštenje... Ali nije, zato ni za njega nije bilo oproštenja (Br. 15,30-31).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2365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4744010"/>
            <a:ext cx="24819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Odluke koje je Ahan doneo u Jerihonu bile su potpuno suprot-ne odlukama </a:t>
            </a:r>
            <a:r>
              <a:rPr lang="sr-Latn-RS" sz="2200" b="1" noProof="0" dirty="0" err="1"/>
              <a:t>Rahave</a:t>
            </a:r>
            <a:r>
              <a:rPr lang="sr-Latn-RS" sz="2200" b="1" noProof="0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0" r="31388"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95247" y="3323881"/>
            <a:ext cx="67180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Poput Eve, Ahan je „video“, „poželeo“ i „uzeo“, a njegov greh uticao je na mnoge (Post. 3,6). Poput </a:t>
            </a:r>
            <a:r>
              <a:rPr lang="sr-Latn-RS" sz="2200" b="1" noProof="0" dirty="0" err="1"/>
              <a:t>Ananije</a:t>
            </a:r>
            <a:r>
              <a:rPr lang="sr-Latn-RS" sz="2200" b="1" noProof="0" dirty="0"/>
              <a:t> i Safire, Ahan je uzeo neke od prokletih stvari posvećenih Bogu i platio za njih (Dela 5,1-2).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1" y="0"/>
            <a:ext cx="493176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sr-Latn-RS" sz="4400" b="1" spc="600" noProof="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PONOVO POBEDNICI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4197245" y="98752"/>
            <a:ext cx="799475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„Iza toga reče Gospod Isusu: Ne boj se i ne plaši se; uzmi sa sobom sav narod što je za boj, pa ustani i idi na Gaj; evo predadoh ti u ruke cara gajskog i narod njegov i grad njegov i zemlju njegovu.“ 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8,1)</a:t>
            </a:r>
            <a:endParaRPr lang="sr-Latn-RS" sz="2000" b="1" noProof="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Kao i u Jerihonu, Bog je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 dao strategiju za pobedu nad Gajem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3422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je Mojsije podizao svoj štap sve dok nije izvojevao pobedu nad </a:t>
            </a:r>
            <a:r>
              <a:rPr lang="sr-Latn-RS" sz="2200" b="1" noProof="0" dirty="0" err="1"/>
              <a:t>Amalicima</a:t>
            </a:r>
            <a:r>
              <a:rPr lang="sr-Latn-RS" sz="2200" b="1" noProof="0" dirty="0"/>
              <a:t>, na Božju zapovest,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podigao svoje zastavu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- koplje (verovatno srpasti mač kakav su koristili Egipćani) i držao ga podignutim sve dok nije izvojevana potpuna pobeda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Tokom noći postavljena je zaseda iza grada. U zoru se vojska približila Gaju i pretvarala se da ponovno beži pred njima.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8" y="6137723"/>
            <a:ext cx="71241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verom prihvatimo božansko oproštenje, Bog zakopava naš greh u </a:t>
            </a:r>
            <a:r>
              <a:rPr lang="sr-Latn-RS" sz="2200" b="1" noProof="0" dirty="0" err="1"/>
              <a:t>Ahoru</a:t>
            </a:r>
            <a:r>
              <a:rPr lang="sr-Latn-RS" sz="2200" b="1" noProof="0" dirty="0"/>
              <a:t> i otvara vrata nadi.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5" y="5137449"/>
            <a:ext cx="71241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ponovno davao pobedu svom narodu. Dolina </a:t>
            </a:r>
            <a:r>
              <a:rPr lang="sr-Latn-RS" sz="2200" b="1" noProof="0" dirty="0" err="1"/>
              <a:t>Ahor</a:t>
            </a:r>
            <a:r>
              <a:rPr lang="sr-Latn-RS" sz="2200" b="1" noProof="0" dirty="0"/>
              <a:t>, gde su Ahan i njegova porodica pogubljeni, otvorila je vrata pobedi, „vrata nade“ (</a:t>
            </a:r>
            <a:r>
              <a:rPr lang="sr-Latn-RS" sz="2200" b="1" noProof="0" dirty="0" err="1"/>
              <a:t>Osija</a:t>
            </a:r>
            <a:r>
              <a:rPr lang="sr-Latn-RS" sz="2200" b="1" noProof="0" dirty="0"/>
              <a:t> 2,15).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2969181" y="623592"/>
            <a:ext cx="922281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000" b="1" noProof="0" dirty="0">
                <a:latin typeface="Constantia" panose="02030602050306030303" pitchFamily="18" charset="0"/>
              </a:rPr>
              <a:t>„Uticaj kojeg se crkva treba najviše bojati nije uticaj otvorenih protivnika, nevernih i bogohulnih, već uticaj onih koji se izjašnjavaju kao Hristovi sledbenici, a koji su nedosledni. To su oni koji sprečavaju blagoslove Boga Izraelova i donose slabost crkvi, mrlju koju nije lako ukloniti.</a:t>
            </a:r>
          </a:p>
          <a:p>
            <a:pPr>
              <a:spcBef>
                <a:spcPts val="600"/>
              </a:spcBef>
            </a:pPr>
            <a:r>
              <a:rPr lang="sr-Latn-RS" sz="3000" b="1" dirty="0">
                <a:latin typeface="Constantia" panose="02030602050306030303" pitchFamily="18" charset="0"/>
              </a:rPr>
              <a:t>H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rišćanstvo</a:t>
            </a:r>
            <a:r>
              <a:rPr lang="sr-Latn-RS" sz="3000" b="1" noProof="0" dirty="0">
                <a:latin typeface="Constantia" panose="02030602050306030303" pitchFamily="18" charset="0"/>
              </a:rPr>
              <a:t> se ne sme pokazivati samo u subotu i u crkvi. Ono je za svaki dan u sedmici i za svako mesto. Njegovi zahtevi moraju se prepoznati u radionici, kod kuće i u poslovnim transakcijama s drugim vernicima i sa svetom...“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2752702" y="6519446"/>
            <a:ext cx="316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(Sukob i hrabrost, 23. april)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1236</Words>
  <Application>Microsoft Office PowerPoint</Application>
  <PresentationFormat>Panorámica</PresentationFormat>
  <Paragraphs>67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55</cp:revision>
  <dcterms:created xsi:type="dcterms:W3CDTF">2025-10-11T15:20:58Z</dcterms:created>
  <dcterms:modified xsi:type="dcterms:W3CDTF">2025-10-14T05:31:24Z</dcterms:modified>
</cp:coreProperties>
</file>