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307" r:id="rId3"/>
    <p:sldId id="301" r:id="rId4"/>
    <p:sldId id="257" r:id="rId5"/>
    <p:sldId id="308" r:id="rId6"/>
    <p:sldId id="259" r:id="rId7"/>
    <p:sldId id="260" r:id="rId8"/>
    <p:sldId id="310" r:id="rId9"/>
    <p:sldId id="262" r:id="rId10"/>
    <p:sldId id="263" r:id="rId11"/>
    <p:sldId id="311" r:id="rId12"/>
    <p:sldId id="302" r:id="rId13"/>
    <p:sldId id="303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5143"/>
    <a:srgbClr val="653E33"/>
    <a:srgbClr val="186C7A"/>
    <a:srgbClr val="AFE6EF"/>
    <a:srgbClr val="6308DE"/>
    <a:srgbClr val="9F5FCF"/>
    <a:srgbClr val="B98B69"/>
    <a:srgbClr val="E0A4A6"/>
    <a:srgbClr val="8B5299"/>
    <a:srgbClr val="8250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D62D34-8B0D-BE0A-D8EB-58083428F1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02E2E65-F43B-6EBC-7A37-B23B0BE12E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E6C6846-6626-8006-65C5-DEE7AC6D6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FBD38-2263-4973-9661-7191FE6A9F8C}" type="datetimeFigureOut">
              <a:rPr lang="es-ES" smtClean="0"/>
              <a:t>19/10/2025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E287F75-E624-A78E-4E52-CA6C53679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76FBE9-7456-72D7-A8B2-DB6BDB49F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4CCE-FD62-4E56-A963-15189B0E19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5043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0E0571-E476-B1B6-F14F-87713B3EE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C2F0E14-4E6D-989C-0DA5-43C98F9183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97F04AA-233D-A431-649A-3B5CCFB1A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FBD38-2263-4973-9661-7191FE6A9F8C}" type="datetimeFigureOut">
              <a:rPr lang="es-ES" smtClean="0"/>
              <a:t>19/10/2025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35051E9-982E-AAEA-72B3-406C5652E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EB08F4A-076E-CED0-A767-26256C636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4CCE-FD62-4E56-A963-15189B0E19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97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EEB8835-5CA3-5E05-5949-D5A17292CE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46BF332-82E2-502C-73E4-BB49548D24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BCE689C-0CDC-49F8-4D1F-BEED541B2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FBD38-2263-4973-9661-7191FE6A9F8C}" type="datetimeFigureOut">
              <a:rPr lang="es-ES" smtClean="0"/>
              <a:t>19/10/2025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13F774-7EB4-1A6D-1E4F-B15F725E8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937030-1FBD-2C48-9357-BE60C6688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4CCE-FD62-4E56-A963-15189B0E19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1866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19/10/2025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1609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19/10/2025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154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19/10/2025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4903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19/10/2025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6287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19/10/2025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259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19/10/2025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937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19/10/2025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2324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19/10/2025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5085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7224C4-AF91-F678-9744-2EA83AEC5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3DC56A2-E0CE-26C6-1B55-5239B21BD1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849CDF7-B3C5-0849-3A1E-430BFA601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FBD38-2263-4973-9661-7191FE6A9F8C}" type="datetimeFigureOut">
              <a:rPr lang="es-ES" smtClean="0"/>
              <a:t>19/10/2025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232A5E0-D106-AAC8-671B-5BB82975A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E739B69-6A02-74F6-96C5-0C635AC54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4CCE-FD62-4E56-A963-15189B0E19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7489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19/10/2025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047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19/10/2025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751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19/10/2025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9776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1BBDED-BAE0-3C64-1F7A-B03FB171E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9AA35DB-600E-E385-7252-551B56AD10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5E1884-B55B-FE34-B1D5-970B7C030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FBD38-2263-4973-9661-7191FE6A9F8C}" type="datetimeFigureOut">
              <a:rPr lang="es-ES" smtClean="0"/>
              <a:t>19/10/2025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1982766-EC7C-EA80-DCD4-4D57F5B99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D691330-BDDC-2C74-F857-D6E93EF33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4CCE-FD62-4E56-A963-15189B0E19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605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024996-111B-CAF7-9EF5-2D63897FC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B6C6ADE-9460-C8CD-9A19-D446A9C825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4EFE1A8-0EDA-AFCE-615B-746BB9D8B4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6083287-E294-DD38-9D7D-F74148E07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FBD38-2263-4973-9661-7191FE6A9F8C}" type="datetimeFigureOut">
              <a:rPr lang="es-ES" smtClean="0"/>
              <a:t>19/10/2025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2C279D0-6B98-2112-8DD3-9134B5B71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ABF7ECD-F891-0B51-F78A-B4A3C363D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4CCE-FD62-4E56-A963-15189B0E19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841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838097-DD9F-79A2-C52D-A3683BF80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75BD5FF-6761-1381-52B1-B89FFF2A26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449427F-9B55-38AF-FD1F-BB3F2323B1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BAC5838-80E5-4260-D1B5-984F09D719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03DB7C2-CC7C-02D2-42B0-FA18BABE01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0FF3A76-F39A-93E8-C711-CB66E92D6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FBD38-2263-4973-9661-7191FE6A9F8C}" type="datetimeFigureOut">
              <a:rPr lang="es-ES" smtClean="0"/>
              <a:t>19/10/2025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7783177-F607-8ABF-DBA1-27ED5A040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20208F4-F4AC-E2B2-1B8E-A98A0CF69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4CCE-FD62-4E56-A963-15189B0E19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7009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A8E90A-EB2F-F46C-D655-AFABA4E22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0F39D25-9414-CE50-FE0F-0F148FEB6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FBD38-2263-4973-9661-7191FE6A9F8C}" type="datetimeFigureOut">
              <a:rPr lang="es-ES" smtClean="0"/>
              <a:t>19/10/2025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0F351B7-A865-8FEA-8350-A40CC7898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F1404BC-4D91-1B53-F4E9-878C95FEB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4CCE-FD62-4E56-A963-15189B0E19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6298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7144584-7B7F-1E3E-7920-D18D49586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FBD38-2263-4973-9661-7191FE6A9F8C}" type="datetimeFigureOut">
              <a:rPr lang="es-ES" smtClean="0"/>
              <a:t>19/10/2025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5E4A97B-7299-EBBE-9B4F-293E2FBE8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F632483-3F98-7BBE-EBC0-90CB3BD37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4CCE-FD62-4E56-A963-15189B0E19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2156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0421F4-D258-6670-78CB-85E108566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A526AC1-F12B-FF44-B8C5-0A2F800DE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C41B966-6F50-2F92-35D6-05F484E8D8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37A24AD-C5F7-317E-E030-415BDFBF6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FBD38-2263-4973-9661-7191FE6A9F8C}" type="datetimeFigureOut">
              <a:rPr lang="es-ES" smtClean="0"/>
              <a:t>19/10/2025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EADDE88-6BD9-CEE7-217B-E9D619CD5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3B446C5-7CBF-45AA-139A-B410FBDCF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4CCE-FD62-4E56-A963-15189B0E19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7045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1699A-7116-15D7-F798-42B51F9A6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1E33706-6567-36C2-264E-56E654A3D5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838CA84-D5F5-90F7-C693-5285C59BB3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AA38CFE-D145-7B0D-E9C4-18F78707A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FBD38-2263-4973-9661-7191FE6A9F8C}" type="datetimeFigureOut">
              <a:rPr lang="es-ES" smtClean="0"/>
              <a:t>19/10/2025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85108FB-0231-50EC-AC2D-3E5CD711B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FAE3795-0AE9-47EF-C3AC-D9E8D1262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4CCE-FD62-4E56-A963-15189B0E19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5018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4529DA4-FF84-0926-0F47-FD9BCC333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869A495-1DFA-353F-7C10-1B0771E210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80F3DE9-AEA6-5C58-60BB-6E06D794F3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86FBD38-2263-4973-9661-7191FE6A9F8C}" type="datetimeFigureOut">
              <a:rPr lang="es-ES" smtClean="0"/>
              <a:t>19/10/2025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F7B164B-E3A9-A657-C104-A680264CDC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C938021-E6BD-5127-27F1-1EC0E6CA7F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874CCE-FD62-4E56-A963-15189B0E19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9597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19/10/2025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6287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23B2B44-0AC0-3A8C-19E7-0A4E95ADF4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43017B7-DB56-477D-A4AE-8EC1B3C99C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solidFill>
            <a:srgbClr val="EFE2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5306732" y="-354408"/>
            <a:ext cx="1340409" cy="11953876"/>
            <a:chOff x="329184" y="2"/>
            <a:chExt cx="524256" cy="5777807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rgbClr val="AC503C"/>
              </a:solidFill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2"/>
              <a:ext cx="524256" cy="5666779"/>
            </a:xfrm>
            <a:prstGeom prst="rect">
              <a:avLst/>
            </a:prstGeom>
            <a:solidFill>
              <a:srgbClr val="AC503C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noProof="0" dirty="0"/>
            </a:p>
          </p:txBody>
        </p:sp>
      </p:grpSp>
      <p:grpSp>
        <p:nvGrpSpPr>
          <p:cNvPr id="2" name="Group 13">
            <a:extLst>
              <a:ext uri="{FF2B5EF4-FFF2-40B4-BE49-F238E27FC236}">
                <a16:creationId xmlns:a16="http://schemas.microsoft.com/office/drawing/2014/main" id="{4E335A5A-05CE-82FE-547F-33E195DE67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7676" y="153237"/>
            <a:ext cx="151684" cy="4612459"/>
            <a:chOff x="329184" y="1"/>
            <a:chExt cx="524256" cy="577780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cxnSp>
          <p:nvCxnSpPr>
            <p:cNvPr id="3" name="Straight Connector 14">
              <a:extLst>
                <a:ext uri="{FF2B5EF4-FFF2-40B4-BE49-F238E27FC236}">
                  <a16:creationId xmlns:a16="http://schemas.microsoft.com/office/drawing/2014/main" id="{656CB701-4BA0-311A-5FC3-A33C440596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rgbClr val="A39E33"/>
              </a:solidFill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ectangle 15">
              <a:extLst>
                <a:ext uri="{FF2B5EF4-FFF2-40B4-BE49-F238E27FC236}">
                  <a16:creationId xmlns:a16="http://schemas.microsoft.com/office/drawing/2014/main" id="{7FD7E4A5-D391-857D-0649-2500356C85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rgbClr val="A39E33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noProof="0" dirty="0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0891" y="153237"/>
            <a:ext cx="6580907" cy="65292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noProof="0" dirty="0"/>
          </a:p>
        </p:txBody>
      </p:sp>
      <p:pic>
        <p:nvPicPr>
          <p:cNvPr id="7" name="Imagen 6" descr="Un grupo de personas en un parque de diversiones&#10;&#10;El contenido generado por IA puede ser incorrecto.">
            <a:extLst>
              <a:ext uri="{FF2B5EF4-FFF2-40B4-BE49-F238E27FC236}">
                <a16:creationId xmlns:a16="http://schemas.microsoft.com/office/drawing/2014/main" id="{628E7398-3AAB-FEFB-713E-676D8FB4410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>
            <a:fillRect/>
          </a:stretch>
        </p:blipFill>
        <p:spPr>
          <a:xfrm>
            <a:off x="473220" y="409006"/>
            <a:ext cx="6034416" cy="6060306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CD7F6985-86F7-C5E9-CFAD-B2058DBD00B9}"/>
              </a:ext>
            </a:extLst>
          </p:cNvPr>
          <p:cNvSpPr txBox="1"/>
          <p:nvPr/>
        </p:nvSpPr>
        <p:spPr>
          <a:xfrm>
            <a:off x="6896099" y="356116"/>
            <a:ext cx="4828065" cy="424731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sr-Latn-RS" sz="5400" b="1" noProof="0" dirty="0">
                <a:ln w="9525">
                  <a:noFill/>
                  <a:prstDash val="solid"/>
                </a:ln>
                <a:solidFill>
                  <a:srgbClr val="AC503C"/>
                </a:solidFill>
                <a:effectLst>
                  <a:outerShdw blurRad="12700" dist="38100" dir="2700000" algn="tl" rotWithShape="0">
                    <a:srgbClr val="87832A"/>
                  </a:outerShdw>
                </a:effectLst>
              </a:rPr>
              <a:t>KRAJNJA ODANOST: OBOŽAVANJE U RATNOM PODRUČJU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E142037-DADD-477F-244B-D3541866C284}"/>
              </a:ext>
            </a:extLst>
          </p:cNvPr>
          <p:cNvSpPr txBox="1"/>
          <p:nvPr/>
        </p:nvSpPr>
        <p:spPr>
          <a:xfrm>
            <a:off x="6779965" y="6343650"/>
            <a:ext cx="49357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600" b="1" noProof="0" dirty="0">
                <a:solidFill>
                  <a:srgbClr val="797525"/>
                </a:solidFill>
              </a:rPr>
              <a:t>7. pouka za 15. novembar 2025.</a:t>
            </a:r>
          </a:p>
        </p:txBody>
      </p:sp>
    </p:spTree>
    <p:extLst>
      <p:ext uri="{BB962C8B-B14F-4D97-AF65-F5344CB8AC3E}">
        <p14:creationId xmlns:p14="http://schemas.microsoft.com/office/powerpoint/2010/main" val="3079785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AB7A3B0-A4A9-BB80-4D96-B19F5AB840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B5D88177-BD84-088A-E38F-A2F88632509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18522" y="2061605"/>
            <a:ext cx="8242998" cy="4796395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46BC2E8D-7309-E58B-43EC-F48F3080530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918522" y="30480"/>
            <a:ext cx="8242998" cy="6804000"/>
          </a:xfrm>
          <a:prstGeom prst="rect">
            <a:avLst/>
          </a:prstGeom>
          <a:noFill/>
          <a:ln w="57150">
            <a:solidFill>
              <a:srgbClr val="8B5299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9AD698D-D3D4-95D6-6D8A-B396472F939F}"/>
              </a:ext>
            </a:extLst>
          </p:cNvPr>
          <p:cNvSpPr txBox="1"/>
          <p:nvPr/>
        </p:nvSpPr>
        <p:spPr>
          <a:xfrm>
            <a:off x="3908362" y="87050"/>
            <a:ext cx="8242998" cy="212365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sr-Latn-RS" sz="6600" b="1" noProof="0" dirty="0">
                <a:ln/>
                <a:solidFill>
                  <a:srgbClr val="8B5299"/>
                </a:solidFill>
                <a:effectLst>
                  <a:outerShdw blurRad="38100" dist="38100" dir="2700000" algn="tl">
                    <a:schemeClr val="accent3">
                      <a:lumMod val="60000"/>
                      <a:lumOff val="40000"/>
                    </a:schemeClr>
                  </a:outerShdw>
                </a:effectLst>
              </a:rPr>
              <a:t>POSEBNO MESTO ZA OBOŽAVANJE</a:t>
            </a:r>
          </a:p>
        </p:txBody>
      </p:sp>
    </p:spTree>
    <p:extLst>
      <p:ext uri="{BB962C8B-B14F-4D97-AF65-F5344CB8AC3E}">
        <p14:creationId xmlns:p14="http://schemas.microsoft.com/office/powerpoint/2010/main" val="2755218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60442E0-E1A1-005B-0173-DD4D8D6862CA}"/>
              </a:ext>
            </a:extLst>
          </p:cNvPr>
          <p:cNvSpPr txBox="1"/>
          <p:nvPr/>
        </p:nvSpPr>
        <p:spPr>
          <a:xfrm>
            <a:off x="1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Latn-RS" sz="4400" b="1" noProof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PODIZANJE SVETILIŠTA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9D7992A-F478-2F95-E88A-722153034FB9}"/>
              </a:ext>
            </a:extLst>
          </p:cNvPr>
          <p:cNvSpPr txBox="1"/>
          <p:nvPr/>
        </p:nvSpPr>
        <p:spPr>
          <a:xfrm>
            <a:off x="1538288" y="648085"/>
            <a:ext cx="91154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Latn-RS" sz="2000" b="1" noProof="0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</a:t>
            </a:r>
            <a:r>
              <a:rPr lang="sr-Latn-RS" sz="20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 sabra se sav zbor sinova Izrailjevih u Silom i onde namestiše šator od sastanka, pošto pokoriše zemlju</a:t>
            </a:r>
            <a:r>
              <a:rPr lang="en-US" sz="20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sr-Latn-RS" sz="2000" b="1" noProof="0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 </a:t>
            </a:r>
            <a:r>
              <a:rPr lang="sr-Latn-RS" sz="1600" b="1" noProof="0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sr-Latn-RS" sz="1600" b="1" noProof="0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Jošua</a:t>
            </a:r>
            <a:r>
              <a:rPr lang="sr-Latn-RS" sz="1600" b="1" noProof="0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18,1)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C3663DC-416C-8A5A-CB5E-F431070FB8AB}"/>
              </a:ext>
            </a:extLst>
          </p:cNvPr>
          <p:cNvSpPr txBox="1"/>
          <p:nvPr/>
        </p:nvSpPr>
        <p:spPr>
          <a:xfrm>
            <a:off x="5083867" y="1533140"/>
            <a:ext cx="710813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Izrael je pokorio zemlju. Teritorija je bila podeljena među najistaknutijim plemenima, iako sedam plemena još nije primilo svoj deo. Ratnici </a:t>
            </a:r>
            <a:r>
              <a:rPr lang="sr-Latn-RS" sz="2200" b="1" noProof="0" dirty="0" err="1"/>
              <a:t>Ru</a:t>
            </a:r>
            <a:r>
              <a:rPr lang="en-US" sz="2200" b="1" noProof="0" dirty="0"/>
              <a:t>vim</a:t>
            </a:r>
            <a:r>
              <a:rPr lang="sr-Latn-RS" sz="2200" b="1" noProof="0" dirty="0"/>
              <a:t>a, Gada i polovine plemena Manasije trebali su biti poslani na svoje posede s one strane Jordana.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95796C3-1DF9-1F96-0911-E709927D377C}"/>
              </a:ext>
            </a:extLst>
          </p:cNvPr>
          <p:cNvSpPr txBox="1"/>
          <p:nvPr/>
        </p:nvSpPr>
        <p:spPr>
          <a:xfrm>
            <a:off x="136661" y="4199175"/>
            <a:ext cx="627697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Svetilište, kao Božje vidljivo prebivalište, bila je tačka jedinstva gde su se svi ujedinjavali u obožavanju. Bez Božje prisutnosti posedovanje zemlje bilo bi besmisleno.</a:t>
            </a:r>
          </a:p>
        </p:txBody>
      </p:sp>
      <p:pic>
        <p:nvPicPr>
          <p:cNvPr id="8" name="Imagen 7" descr="Imagen que contiene tabla, hombre, mujer, parado&#10;&#10;El contenido generado por IA puede ser incorrecto.">
            <a:extLst>
              <a:ext uri="{FF2B5EF4-FFF2-40B4-BE49-F238E27FC236}">
                <a16:creationId xmlns:a16="http://schemas.microsoft.com/office/drawing/2014/main" id="{CCE7CB52-F20B-39E9-5BE4-23D08240A14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011" y="1620786"/>
            <a:ext cx="4521572" cy="254384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2" name="Imagen 11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AF233373-0CDF-22F7-7C6D-03AE8ACA338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05674" y="4199174"/>
            <a:ext cx="5533706" cy="254384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5F7ACC2-D1AE-45E6-46BB-336C72C5F987}"/>
              </a:ext>
            </a:extLst>
          </p:cNvPr>
          <p:cNvSpPr txBox="1"/>
          <p:nvPr/>
        </p:nvSpPr>
        <p:spPr>
          <a:xfrm>
            <a:off x="5083867" y="3164356"/>
            <a:ext cx="710813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Pre nego što su se plemena razdvojila, izvršen je poseban i bitan čin: podizanje Šatora, središta izraelskog bogosluženja (</a:t>
            </a:r>
            <a:r>
              <a:rPr lang="sr-Latn-RS" sz="2200" b="1" noProof="0" dirty="0" err="1"/>
              <a:t>Jošua</a:t>
            </a:r>
            <a:r>
              <a:rPr lang="sr-Latn-RS" sz="2200" b="1" noProof="0" dirty="0"/>
              <a:t> 18,1).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6788630-C3EB-EFFE-13B4-AF3C4FA13904}"/>
              </a:ext>
            </a:extLst>
          </p:cNvPr>
          <p:cNvSpPr txBox="1"/>
          <p:nvPr/>
        </p:nvSpPr>
        <p:spPr>
          <a:xfrm>
            <a:off x="136661" y="5522614"/>
            <a:ext cx="627697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Danas, kada još uvek postoje moderni i postmoderni divovi koje treba pobediti, od vitalne je važnosti da usmerimo svoju pažnju na Nebesko Svetište, gde Isus posreduje za nas.</a:t>
            </a:r>
          </a:p>
        </p:txBody>
      </p:sp>
    </p:spTree>
    <p:extLst>
      <p:ext uri="{BB962C8B-B14F-4D97-AF65-F5344CB8AC3E}">
        <p14:creationId xmlns:p14="http://schemas.microsoft.com/office/powerpoint/2010/main" val="94413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83C5E04-8704-FA75-91CB-6CCB6272AFB5}"/>
              </a:ext>
            </a:extLst>
          </p:cNvPr>
          <p:cNvSpPr txBox="1"/>
          <p:nvPr/>
        </p:nvSpPr>
        <p:spPr>
          <a:xfrm>
            <a:off x="1568932" y="1108018"/>
            <a:ext cx="9054135" cy="45550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800" b="1" noProof="0" dirty="0">
                <a:latin typeface="Constantia" panose="02030602050306030303" pitchFamily="18" charset="0"/>
              </a:rPr>
              <a:t>„Nije prošlo mnogo sedmica otkako im je Mojsije dao celu knjigu Ponovljenog zakona u govorima; međutim, </a:t>
            </a:r>
            <a:r>
              <a:rPr lang="sr-Latn-RS" sz="2800" b="1" noProof="0" dirty="0" err="1">
                <a:latin typeface="Constantia" panose="02030602050306030303" pitchFamily="18" charset="0"/>
              </a:rPr>
              <a:t>Jošua</a:t>
            </a:r>
            <a:r>
              <a:rPr lang="sr-Latn-RS" sz="2800" b="1" noProof="0" dirty="0">
                <a:latin typeface="Constantia" panose="02030602050306030303" pitchFamily="18" charset="0"/>
              </a:rPr>
              <a:t> je sada ponovno pročitao zakon.“</a:t>
            </a:r>
          </a:p>
          <a:p>
            <a:pPr>
              <a:spcBef>
                <a:spcPts val="600"/>
              </a:spcBef>
            </a:pPr>
            <a:r>
              <a:rPr lang="sr-Latn-RS" sz="2800" b="1" noProof="0" dirty="0">
                <a:latin typeface="Constantia" panose="02030602050306030303" pitchFamily="18" charset="0"/>
              </a:rPr>
              <a:t>Ne samo muškarci Izraela, već i žene i deca, slušali su čitanje zakona, jer je bilo važno da svako zna svoju dužnost i da je ispunjava…</a:t>
            </a:r>
          </a:p>
          <a:p>
            <a:pPr>
              <a:spcBef>
                <a:spcPts val="600"/>
              </a:spcBef>
            </a:pPr>
            <a:r>
              <a:rPr lang="sr-Latn-RS" sz="2800" b="1" noProof="0" dirty="0">
                <a:latin typeface="Constantia" panose="02030602050306030303" pitchFamily="18" charset="0"/>
              </a:rPr>
              <a:t>Svako poglavlje i svaki stih Biblije </a:t>
            </a:r>
            <a:r>
              <a:rPr lang="sr-Latn-RS" sz="2800" b="1" dirty="0">
                <a:latin typeface="Constantia" panose="02030602050306030303" pitchFamily="18" charset="0"/>
              </a:rPr>
              <a:t>neposredna je Božje </a:t>
            </a:r>
            <a:r>
              <a:rPr lang="sr-Latn-RS" sz="2800" b="1" noProof="0" dirty="0">
                <a:latin typeface="Constantia" panose="02030602050306030303" pitchFamily="18" charset="0"/>
              </a:rPr>
              <a:t>obraćanje ljudima… Ako se proučavaju i slušaju, vodiće Božji narod, baš kao što su Izraelce danju vodili stub oblaka, a noću stub ognja.</a:t>
            </a:r>
            <a:r>
              <a:rPr lang="sr-Latn-RS" sz="2800" b="1">
                <a:latin typeface="Constantia" panose="02030602050306030303" pitchFamily="18" charset="0"/>
              </a:rPr>
              <a:t>“</a:t>
            </a:r>
            <a:endParaRPr lang="sr-Latn-RS" sz="2800" b="1" noProof="0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48917C8-C459-2631-EC1B-75D21B4F1D77}"/>
              </a:ext>
            </a:extLst>
          </p:cNvPr>
          <p:cNvSpPr txBox="1"/>
          <p:nvPr/>
        </p:nvSpPr>
        <p:spPr>
          <a:xfrm>
            <a:off x="5898324" y="6388425"/>
            <a:ext cx="43901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r-Latn-RS" sz="1600" b="1" noProof="0" dirty="0"/>
              <a:t>EGW (Patrijarsi i proroci, str. 477-478)</a:t>
            </a:r>
          </a:p>
        </p:txBody>
      </p:sp>
    </p:spTree>
    <p:extLst>
      <p:ext uri="{BB962C8B-B14F-4D97-AF65-F5344CB8AC3E}">
        <p14:creationId xmlns:p14="http://schemas.microsoft.com/office/powerpoint/2010/main" val="3820785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1F15DAB-E596-47AC-CC4D-ACCADC781D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4F7B9026-36AD-42E4-B172-8D68F3A33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3E7579D2-7AED-3564-1F3F-C9D547A03F6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2528" y="171716"/>
            <a:ext cx="3793268" cy="6514565"/>
          </a:xfrm>
          <a:prstGeom prst="rect">
            <a:avLst/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n 6" descr="Imagen que contiene frente, joven, niño, banca&#10;&#10;El contenido generado por IA puede ser incorrecto.">
            <a:extLst>
              <a:ext uri="{FF2B5EF4-FFF2-40B4-BE49-F238E27FC236}">
                <a16:creationId xmlns:a16="http://schemas.microsoft.com/office/drawing/2014/main" id="{62EFF39D-F303-F9BE-3F11-FD51E066567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75452" y="171716"/>
            <a:ext cx="3822924" cy="2832741"/>
          </a:xfrm>
          <a:prstGeom prst="rect">
            <a:avLst/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Imagen 12" descr="Imagen que contiene agua, tabla, azul, hombre&#10;&#10;El contenido generado por IA puede ser incorrecto.">
            <a:extLst>
              <a:ext uri="{FF2B5EF4-FFF2-40B4-BE49-F238E27FC236}">
                <a16:creationId xmlns:a16="http://schemas.microsoft.com/office/drawing/2014/main" id="{1C887D4B-80CD-15B5-5B2D-E038DBFA405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 b="-3"/>
          <a:stretch>
            <a:fillRect/>
          </a:stretch>
        </p:blipFill>
        <p:spPr>
          <a:xfrm>
            <a:off x="8188032" y="171716"/>
            <a:ext cx="3799007" cy="6514565"/>
          </a:xfrm>
          <a:prstGeom prst="rect">
            <a:avLst/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32D183F3-68F4-6D85-8402-F5A45A365779}"/>
              </a:ext>
            </a:extLst>
          </p:cNvPr>
          <p:cNvSpPr txBox="1"/>
          <p:nvPr/>
        </p:nvSpPr>
        <p:spPr>
          <a:xfrm>
            <a:off x="4254883" y="3174699"/>
            <a:ext cx="3682234" cy="357020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2601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„Tražite </a:t>
            </a:r>
            <a:r>
              <a:rPr kumimoji="0" lang="sr-Latn-R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2601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najprije</a:t>
            </a:r>
            <a:r>
              <a:rPr kumimoji="0" lang="sr-Latn-R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2601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Kraljevstvo Božje i njegovu pravednost, a sve će vam se to dodati.“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2601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Matej 6,33</a:t>
            </a:r>
          </a:p>
        </p:txBody>
      </p:sp>
    </p:spTree>
    <p:extLst>
      <p:ext uri="{BB962C8B-B14F-4D97-AF65-F5344CB8AC3E}">
        <p14:creationId xmlns:p14="http://schemas.microsoft.com/office/powerpoint/2010/main" val="2831849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8A5702B-6E3C-A7AB-AC4C-11D11F962A0B}"/>
              </a:ext>
            </a:extLst>
          </p:cNvPr>
          <p:cNvSpPr txBox="1"/>
          <p:nvPr/>
        </p:nvSpPr>
        <p:spPr>
          <a:xfrm>
            <a:off x="5791199" y="3288030"/>
            <a:ext cx="6400801" cy="3402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  <a:spcBef>
                <a:spcPts val="600"/>
              </a:spcBef>
            </a:pPr>
            <a:r>
              <a:rPr lang="es-ES" sz="220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DEC58"/>
                </a:highlight>
              </a:rPr>
              <a:t> </a:t>
            </a:r>
            <a:r>
              <a:rPr lang="sr-Latn-RS" sz="220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DEC58"/>
                </a:highlight>
              </a:rPr>
              <a:t>Obožavanje pre osvajanja:</a:t>
            </a:r>
          </a:p>
          <a:p>
            <a:pPr lvl="1">
              <a:lnSpc>
                <a:spcPts val="2400"/>
              </a:lnSpc>
              <a:spcBef>
                <a:spcPts val="600"/>
              </a:spcBef>
            </a:pPr>
            <a:r>
              <a:rPr lang="sr-Latn-RS" sz="2200" b="1" noProof="0" dirty="0">
                <a:solidFill>
                  <a:schemeClr val="bg1"/>
                </a:solidFill>
                <a:effectLst>
                  <a:glow rad="38100">
                    <a:srgbClr val="345E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Obnova zaveta (</a:t>
            </a:r>
            <a:r>
              <a:rPr lang="sr-Latn-RS" sz="2200" b="1" noProof="0" dirty="0" err="1">
                <a:solidFill>
                  <a:schemeClr val="bg1"/>
                </a:solidFill>
                <a:effectLst>
                  <a:glow rad="38100">
                    <a:srgbClr val="345E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Jošua</a:t>
            </a:r>
            <a:r>
              <a:rPr lang="sr-Latn-RS" sz="2200" b="1" noProof="0" dirty="0">
                <a:solidFill>
                  <a:schemeClr val="bg1"/>
                </a:solidFill>
                <a:effectLst>
                  <a:glow rad="38100">
                    <a:srgbClr val="345E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5,1-9)</a:t>
            </a:r>
          </a:p>
          <a:p>
            <a:pPr lvl="1">
              <a:lnSpc>
                <a:spcPts val="2400"/>
              </a:lnSpc>
              <a:spcBef>
                <a:spcPts val="600"/>
              </a:spcBef>
            </a:pPr>
            <a:r>
              <a:rPr lang="sr-Latn-RS" sz="2200" b="1" noProof="0" dirty="0">
                <a:solidFill>
                  <a:schemeClr val="bg1"/>
                </a:solidFill>
                <a:effectLst>
                  <a:glow rad="38100">
                    <a:srgbClr val="345E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Prva </a:t>
            </a:r>
            <a:r>
              <a:rPr lang="sr-Latn-RS" sz="2200" b="1" noProof="0" dirty="0" err="1">
                <a:solidFill>
                  <a:schemeClr val="bg1"/>
                </a:solidFill>
                <a:effectLst>
                  <a:glow rad="38100">
                    <a:srgbClr val="345E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Pasha</a:t>
            </a:r>
            <a:r>
              <a:rPr lang="sr-Latn-RS" sz="2200" b="1" noProof="0" dirty="0">
                <a:solidFill>
                  <a:schemeClr val="bg1"/>
                </a:solidFill>
                <a:effectLst>
                  <a:glow rad="38100">
                    <a:srgbClr val="345E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 </a:t>
            </a:r>
            <a:r>
              <a:rPr lang="sr-Latn-RS" sz="2200" b="1" noProof="0" dirty="0" err="1">
                <a:solidFill>
                  <a:schemeClr val="bg1"/>
                </a:solidFill>
                <a:effectLst>
                  <a:glow rad="38100">
                    <a:srgbClr val="345E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Hananu</a:t>
            </a:r>
            <a:r>
              <a:rPr lang="sr-Latn-RS" sz="2200" b="1" noProof="0" dirty="0">
                <a:solidFill>
                  <a:schemeClr val="bg1"/>
                </a:solidFill>
                <a:effectLst>
                  <a:glow rad="38100">
                    <a:srgbClr val="345E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sr-Latn-RS" sz="2200" b="1" noProof="0" dirty="0" err="1">
                <a:solidFill>
                  <a:schemeClr val="bg1"/>
                </a:solidFill>
                <a:effectLst>
                  <a:glow rad="38100">
                    <a:srgbClr val="345E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Jošua</a:t>
            </a:r>
            <a:r>
              <a:rPr lang="sr-Latn-RS" sz="2200" b="1" noProof="0" dirty="0">
                <a:solidFill>
                  <a:schemeClr val="bg1"/>
                </a:solidFill>
                <a:effectLst>
                  <a:glow rad="38100">
                    <a:srgbClr val="345E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5,10-12)</a:t>
            </a:r>
          </a:p>
          <a:p>
            <a:pPr>
              <a:lnSpc>
                <a:spcPts val="2400"/>
              </a:lnSpc>
              <a:spcBef>
                <a:spcPts val="1800"/>
              </a:spcBef>
            </a:pPr>
            <a:r>
              <a:rPr lang="es-ES" sz="220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E19EBD"/>
                </a:highlight>
              </a:rPr>
              <a:t> </a:t>
            </a:r>
            <a:r>
              <a:rPr lang="sr-Latn-RS" sz="220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E19EBD"/>
                </a:highlight>
              </a:rPr>
              <a:t>Obožavanje među planinama:</a:t>
            </a:r>
          </a:p>
          <a:p>
            <a:pPr lvl="1">
              <a:lnSpc>
                <a:spcPts val="2400"/>
              </a:lnSpc>
              <a:spcBef>
                <a:spcPts val="600"/>
              </a:spcBef>
            </a:pPr>
            <a:r>
              <a:rPr lang="sr-Latn-RS" sz="2200" b="1" noProof="0" dirty="0">
                <a:solidFill>
                  <a:schemeClr val="bg1"/>
                </a:solidFill>
                <a:effectLst>
                  <a:glow rad="38100">
                    <a:srgbClr val="345E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Oltar za bogosluženje (</a:t>
            </a:r>
            <a:r>
              <a:rPr lang="sr-Latn-RS" sz="2200" b="1" noProof="0" dirty="0" err="1">
                <a:solidFill>
                  <a:schemeClr val="bg1"/>
                </a:solidFill>
                <a:effectLst>
                  <a:glow rad="38100">
                    <a:srgbClr val="345E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Jošua</a:t>
            </a:r>
            <a:r>
              <a:rPr lang="sr-Latn-RS" sz="2200" b="1" noProof="0" dirty="0">
                <a:solidFill>
                  <a:schemeClr val="bg1"/>
                </a:solidFill>
                <a:effectLst>
                  <a:glow rad="38100">
                    <a:srgbClr val="345E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8,30-31)</a:t>
            </a:r>
          </a:p>
          <a:p>
            <a:pPr lvl="1">
              <a:lnSpc>
                <a:spcPts val="2400"/>
              </a:lnSpc>
              <a:spcBef>
                <a:spcPts val="600"/>
              </a:spcBef>
            </a:pPr>
            <a:r>
              <a:rPr lang="sr-Latn-RS" sz="2200" b="1" noProof="0" dirty="0">
                <a:solidFill>
                  <a:schemeClr val="bg1"/>
                </a:solidFill>
                <a:effectLst>
                  <a:glow rad="38100">
                    <a:srgbClr val="345E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Seti se zakona (</a:t>
            </a:r>
            <a:r>
              <a:rPr lang="sr-Latn-RS" sz="2200" b="1" noProof="0" dirty="0" err="1">
                <a:solidFill>
                  <a:schemeClr val="bg1"/>
                </a:solidFill>
                <a:effectLst>
                  <a:glow rad="38100">
                    <a:srgbClr val="345E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Jošua</a:t>
            </a:r>
            <a:r>
              <a:rPr lang="sr-Latn-RS" sz="2200" b="1" noProof="0" dirty="0">
                <a:solidFill>
                  <a:schemeClr val="bg1"/>
                </a:solidFill>
                <a:effectLst>
                  <a:glow rad="38100">
                    <a:srgbClr val="345E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8,32-35)</a:t>
            </a:r>
          </a:p>
          <a:p>
            <a:pPr>
              <a:lnSpc>
                <a:spcPts val="2400"/>
              </a:lnSpc>
              <a:spcBef>
                <a:spcPts val="1800"/>
              </a:spcBef>
            </a:pPr>
            <a:r>
              <a:rPr lang="es-ES" sz="220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39D91"/>
                </a:highlight>
              </a:rPr>
              <a:t> </a:t>
            </a:r>
            <a:r>
              <a:rPr lang="sr-Latn-RS" sz="220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39D91"/>
                </a:highlight>
              </a:rPr>
              <a:t>Posebno mesto za obožavanje:</a:t>
            </a:r>
          </a:p>
          <a:p>
            <a:pPr lvl="1">
              <a:lnSpc>
                <a:spcPts val="2400"/>
              </a:lnSpc>
              <a:spcBef>
                <a:spcPts val="600"/>
              </a:spcBef>
            </a:pPr>
            <a:r>
              <a:rPr lang="sr-Latn-RS" sz="2200" b="1" noProof="0" dirty="0">
                <a:solidFill>
                  <a:schemeClr val="bg1"/>
                </a:solidFill>
                <a:effectLst>
                  <a:glow rad="38100">
                    <a:srgbClr val="345E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Podizanje Svetilišta (</a:t>
            </a:r>
            <a:r>
              <a:rPr lang="sr-Latn-RS" sz="2200" b="1" noProof="0" dirty="0" err="1">
                <a:solidFill>
                  <a:schemeClr val="bg1"/>
                </a:solidFill>
                <a:effectLst>
                  <a:glow rad="38100">
                    <a:srgbClr val="345E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Jošua</a:t>
            </a:r>
            <a:r>
              <a:rPr lang="sr-Latn-RS" sz="2200" b="1" noProof="0" dirty="0">
                <a:solidFill>
                  <a:schemeClr val="bg1"/>
                </a:solidFill>
                <a:effectLst>
                  <a:glow rad="38100">
                    <a:srgbClr val="345E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18,1)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2525B60-02AC-804A-43CD-7E4E9E17616D}"/>
              </a:ext>
            </a:extLst>
          </p:cNvPr>
          <p:cNvSpPr txBox="1"/>
          <p:nvPr/>
        </p:nvSpPr>
        <p:spPr>
          <a:xfrm>
            <a:off x="190499" y="97919"/>
            <a:ext cx="92583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Pri čudesnom prelazu preko Jordana, svi </a:t>
            </a:r>
            <a:r>
              <a:rPr lang="sr-Latn-RS" sz="2200" b="1" noProof="0" dirty="0" err="1"/>
              <a:t>hananski</a:t>
            </a:r>
            <a:r>
              <a:rPr lang="sr-Latn-RS" sz="2200" b="1" noProof="0" dirty="0"/>
              <a:t> carevi bili su prestravljeni (</a:t>
            </a:r>
            <a:r>
              <a:rPr lang="sr-Latn-RS" sz="2200" b="1" noProof="0" dirty="0" err="1"/>
              <a:t>Jošua</a:t>
            </a:r>
            <a:r>
              <a:rPr lang="sr-Latn-RS" sz="2200" b="1" noProof="0" dirty="0"/>
              <a:t> 5,1). Tlo je bilo pripremljeno za trenutno osvajanje.</a:t>
            </a:r>
          </a:p>
        </p:txBody>
      </p:sp>
      <p:pic>
        <p:nvPicPr>
          <p:cNvPr id="4" name="Imagen 3" descr="Un atardecer en un área abierta&#10;&#10;El contenido generado por IA puede ser incorrecto.">
            <a:extLst>
              <a:ext uri="{FF2B5EF4-FFF2-40B4-BE49-F238E27FC236}">
                <a16:creationId xmlns:a16="http://schemas.microsoft.com/office/drawing/2014/main" id="{495B5290-4BF3-F95E-DAC5-8C9316BBF30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0499" y="3251963"/>
            <a:ext cx="4857751" cy="3400931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n 6" descr="Imagen que contiene pasto, persona, texto, libro&#10;&#10;El contenido generado por IA puede ser incorrecto.">
            <a:extLst>
              <a:ext uri="{FF2B5EF4-FFF2-40B4-BE49-F238E27FC236}">
                <a16:creationId xmlns:a16="http://schemas.microsoft.com/office/drawing/2014/main" id="{E5CD9D62-942D-6713-7EEF-30C4B9B85DF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4774" y="108079"/>
            <a:ext cx="2556727" cy="2870597"/>
          </a:xfrm>
          <a:prstGeom prst="rect">
            <a:avLst/>
          </a:prstGeom>
          <a:ln w="38100" cap="rnd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76200" dist="95250" dir="10500000" sx="97000" sy="23000" kx="900000" algn="br" rotWithShape="0">
              <a:srgbClr val="E19EBD">
                <a:alpha val="5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" name="Imagen 12" descr="Forma, Círculo&#10;&#10;El contenido generado por IA puede ser incorrecto.">
            <a:extLst>
              <a:ext uri="{FF2B5EF4-FFF2-40B4-BE49-F238E27FC236}">
                <a16:creationId xmlns:a16="http://schemas.microsoft.com/office/drawing/2014/main" id="{CC0CEF73-0191-A3A3-F41B-688A455FB25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2020" y="4110246"/>
            <a:ext cx="248920" cy="24892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17" name="Imagen 16" descr="Forma, Círculo&#10;&#10;El contenido generado por IA puede ser incorrecto.">
            <a:extLst>
              <a:ext uri="{FF2B5EF4-FFF2-40B4-BE49-F238E27FC236}">
                <a16:creationId xmlns:a16="http://schemas.microsoft.com/office/drawing/2014/main" id="{9836FC5E-9E31-FBBD-972E-D536F80A1B7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2020" y="6333112"/>
            <a:ext cx="248920" cy="24892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23" name="Imagen 22" descr="Forma, Círculo&#10;&#10;El contenido generado por IA puede ser incorrecto.">
            <a:extLst>
              <a:ext uri="{FF2B5EF4-FFF2-40B4-BE49-F238E27FC236}">
                <a16:creationId xmlns:a16="http://schemas.microsoft.com/office/drawing/2014/main" id="{B754FFB6-6655-7B09-EB0D-E31E460E906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2020" y="5015492"/>
            <a:ext cx="248920" cy="24892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24" name="Imagen 23" descr="Forma, Círculo&#10;&#10;El contenido generado por IA puede ser incorrecto.">
            <a:extLst>
              <a:ext uri="{FF2B5EF4-FFF2-40B4-BE49-F238E27FC236}">
                <a16:creationId xmlns:a16="http://schemas.microsoft.com/office/drawing/2014/main" id="{58A3C553-09F3-3E58-04A3-E852CC7FA7F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2020" y="3738692"/>
            <a:ext cx="248920" cy="24892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29" name="Imagen 28" descr="Forma, Círculo&#10;&#10;El contenido generado por IA puede ser incorrecto.">
            <a:extLst>
              <a:ext uri="{FF2B5EF4-FFF2-40B4-BE49-F238E27FC236}">
                <a16:creationId xmlns:a16="http://schemas.microsoft.com/office/drawing/2014/main" id="{484D0B0F-FF6A-D1BF-5BE1-2EF913974C52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2020" y="5417284"/>
            <a:ext cx="248920" cy="24892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36" name="Imagen 35" descr="Un dibujo con letras&#10;&#10;El contenido generado por IA puede ser incorrecto.">
            <a:extLst>
              <a:ext uri="{FF2B5EF4-FFF2-40B4-BE49-F238E27FC236}">
                <a16:creationId xmlns:a16="http://schemas.microsoft.com/office/drawing/2014/main" id="{A212967C-9284-F4D7-B05E-4D150D532DB5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2007" y="5958782"/>
            <a:ext cx="506202" cy="22966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8" name="Imagen 37" descr="Imagen que contiene tarjeta de presentación, dibujo&#10;&#10;El contenido generado por IA puede ser incorrecto.">
            <a:extLst>
              <a:ext uri="{FF2B5EF4-FFF2-40B4-BE49-F238E27FC236}">
                <a16:creationId xmlns:a16="http://schemas.microsoft.com/office/drawing/2014/main" id="{7B331A37-3926-2E4F-3C6F-EAC9D72EA139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2327" y="4664220"/>
            <a:ext cx="506202" cy="22966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6" name="Imagen 45" descr="Imagen que contiene tarjeta de presentación, dibujo&#10;&#10;El contenido generado por IA puede ser incorrecto.">
            <a:extLst>
              <a:ext uri="{FF2B5EF4-FFF2-40B4-BE49-F238E27FC236}">
                <a16:creationId xmlns:a16="http://schemas.microsoft.com/office/drawing/2014/main" id="{125C0EED-0D6D-990F-A549-0540BFA6812A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2621" y="3362216"/>
            <a:ext cx="506202" cy="22966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8EF2AFCF-FAB8-F029-1B01-4D3C048001EF}"/>
              </a:ext>
            </a:extLst>
          </p:cNvPr>
          <p:cNvSpPr txBox="1"/>
          <p:nvPr/>
        </p:nvSpPr>
        <p:spPr>
          <a:xfrm>
            <a:off x="190498" y="2195931"/>
            <a:ext cx="925427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Gotovo dovršivši osvajanje, postigli su novu prekretnicu u bogosluženju: izgradili su svetilište u </a:t>
            </a:r>
            <a:r>
              <a:rPr lang="sr-Latn-RS" sz="2200" b="1" noProof="0" dirty="0" err="1"/>
              <a:t>Šilou</a:t>
            </a:r>
            <a:r>
              <a:rPr lang="sr-Latn-RS" sz="2200" b="1" noProof="0" dirty="0"/>
              <a:t>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42AFE7D-65DB-AD1E-CB58-E56152DC3E13}"/>
              </a:ext>
            </a:extLst>
          </p:cNvPr>
          <p:cNvSpPr txBox="1"/>
          <p:nvPr/>
        </p:nvSpPr>
        <p:spPr>
          <a:xfrm>
            <a:off x="190496" y="1496593"/>
            <a:ext cx="925427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Usred osvajanja, odlučili su da naprave pauzu kako bi se ponovo posvetili Gospodu na velikom događaju između planina </a:t>
            </a:r>
            <a:r>
              <a:rPr lang="sr-Latn-RS" sz="2200" b="1" noProof="0" dirty="0" err="1"/>
              <a:t>Eval</a:t>
            </a:r>
            <a:r>
              <a:rPr lang="sr-Latn-RS" sz="2200" b="1" noProof="0" dirty="0"/>
              <a:t> i </a:t>
            </a:r>
            <a:r>
              <a:rPr lang="sr-Latn-RS" sz="2200" b="1" noProof="0" dirty="0" err="1"/>
              <a:t>Gerizim</a:t>
            </a:r>
            <a:r>
              <a:rPr lang="sr-Latn-RS" sz="2200" b="1" noProof="0" dirty="0"/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FB80A3F-C07B-9BD7-A2FE-9BE3D27E603B}"/>
              </a:ext>
            </a:extLst>
          </p:cNvPr>
          <p:cNvSpPr txBox="1"/>
          <p:nvPr/>
        </p:nvSpPr>
        <p:spPr>
          <a:xfrm>
            <a:off x="190493" y="797256"/>
            <a:ext cx="925427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Međutim, to nije bio prioritet Izraela. Prvo je trebalo da </a:t>
            </a:r>
            <a:r>
              <a:rPr lang="sr-Latn-RS" sz="2200" b="1" noProof="0" dirty="0" err="1"/>
              <a:t>traž</a:t>
            </a:r>
            <a:r>
              <a:rPr lang="sr-Latn-RS" sz="2200" b="1" noProof="0" dirty="0"/>
              <a:t> zajedništvo s Bogom.</a:t>
            </a:r>
          </a:p>
        </p:txBody>
      </p:sp>
    </p:spTree>
    <p:extLst>
      <p:ext uri="{BB962C8B-B14F-4D97-AF65-F5344CB8AC3E}">
        <p14:creationId xmlns:p14="http://schemas.microsoft.com/office/powerpoint/2010/main" val="209324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500"/>
                            </p:stCondLst>
                            <p:childTnLst>
                              <p:par>
                                <p:cTn id="1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E52D9E8-5C93-0379-5CC8-1E232122D7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Imagen que contiene hombre, pastel, mujer, parado&#10;&#10;El contenido generado por IA puede ser incorrecto.">
            <a:extLst>
              <a:ext uri="{FF2B5EF4-FFF2-40B4-BE49-F238E27FC236}">
                <a16:creationId xmlns:a16="http://schemas.microsoft.com/office/drawing/2014/main" id="{7AD10113-E664-086D-758F-A3EEF5E420C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8682" y="3458079"/>
            <a:ext cx="8242998" cy="3399920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10787DC9-42E5-36BE-37A0-8FCC0F4DF32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918522" y="30480"/>
            <a:ext cx="8242998" cy="6804000"/>
          </a:xfrm>
          <a:prstGeom prst="rect">
            <a:avLst/>
          </a:prstGeom>
          <a:noFill/>
          <a:ln w="57150">
            <a:solidFill>
              <a:srgbClr val="B63D3B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3F2641F-CF4A-8586-467E-86200B1D454B}"/>
              </a:ext>
            </a:extLst>
          </p:cNvPr>
          <p:cNvSpPr txBox="1"/>
          <p:nvPr/>
        </p:nvSpPr>
        <p:spPr>
          <a:xfrm>
            <a:off x="3908362" y="229925"/>
            <a:ext cx="8242998" cy="255454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sr-Latn-RS" sz="8000" b="1" noProof="0" dirty="0">
                <a:ln/>
                <a:solidFill>
                  <a:srgbClr val="B63D3B"/>
                </a:solidFill>
                <a:effectLst>
                  <a:outerShdw blurRad="38100" dist="38100" dir="2700000" algn="tl">
                    <a:schemeClr val="accent3">
                      <a:lumMod val="60000"/>
                      <a:lumOff val="40000"/>
                    </a:schemeClr>
                  </a:outerShdw>
                </a:effectLst>
              </a:rPr>
              <a:t>OBOŽAVANJE PRE OSVAJANJA</a:t>
            </a:r>
          </a:p>
        </p:txBody>
      </p:sp>
    </p:spTree>
    <p:extLst>
      <p:ext uri="{BB962C8B-B14F-4D97-AF65-F5344CB8AC3E}">
        <p14:creationId xmlns:p14="http://schemas.microsoft.com/office/powerpoint/2010/main" val="1018241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D542A7D-F0F7-025A-DA4D-B484636F7005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Latn-RS" sz="4400" b="1" spc="300" noProof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OBNOVA ZAVETA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67A6C4F-514C-C6C4-D159-CDD8901E8590}"/>
              </a:ext>
            </a:extLst>
          </p:cNvPr>
          <p:cNvSpPr txBox="1"/>
          <p:nvPr/>
        </p:nvSpPr>
        <p:spPr>
          <a:xfrm>
            <a:off x="1162050" y="657522"/>
            <a:ext cx="98679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Latn-RS" sz="2000" b="1" noProof="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</a:t>
            </a:r>
            <a:r>
              <a:rPr lang="sr-Latn-RS" sz="20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 to vreme reče Gospod Isusu: Načini oštre noževe, i obreži opet sinove Izraelove</a:t>
            </a:r>
            <a:r>
              <a:rPr lang="sr-Latn-RS" sz="2000" b="1" noProof="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.’“ </a:t>
            </a:r>
            <a:r>
              <a:rPr lang="sr-Latn-RS" sz="1600" b="1" noProof="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sr-Latn-RS" sz="1600" b="1" noProof="0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Jošua</a:t>
            </a:r>
            <a:r>
              <a:rPr lang="sr-Latn-RS" sz="1600" b="1" noProof="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5,2)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AB7A25E-6175-5374-9694-0014D0594820}"/>
              </a:ext>
            </a:extLst>
          </p:cNvPr>
          <p:cNvSpPr txBox="1"/>
          <p:nvPr/>
        </p:nvSpPr>
        <p:spPr>
          <a:xfrm>
            <a:off x="184339" y="1520068"/>
            <a:ext cx="83066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 err="1"/>
              <a:t>Galgal</a:t>
            </a:r>
            <a:r>
              <a:rPr lang="sr-Latn-RS" sz="2200" b="1" noProof="0" dirty="0"/>
              <a:t> je ime dato izraelskom logoru, zapovednom štabu tokom ranog perioda osvajanja. Kakvo značenje </a:t>
            </a:r>
            <a:r>
              <a:rPr lang="sr-Latn-RS" sz="2200" b="1" dirty="0"/>
              <a:t>je </a:t>
            </a:r>
            <a:r>
              <a:rPr lang="sr-Latn-RS" sz="2200" b="1" noProof="0" dirty="0"/>
              <a:t>pridano ovom imenu (</a:t>
            </a:r>
            <a:r>
              <a:rPr lang="sr-Latn-RS" sz="2200" b="1" noProof="0" dirty="0" err="1"/>
              <a:t>Jošua</a:t>
            </a:r>
            <a:r>
              <a:rPr lang="sr-Latn-RS" sz="2200" b="1" noProof="0" dirty="0"/>
              <a:t> 5,9)?</a:t>
            </a:r>
          </a:p>
        </p:txBody>
      </p:sp>
      <p:pic>
        <p:nvPicPr>
          <p:cNvPr id="4" name="Imagen 3" descr="Mano sosteniendo un cuchillo en la mano&#10;&#10;El contenido generado por IA puede ser incorrecto.">
            <a:extLst>
              <a:ext uri="{FF2B5EF4-FFF2-40B4-BE49-F238E27FC236}">
                <a16:creationId xmlns:a16="http://schemas.microsoft.com/office/drawing/2014/main" id="{7C781CD7-FA53-284D-9106-3CDB11B3C94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43975" y="1180679"/>
            <a:ext cx="3167479" cy="2201233"/>
          </a:xfrm>
          <a:prstGeom prst="rect">
            <a:avLst/>
          </a:prstGeom>
          <a:ln w="3810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9C98001B-A666-523F-2B33-450CF074EF9C}"/>
              </a:ext>
            </a:extLst>
          </p:cNvPr>
          <p:cNvSpPr txBox="1"/>
          <p:nvPr/>
        </p:nvSpPr>
        <p:spPr>
          <a:xfrm>
            <a:off x="3155182" y="4659390"/>
            <a:ext cx="5881638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Za obnovu zaveta bilo je potrebno ponoviti taj fizički znak (Post. 17,10). Ovaj </a:t>
            </a:r>
            <a:r>
              <a:rPr lang="sr-Latn-RS" sz="2200" b="1" dirty="0"/>
              <a:t>čin je stavio</a:t>
            </a:r>
            <a:r>
              <a:rPr lang="sr-Latn-RS" sz="2200" b="1" noProof="0" dirty="0"/>
              <a:t> na prvo mesto</a:t>
            </a:r>
            <a:r>
              <a:rPr lang="sr-Latn-RS" sz="2200" b="1" dirty="0"/>
              <a:t> ono što je najvažnije. </a:t>
            </a:r>
            <a:r>
              <a:rPr lang="sr-Latn-RS" sz="2200" b="1" noProof="0" dirty="0"/>
              <a:t>Za nas je to primer koji treba da se sledi: „Tražite najpre carstvo Božje i </a:t>
            </a:r>
            <a:r>
              <a:rPr lang="sr-Latn-RS" sz="2200" b="1" dirty="0"/>
              <a:t>pravdu njegovu, i</a:t>
            </a:r>
            <a:r>
              <a:rPr lang="sr-Latn-RS" sz="2200" b="1" noProof="0" dirty="0"/>
              <a:t> sve će vam se to dodati“ (</a:t>
            </a:r>
            <a:r>
              <a:rPr lang="sr-Latn-RS" sz="2200" b="1" noProof="0" dirty="0" err="1"/>
              <a:t>Mt</a:t>
            </a:r>
            <a:r>
              <a:rPr lang="sr-Latn-RS" sz="2200" b="1" noProof="0" dirty="0"/>
              <a:t> 6,33).</a:t>
            </a:r>
          </a:p>
        </p:txBody>
      </p:sp>
      <p:pic>
        <p:nvPicPr>
          <p:cNvPr id="10" name="Imagen 9" descr="Una persona caminando en la calle&#10;&#10;El contenido generado por IA puede ser incorrecto.">
            <a:extLst>
              <a:ext uri="{FF2B5EF4-FFF2-40B4-BE49-F238E27FC236}">
                <a16:creationId xmlns:a16="http://schemas.microsoft.com/office/drawing/2014/main" id="{8B850755-F7C2-5AF2-2880-112228740EC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3525" y="4836580"/>
            <a:ext cx="2877383" cy="1901686"/>
          </a:xfrm>
          <a:prstGeom prst="roundRect">
            <a:avLst>
              <a:gd name="adj" fmla="val 1091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F01EFA8D-24AF-CC33-833B-87767C3C5990}"/>
              </a:ext>
            </a:extLst>
          </p:cNvPr>
          <p:cNvSpPr txBox="1"/>
          <p:nvPr/>
        </p:nvSpPr>
        <p:spPr>
          <a:xfrm>
            <a:off x="161092" y="3628968"/>
            <a:ext cx="1203090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Pre prve </a:t>
            </a:r>
            <a:r>
              <a:rPr lang="sr-Latn-RS" sz="2200" b="1" noProof="0" dirty="0" err="1"/>
              <a:t>Pashe</a:t>
            </a:r>
            <a:r>
              <a:rPr lang="sr-Latn-RS" sz="2200" b="1" noProof="0" dirty="0"/>
              <a:t>, izraelski muškarci bili su obrezani, jer niko </a:t>
            </a:r>
            <a:r>
              <a:rPr lang="sr-Latn-RS" sz="2200" b="1" noProof="0" dirty="0" err="1"/>
              <a:t>neobrezan</a:t>
            </a:r>
            <a:r>
              <a:rPr lang="sr-Latn-RS" sz="2200" b="1" noProof="0" dirty="0"/>
              <a:t> nije mogao da učestvuje u njoj (</a:t>
            </a:r>
            <a:r>
              <a:rPr lang="sr-Latn-RS" sz="2200" b="1" noProof="0" dirty="0" err="1"/>
              <a:t>Izl</a:t>
            </a:r>
            <a:r>
              <a:rPr lang="sr-Latn-RS" sz="2200" b="1" noProof="0" dirty="0"/>
              <a:t>. 12,48). Ali budući da su prvi put odbili da uđu u </a:t>
            </a:r>
            <a:r>
              <a:rPr lang="sr-Latn-RS" sz="2200" b="1" dirty="0"/>
              <a:t>H</a:t>
            </a:r>
            <a:r>
              <a:rPr lang="sr-Latn-RS" sz="2200" b="1" noProof="0" dirty="0" err="1"/>
              <a:t>anan</a:t>
            </a:r>
            <a:r>
              <a:rPr lang="sr-Latn-RS" sz="2200" b="1" noProof="0" dirty="0"/>
              <a:t>, zavet je bio prekršen i niko od Izraelaca nije bio obrezan u pustinji (</a:t>
            </a:r>
            <a:r>
              <a:rPr lang="sr-Latn-RS" sz="2200" b="1" noProof="0" dirty="0" err="1"/>
              <a:t>Jošua</a:t>
            </a:r>
            <a:r>
              <a:rPr lang="sr-Latn-RS" sz="2200" b="1" noProof="0" dirty="0"/>
              <a:t> 5,5).</a:t>
            </a:r>
          </a:p>
        </p:txBody>
      </p:sp>
      <p:pic>
        <p:nvPicPr>
          <p:cNvPr id="16" name="Imagen 15" descr="Un grupo de personas en una montaña&#10;&#10;El contenido generado por IA puede ser incorrecto.">
            <a:extLst>
              <a:ext uri="{FF2B5EF4-FFF2-40B4-BE49-F238E27FC236}">
                <a16:creationId xmlns:a16="http://schemas.microsoft.com/office/drawing/2014/main" id="{5C1EC63F-84E9-695C-1A0F-88BB74DA5AB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339" y="4910758"/>
            <a:ext cx="2970843" cy="1716024"/>
          </a:xfrm>
          <a:prstGeom prst="roundRect">
            <a:avLst>
              <a:gd name="adj" fmla="val 11111"/>
            </a:avLst>
          </a:prstGeom>
          <a:ln w="76200" cap="rnd">
            <a:solidFill>
              <a:srgbClr val="B98B69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B725C65-1C4B-C02F-57AA-0AE020FCC784}"/>
              </a:ext>
            </a:extLst>
          </p:cNvPr>
          <p:cNvSpPr txBox="1"/>
          <p:nvPr/>
        </p:nvSpPr>
        <p:spPr>
          <a:xfrm>
            <a:off x="184339" y="2535731"/>
            <a:ext cx="867909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Iako je prošlo više od 40 godina otkako su napustili Egipat, Izrael još nije ušao u Obećanu zemlju. Sada su im noge gazile po njoj. Bilo je vreme da uklone „egipatsku sramotu“ i obnove zavet s Bogom.</a:t>
            </a:r>
          </a:p>
        </p:txBody>
      </p:sp>
    </p:spTree>
    <p:extLst>
      <p:ext uri="{BB962C8B-B14F-4D97-AF65-F5344CB8AC3E}">
        <p14:creationId xmlns:p14="http://schemas.microsoft.com/office/powerpoint/2010/main" val="375167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12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D031A05-F002-A39C-5726-573713D6C009}"/>
              </a:ext>
            </a:extLst>
          </p:cNvPr>
          <p:cNvSpPr txBox="1"/>
          <p:nvPr/>
        </p:nvSpPr>
        <p:spPr>
          <a:xfrm>
            <a:off x="0" y="-155148"/>
            <a:ext cx="362529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Latn-RS" sz="4400" b="1" noProof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PRVA PASHA U HANANU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3618F4F-227E-49D2-3A14-9A94FF33A7C7}"/>
              </a:ext>
            </a:extLst>
          </p:cNvPr>
          <p:cNvSpPr txBox="1"/>
          <p:nvPr/>
        </p:nvSpPr>
        <p:spPr>
          <a:xfrm>
            <a:off x="3840480" y="51485"/>
            <a:ext cx="767048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Latn-RS" sz="2000" b="1" noProof="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</a:t>
            </a:r>
            <a:r>
              <a:rPr lang="sr-Latn-RS" sz="20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 sinovi Izraelovi stojeći u logoru u </a:t>
            </a:r>
            <a:r>
              <a:rPr lang="sr-Latn-RS" sz="2000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Galgalu</a:t>
            </a:r>
            <a:r>
              <a:rPr lang="sr-Latn-RS" sz="20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sr-Latn-RS" sz="2000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slaviše</a:t>
            </a:r>
            <a:r>
              <a:rPr lang="sr-Latn-RS" sz="20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sr-Latn-RS" sz="2000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pashu</a:t>
            </a:r>
            <a:r>
              <a:rPr lang="sr-Latn-RS" sz="20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četrnaestog dana onog meseca uveče u polju jerihonskom</a:t>
            </a:r>
            <a:r>
              <a:rPr lang="sr-Latn-RS" sz="2000" b="1" noProof="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.“ </a:t>
            </a:r>
            <a:r>
              <a:rPr lang="sr-Latn-RS" sz="1600" b="1" noProof="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sr-Latn-RS" sz="1600" b="1" noProof="0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Jošua</a:t>
            </a:r>
            <a:r>
              <a:rPr lang="sr-Latn-RS" sz="1600" b="1" noProof="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5,10)</a:t>
            </a:r>
          </a:p>
        </p:txBody>
      </p:sp>
      <p:sp>
        <p:nvSpPr>
          <p:cNvPr id="6" name="Rectángulo: esquinas superiores cortadas 5">
            <a:extLst>
              <a:ext uri="{FF2B5EF4-FFF2-40B4-BE49-F238E27FC236}">
                <a16:creationId xmlns:a16="http://schemas.microsoft.com/office/drawing/2014/main" id="{4CB3E344-4E13-7BD0-57B1-0402D9EC2B82}"/>
              </a:ext>
            </a:extLst>
          </p:cNvPr>
          <p:cNvSpPr/>
          <p:nvPr/>
        </p:nvSpPr>
        <p:spPr>
          <a:xfrm>
            <a:off x="125481" y="1970016"/>
            <a:ext cx="1109869" cy="769441"/>
          </a:xfrm>
          <a:prstGeom prst="snip2SameRect">
            <a:avLst/>
          </a:prstGeom>
          <a:solidFill>
            <a:srgbClr val="9F5FCF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200" b="1" noProof="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Egipat</a:t>
            </a:r>
          </a:p>
        </p:txBody>
      </p:sp>
      <p:sp>
        <p:nvSpPr>
          <p:cNvPr id="7" name="Rectángulo: esquinas superiores cortadas 6">
            <a:extLst>
              <a:ext uri="{FF2B5EF4-FFF2-40B4-BE49-F238E27FC236}">
                <a16:creationId xmlns:a16="http://schemas.microsoft.com/office/drawing/2014/main" id="{0FF76FF7-A558-5193-237F-D96650380922}"/>
              </a:ext>
            </a:extLst>
          </p:cNvPr>
          <p:cNvSpPr/>
          <p:nvPr/>
        </p:nvSpPr>
        <p:spPr>
          <a:xfrm>
            <a:off x="10916893" y="1970016"/>
            <a:ext cx="1169504" cy="769441"/>
          </a:xfrm>
          <a:prstGeom prst="snip2SameRect">
            <a:avLst/>
          </a:prstGeom>
          <a:solidFill>
            <a:srgbClr val="9F5FCF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2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sr-Latn-RS" sz="2200" b="1" noProof="0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anan</a:t>
            </a:r>
            <a:endParaRPr lang="sr-Latn-RS" sz="2200" b="1" noProof="0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ángulo: una sola esquina cortada 7">
            <a:extLst>
              <a:ext uri="{FF2B5EF4-FFF2-40B4-BE49-F238E27FC236}">
                <a16:creationId xmlns:a16="http://schemas.microsoft.com/office/drawing/2014/main" id="{A26E54C8-72FE-4471-2959-769C032D505E}"/>
              </a:ext>
            </a:extLst>
          </p:cNvPr>
          <p:cNvSpPr/>
          <p:nvPr/>
        </p:nvSpPr>
        <p:spPr>
          <a:xfrm>
            <a:off x="1493561" y="1981513"/>
            <a:ext cx="1672883" cy="769441"/>
          </a:xfrm>
          <a:prstGeom prst="snip1Rect">
            <a:avLst>
              <a:gd name="adj" fmla="val 25332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200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Obrezanje i </a:t>
            </a:r>
            <a:r>
              <a:rPr lang="sr-Latn-RS" sz="2200" b="1" noProof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Pasha</a:t>
            </a:r>
            <a:endParaRPr lang="sr-Latn-RS" sz="22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Flecha: a la derecha 8">
            <a:extLst>
              <a:ext uri="{FF2B5EF4-FFF2-40B4-BE49-F238E27FC236}">
                <a16:creationId xmlns:a16="http://schemas.microsoft.com/office/drawing/2014/main" id="{5CE44E1E-800F-9E68-14A8-1233A52D6A33}"/>
              </a:ext>
            </a:extLst>
          </p:cNvPr>
          <p:cNvSpPr/>
          <p:nvPr/>
        </p:nvSpPr>
        <p:spPr>
          <a:xfrm>
            <a:off x="1275107" y="2227171"/>
            <a:ext cx="171450" cy="243930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sz="2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ángulo: una sola esquina cortada 9">
            <a:extLst>
              <a:ext uri="{FF2B5EF4-FFF2-40B4-BE49-F238E27FC236}">
                <a16:creationId xmlns:a16="http://schemas.microsoft.com/office/drawing/2014/main" id="{EB89E2B3-32F4-4C0C-1961-EF3BEC5BFEAB}"/>
              </a:ext>
            </a:extLst>
          </p:cNvPr>
          <p:cNvSpPr/>
          <p:nvPr/>
        </p:nvSpPr>
        <p:spPr>
          <a:xfrm>
            <a:off x="3478483" y="1970016"/>
            <a:ext cx="1672882" cy="769441"/>
          </a:xfrm>
          <a:prstGeom prst="snip1Rect">
            <a:avLst>
              <a:gd name="adj" fmla="val 25332"/>
            </a:avLst>
          </a:prstGeom>
          <a:solidFill>
            <a:schemeClr val="accent6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sr-Latn-RS" sz="2200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Prelazak Crvenog mora</a:t>
            </a:r>
          </a:p>
        </p:txBody>
      </p:sp>
      <p:sp>
        <p:nvSpPr>
          <p:cNvPr id="11" name="Flecha: a la derecha 10">
            <a:extLst>
              <a:ext uri="{FF2B5EF4-FFF2-40B4-BE49-F238E27FC236}">
                <a16:creationId xmlns:a16="http://schemas.microsoft.com/office/drawing/2014/main" id="{484496CC-F77D-AE0B-F672-B881E715AF38}"/>
              </a:ext>
            </a:extLst>
          </p:cNvPr>
          <p:cNvSpPr/>
          <p:nvPr/>
        </p:nvSpPr>
        <p:spPr>
          <a:xfrm>
            <a:off x="3240154" y="2231877"/>
            <a:ext cx="171450" cy="243930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sz="2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ángulo: esquinas superiores cortadas 11">
            <a:extLst>
              <a:ext uri="{FF2B5EF4-FFF2-40B4-BE49-F238E27FC236}">
                <a16:creationId xmlns:a16="http://schemas.microsoft.com/office/drawing/2014/main" id="{82BB9938-F676-9D37-99C8-2019D5282BC2}"/>
              </a:ext>
            </a:extLst>
          </p:cNvPr>
          <p:cNvSpPr/>
          <p:nvPr/>
        </p:nvSpPr>
        <p:spPr>
          <a:xfrm>
            <a:off x="5493440" y="1970016"/>
            <a:ext cx="1469751" cy="769441"/>
          </a:xfrm>
          <a:prstGeom prst="snip2SameRec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200" b="1" noProof="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Pustinja</a:t>
            </a:r>
          </a:p>
        </p:txBody>
      </p:sp>
      <p:sp>
        <p:nvSpPr>
          <p:cNvPr id="13" name="Flecha: a la derecha 12">
            <a:extLst>
              <a:ext uri="{FF2B5EF4-FFF2-40B4-BE49-F238E27FC236}">
                <a16:creationId xmlns:a16="http://schemas.microsoft.com/office/drawing/2014/main" id="{44E8B7DC-7D35-3A9F-1B55-B8BD7054AA74}"/>
              </a:ext>
            </a:extLst>
          </p:cNvPr>
          <p:cNvSpPr/>
          <p:nvPr/>
        </p:nvSpPr>
        <p:spPr>
          <a:xfrm>
            <a:off x="5236677" y="2229234"/>
            <a:ext cx="171450" cy="243930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sz="2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ángulo: una sola esquina cortada 13">
            <a:extLst>
              <a:ext uri="{FF2B5EF4-FFF2-40B4-BE49-F238E27FC236}">
                <a16:creationId xmlns:a16="http://schemas.microsoft.com/office/drawing/2014/main" id="{AF2719C2-50C9-1955-6D0E-B98010E33125}"/>
              </a:ext>
            </a:extLst>
          </p:cNvPr>
          <p:cNvSpPr/>
          <p:nvPr/>
        </p:nvSpPr>
        <p:spPr>
          <a:xfrm flipH="1">
            <a:off x="9016238" y="1970016"/>
            <a:ext cx="1613249" cy="769441"/>
          </a:xfrm>
          <a:prstGeom prst="snip1Rect">
            <a:avLst>
              <a:gd name="adj" fmla="val 25332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200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Obrezanje i </a:t>
            </a:r>
            <a:r>
              <a:rPr lang="sr-Latn-RS" sz="2200" b="1" noProof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Pasha</a:t>
            </a:r>
            <a:endParaRPr lang="sr-Latn-RS" sz="22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Flecha: a la derecha 14">
            <a:extLst>
              <a:ext uri="{FF2B5EF4-FFF2-40B4-BE49-F238E27FC236}">
                <a16:creationId xmlns:a16="http://schemas.microsoft.com/office/drawing/2014/main" id="{FD3570E2-3568-FF34-B217-E3BB7C91D21F}"/>
              </a:ext>
            </a:extLst>
          </p:cNvPr>
          <p:cNvSpPr/>
          <p:nvPr/>
        </p:nvSpPr>
        <p:spPr>
          <a:xfrm>
            <a:off x="10687466" y="2227171"/>
            <a:ext cx="171450" cy="243930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sz="2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ángulo: una sola esquina cortada 15">
            <a:extLst>
              <a:ext uri="{FF2B5EF4-FFF2-40B4-BE49-F238E27FC236}">
                <a16:creationId xmlns:a16="http://schemas.microsoft.com/office/drawing/2014/main" id="{93189789-BED0-E225-3615-2C18CA5E212F}"/>
              </a:ext>
            </a:extLst>
          </p:cNvPr>
          <p:cNvSpPr/>
          <p:nvPr/>
        </p:nvSpPr>
        <p:spPr>
          <a:xfrm flipH="1">
            <a:off x="7219953" y="1970016"/>
            <a:ext cx="1426478" cy="769441"/>
          </a:xfrm>
          <a:prstGeom prst="snip1Rect">
            <a:avLst>
              <a:gd name="adj" fmla="val 25332"/>
            </a:avLst>
          </a:prstGeom>
          <a:solidFill>
            <a:schemeClr val="accent6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200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Prelazak Jordana</a:t>
            </a:r>
          </a:p>
        </p:txBody>
      </p:sp>
      <p:sp>
        <p:nvSpPr>
          <p:cNvPr id="17" name="Flecha: a la derecha 16">
            <a:extLst>
              <a:ext uri="{FF2B5EF4-FFF2-40B4-BE49-F238E27FC236}">
                <a16:creationId xmlns:a16="http://schemas.microsoft.com/office/drawing/2014/main" id="{D6032CD0-8BB3-564D-A991-6DCA0158BF9C}"/>
              </a:ext>
            </a:extLst>
          </p:cNvPr>
          <p:cNvSpPr/>
          <p:nvPr/>
        </p:nvSpPr>
        <p:spPr>
          <a:xfrm>
            <a:off x="8745610" y="2244474"/>
            <a:ext cx="171450" cy="243930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sz="2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Flecha: a la derecha 17">
            <a:extLst>
              <a:ext uri="{FF2B5EF4-FFF2-40B4-BE49-F238E27FC236}">
                <a16:creationId xmlns:a16="http://schemas.microsoft.com/office/drawing/2014/main" id="{83976ABD-E952-3F21-9444-678E73E780C4}"/>
              </a:ext>
            </a:extLst>
          </p:cNvPr>
          <p:cNvSpPr/>
          <p:nvPr/>
        </p:nvSpPr>
        <p:spPr>
          <a:xfrm>
            <a:off x="7005848" y="2232771"/>
            <a:ext cx="171450" cy="243930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sz="2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5CFC20B7-9E0B-336E-5658-12F5BF1AB983}"/>
              </a:ext>
            </a:extLst>
          </p:cNvPr>
          <p:cNvSpPr txBox="1"/>
          <p:nvPr/>
        </p:nvSpPr>
        <p:spPr>
          <a:xfrm>
            <a:off x="65846" y="1189254"/>
            <a:ext cx="120205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Od Egipta do </a:t>
            </a:r>
            <a:r>
              <a:rPr lang="sr-Latn-RS" sz="2200" b="1" noProof="0" dirty="0" err="1"/>
              <a:t>Hanana</a:t>
            </a:r>
            <a:r>
              <a:rPr lang="sr-Latn-RS" sz="2200" b="1" noProof="0" dirty="0"/>
              <a:t>, Izrael je sledio „</a:t>
            </a:r>
            <a:r>
              <a:rPr lang="sr-Latn-RS" sz="2200" b="1" noProof="0" dirty="0" err="1"/>
              <a:t>hijastičku</a:t>
            </a:r>
            <a:r>
              <a:rPr lang="sr-Latn-RS" sz="2200" b="1" noProof="0" dirty="0"/>
              <a:t>“ šemu, ponavljajući događaje obrnutim redosledom: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2C400E27-3AC2-262C-C0B3-D8418B5F17EE}"/>
              </a:ext>
            </a:extLst>
          </p:cNvPr>
          <p:cNvSpPr txBox="1"/>
          <p:nvPr/>
        </p:nvSpPr>
        <p:spPr>
          <a:xfrm>
            <a:off x="3174931" y="2931477"/>
            <a:ext cx="58421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Prvi </a:t>
            </a:r>
            <a:r>
              <a:rPr lang="sr-Latn-RS" sz="2200" b="1" noProof="0" dirty="0" err="1"/>
              <a:t>Pasha</a:t>
            </a:r>
            <a:r>
              <a:rPr lang="sr-Latn-RS" sz="2200" b="1" noProof="0" dirty="0"/>
              <a:t> bila je simbol oslobođenja iz Egipta. Drugi </a:t>
            </a:r>
            <a:r>
              <a:rPr lang="sr-Latn-RS" sz="2200" b="1" noProof="0" dirty="0" err="1"/>
              <a:t>Pasha</a:t>
            </a:r>
            <a:r>
              <a:rPr lang="sr-Latn-RS" sz="2200" b="1" noProof="0" dirty="0"/>
              <a:t>, koju je slavila nova generacija, bila je simbol njihovog osvajanja Obećane zemlje.</a:t>
            </a:r>
          </a:p>
        </p:txBody>
      </p:sp>
      <p:pic>
        <p:nvPicPr>
          <p:cNvPr id="4" name="Imagen 3" descr="Pintura de una persona y una chimenea&#10;&#10;El contenido generado por IA puede ser incorrecto.">
            <a:extLst>
              <a:ext uri="{FF2B5EF4-FFF2-40B4-BE49-F238E27FC236}">
                <a16:creationId xmlns:a16="http://schemas.microsoft.com/office/drawing/2014/main" id="{539D161C-2E6B-225E-C711-CE782FFA04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5420" y="2866119"/>
            <a:ext cx="2841767" cy="186490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Imagen 23" descr="Un grupo de personas sentadas alrededor de una mesa&#10;&#10;El contenido generado por IA puede ser incorrecto.">
            <a:extLst>
              <a:ext uri="{FF2B5EF4-FFF2-40B4-BE49-F238E27FC236}">
                <a16:creationId xmlns:a16="http://schemas.microsoft.com/office/drawing/2014/main" id="{1E1DAC4D-2733-E7BD-0B12-F2C5AF57F4D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21" y="4816932"/>
            <a:ext cx="2841766" cy="1864909"/>
          </a:xfrm>
          <a:prstGeom prst="snip2DiagRect">
            <a:avLst>
              <a:gd name="adj1" fmla="val 15456"/>
              <a:gd name="adj2" fmla="val 0"/>
            </a:avLst>
          </a:prstGeom>
          <a:solidFill>
            <a:srgbClr val="FFFFFF">
              <a:shade val="85000"/>
            </a:srgbClr>
          </a:solidFill>
          <a:ln w="28575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" name="Imagen 29" descr="Imagen que contiene persona, interior, frente, hombre&#10;&#10;El contenido generado por IA puede ser incorrecto.">
            <a:extLst>
              <a:ext uri="{FF2B5EF4-FFF2-40B4-BE49-F238E27FC236}">
                <a16:creationId xmlns:a16="http://schemas.microsoft.com/office/drawing/2014/main" id="{2304C80B-0984-2BEC-4B1C-12E0048D2D8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14813" y="2850243"/>
            <a:ext cx="2841768" cy="3831598"/>
          </a:xfrm>
          <a:prstGeom prst="snip2DiagRect">
            <a:avLst>
              <a:gd name="adj1" fmla="val 17138"/>
              <a:gd name="adj2" fmla="val 18066"/>
            </a:avLst>
          </a:prstGeom>
          <a:solidFill>
            <a:srgbClr val="FFFFFF">
              <a:shade val="85000"/>
            </a:srgbClr>
          </a:solidFill>
          <a:ln w="28575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A97C63DD-0FB3-9DE2-63A7-4982B192BDD0}"/>
              </a:ext>
            </a:extLst>
          </p:cNvPr>
          <p:cNvSpPr txBox="1"/>
          <p:nvPr/>
        </p:nvSpPr>
        <p:spPr>
          <a:xfrm>
            <a:off x="3175762" y="5359965"/>
            <a:ext cx="584130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Oni su sada simboli tela i krvi našeg </a:t>
            </a:r>
            <a:r>
              <a:rPr lang="sr-Latn-RS" sz="2200" b="1" noProof="0" dirty="0" err="1"/>
              <a:t>Otkupitelja</a:t>
            </a:r>
            <a:r>
              <a:rPr lang="sr-Latn-RS" sz="2200" b="1" noProof="0" dirty="0"/>
              <a:t>, koji nas izvodi iz Egipta (to jest, iz našeg greha) i dovodi nas u Obećanu zemlju (1. Kor. 11,23-26).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41BB8A5-38EE-EE45-434E-65A62854F2CD}"/>
              </a:ext>
            </a:extLst>
          </p:cNvPr>
          <p:cNvSpPr txBox="1"/>
          <p:nvPr/>
        </p:nvSpPr>
        <p:spPr>
          <a:xfrm>
            <a:off x="3174931" y="4299609"/>
            <a:ext cx="584130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Neposredno pre raspeća, Isus je ovom obredu dao novo značenje, s novim simbolima: jagnje je postalo </a:t>
            </a:r>
            <a:r>
              <a:rPr lang="sr-Latn-RS" sz="2200" b="1" noProof="0" dirty="0" err="1"/>
              <a:t>gleb</a:t>
            </a:r>
            <a:r>
              <a:rPr lang="sr-Latn-RS" sz="2200" b="1" noProof="0" dirty="0"/>
              <a:t>, a krv vino.</a:t>
            </a:r>
          </a:p>
        </p:txBody>
      </p:sp>
    </p:spTree>
    <p:extLst>
      <p:ext uri="{BB962C8B-B14F-4D97-AF65-F5344CB8AC3E}">
        <p14:creationId xmlns:p14="http://schemas.microsoft.com/office/powerpoint/2010/main" val="3176027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99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5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/>
      <p:bldP spid="20" grpId="0"/>
      <p:bldP spid="21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C196985-9EB5-A80F-895A-8E0D071BAA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02F423DC-18B9-9B1C-7E4E-6E5CA285D4C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797" y="2678169"/>
            <a:ext cx="8232838" cy="4149351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D958DB3D-CEA7-36F0-8A3D-36FD932F82B8}"/>
              </a:ext>
            </a:extLst>
          </p:cNvPr>
          <p:cNvSpPr>
            <a:spLocks/>
          </p:cNvSpPr>
          <p:nvPr/>
        </p:nvSpPr>
        <p:spPr>
          <a:xfrm>
            <a:off x="22797" y="30480"/>
            <a:ext cx="8242998" cy="6804000"/>
          </a:xfrm>
          <a:prstGeom prst="rect">
            <a:avLst/>
          </a:prstGeom>
          <a:noFill/>
          <a:ln w="57150">
            <a:solidFill>
              <a:srgbClr val="A75A2B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FFEB0E0-B402-5526-0C6A-52EF0D06EA3A}"/>
              </a:ext>
            </a:extLst>
          </p:cNvPr>
          <p:cNvSpPr txBox="1"/>
          <p:nvPr/>
        </p:nvSpPr>
        <p:spPr>
          <a:xfrm>
            <a:off x="12637" y="229925"/>
            <a:ext cx="8242998" cy="230832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sr-Latn-RS" sz="7200" b="1" noProof="0" dirty="0">
                <a:ln/>
                <a:solidFill>
                  <a:srgbClr val="A75A2B"/>
                </a:solidFill>
                <a:effectLst>
                  <a:outerShdw blurRad="38100" dist="38100" dir="2700000" algn="tl">
                    <a:schemeClr val="accent3">
                      <a:lumMod val="60000"/>
                      <a:lumOff val="40000"/>
                    </a:schemeClr>
                  </a:outerShdw>
                </a:effectLst>
              </a:rPr>
              <a:t>OBOŽAVANJE MEĐU PLANINAMA</a:t>
            </a:r>
          </a:p>
        </p:txBody>
      </p:sp>
    </p:spTree>
    <p:extLst>
      <p:ext uri="{BB962C8B-B14F-4D97-AF65-F5344CB8AC3E}">
        <p14:creationId xmlns:p14="http://schemas.microsoft.com/office/powerpoint/2010/main" val="9285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2252CF4-A5D4-7479-21B1-597A623C55C2}"/>
              </a:ext>
            </a:extLst>
          </p:cNvPr>
          <p:cNvSpPr txBox="1"/>
          <p:nvPr/>
        </p:nvSpPr>
        <p:spPr>
          <a:xfrm>
            <a:off x="0" y="-9939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Latn-RS" sz="4400" b="1" spc="300" noProof="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OLTAR ZA OBOŽAVANJE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8D62109-D9A0-2348-DE7B-66553A35AF11}"/>
              </a:ext>
            </a:extLst>
          </p:cNvPr>
          <p:cNvSpPr txBox="1"/>
          <p:nvPr/>
        </p:nvSpPr>
        <p:spPr>
          <a:xfrm>
            <a:off x="594361" y="582332"/>
            <a:ext cx="109423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Latn-RS" sz="2000" b="1" noProof="0" dirty="0">
                <a:solidFill>
                  <a:srgbClr val="AFE6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„Tada </a:t>
            </a:r>
            <a:r>
              <a:rPr lang="sr-Latn-RS" sz="2000" b="1" noProof="0" dirty="0" err="1">
                <a:solidFill>
                  <a:srgbClr val="AFE6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Jošua</a:t>
            </a:r>
            <a:r>
              <a:rPr lang="sr-Latn-RS" sz="2000" b="1" noProof="0" dirty="0">
                <a:solidFill>
                  <a:srgbClr val="AFE6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sagradi žrtvenik Gospodu, Bogu Izraelovu, na gori </a:t>
            </a:r>
            <a:r>
              <a:rPr lang="sr-Latn-RS" sz="2000" b="1" noProof="0" dirty="0" err="1">
                <a:solidFill>
                  <a:srgbClr val="AFE6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Eval</a:t>
            </a:r>
            <a:r>
              <a:rPr lang="sr-Latn-RS" sz="2000" b="1" noProof="0" dirty="0">
                <a:solidFill>
                  <a:srgbClr val="AFE6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.“ </a:t>
            </a:r>
            <a:r>
              <a:rPr lang="sr-Latn-RS" sz="1600" b="1" noProof="0" dirty="0">
                <a:solidFill>
                  <a:srgbClr val="AFE6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sr-Latn-RS" sz="1600" b="1" noProof="0" dirty="0" err="1">
                <a:solidFill>
                  <a:srgbClr val="AFE6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Jošua</a:t>
            </a:r>
            <a:r>
              <a:rPr lang="sr-Latn-RS" sz="1600" b="1" noProof="0" dirty="0">
                <a:solidFill>
                  <a:srgbClr val="AFE6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8,30)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CDC61FA-5785-045F-68D1-3F663A80C605}"/>
              </a:ext>
            </a:extLst>
          </p:cNvPr>
          <p:cNvSpPr txBox="1"/>
          <p:nvPr/>
        </p:nvSpPr>
        <p:spPr>
          <a:xfrm>
            <a:off x="4423328" y="1074254"/>
            <a:ext cx="75686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Mojsije je zapovedio da se po ulasku u </a:t>
            </a:r>
            <a:r>
              <a:rPr lang="sr-Latn-RS" sz="2200" b="1" dirty="0"/>
              <a:t>H</a:t>
            </a:r>
            <a:r>
              <a:rPr lang="sr-Latn-RS" sz="2200" b="1" noProof="0" dirty="0" err="1"/>
              <a:t>anan</a:t>
            </a:r>
            <a:r>
              <a:rPr lang="sr-Latn-RS" sz="2200" b="1" noProof="0" dirty="0"/>
              <a:t> sagradi žrtvenik na gori </a:t>
            </a:r>
            <a:r>
              <a:rPr lang="sr-Latn-RS" sz="2200" b="1" noProof="0" dirty="0" err="1"/>
              <a:t>Eval</a:t>
            </a:r>
            <a:r>
              <a:rPr lang="sr-Latn-RS" sz="2200" b="1" noProof="0" dirty="0"/>
              <a:t> i da se Bogu da hvala (</a:t>
            </a:r>
            <a:r>
              <a:rPr lang="sr-Latn-RS" sz="2200" b="1" noProof="0" dirty="0" err="1"/>
              <a:t>Pnz</a:t>
            </a:r>
            <a:r>
              <a:rPr lang="sr-Latn-RS" sz="2200" b="1" noProof="0" dirty="0"/>
              <a:t> 27,5-7). Zašto na gori </a:t>
            </a:r>
            <a:r>
              <a:rPr lang="sr-Latn-RS" sz="2200" b="1" noProof="0" dirty="0" err="1"/>
              <a:t>Eval</a:t>
            </a:r>
            <a:r>
              <a:rPr lang="sr-Latn-RS" sz="2200" b="1" noProof="0" dirty="0"/>
              <a:t>, a ne na </a:t>
            </a:r>
            <a:r>
              <a:rPr lang="sr-Latn-RS" sz="2200" b="1" noProof="0" dirty="0" err="1"/>
              <a:t>Gerizimu</a:t>
            </a:r>
            <a:r>
              <a:rPr lang="sr-Latn-RS" sz="2200" b="1" noProof="0" dirty="0"/>
              <a:t>?</a:t>
            </a:r>
          </a:p>
        </p:txBody>
      </p:sp>
      <p:pic>
        <p:nvPicPr>
          <p:cNvPr id="4" name="Imagen 3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22BDE07E-8FDD-BAD1-5482-A018566FFCF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453" y="1203463"/>
            <a:ext cx="4223302" cy="42233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76CF066F-70F3-BA02-747B-30B725D26184}"/>
              </a:ext>
            </a:extLst>
          </p:cNvPr>
          <p:cNvSpPr txBox="1"/>
          <p:nvPr/>
        </p:nvSpPr>
        <p:spPr>
          <a:xfrm>
            <a:off x="126724" y="5426765"/>
            <a:ext cx="8023363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Usred osvajanja, Izrael je tražio trenutak da se ponovno posveti Bogu. To je poziv za nas da pratimo njihov primer, ponovno posvećivanje Bogu, ne samo pojedinačno, već i kao Božji izabrani narod.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D27FA92-4CC6-2AB7-6B23-A7F499E49C26}"/>
              </a:ext>
            </a:extLst>
          </p:cNvPr>
          <p:cNvSpPr txBox="1"/>
          <p:nvPr/>
        </p:nvSpPr>
        <p:spPr>
          <a:xfrm>
            <a:off x="4423328" y="3326258"/>
            <a:ext cx="3726759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Isus je za nas postao prokletstvo, kako bismo mi primili blagoslov (Gal 3,13-14). Ovaj oltar je za nas jasna slika Isusove žrtve za nas.</a:t>
            </a:r>
          </a:p>
        </p:txBody>
      </p:sp>
      <p:pic>
        <p:nvPicPr>
          <p:cNvPr id="12" name="Imagen 11" descr="Un grupo de personas sentadas en una roca&#10;&#10;El contenido generado por IA puede ser incorrecto.">
            <a:extLst>
              <a:ext uri="{FF2B5EF4-FFF2-40B4-BE49-F238E27FC236}">
                <a16:creationId xmlns:a16="http://schemas.microsoft.com/office/drawing/2014/main" id="{2A1715F1-4AD0-BD9E-23E8-D0B57731412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98552" y="3499790"/>
            <a:ext cx="3683484" cy="3146627"/>
          </a:xfrm>
          <a:prstGeom prst="rect">
            <a:avLst/>
          </a:prstGeom>
          <a:ln w="88900" cap="sq" cmpd="thickThin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487604D-5DAD-F234-7033-4C9DDBD60498}"/>
              </a:ext>
            </a:extLst>
          </p:cNvPr>
          <p:cNvSpPr txBox="1"/>
          <p:nvPr/>
        </p:nvSpPr>
        <p:spPr>
          <a:xfrm>
            <a:off x="4423328" y="2046368"/>
            <a:ext cx="776867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I žrtvenik i zakoni koji su trebali biti napisani na spomeniku i pročitani narodu bili su povezani s blagoslovima i prokletstvima (</a:t>
            </a:r>
            <a:r>
              <a:rPr lang="sr-Latn-RS" sz="2200" b="1" noProof="0" dirty="0" err="1"/>
              <a:t>Pnz</a:t>
            </a:r>
            <a:r>
              <a:rPr lang="sr-Latn-RS" sz="2200" b="1" noProof="0" dirty="0"/>
              <a:t> 27,12-13). Blagoslov je izrečen nad </a:t>
            </a:r>
            <a:r>
              <a:rPr lang="sr-Latn-RS" sz="2200" b="1" noProof="0" dirty="0" err="1"/>
              <a:t>Gerizimom</a:t>
            </a:r>
            <a:r>
              <a:rPr lang="sr-Latn-RS" sz="2200" b="1" noProof="0" dirty="0"/>
              <a:t>, a prokletstvo nad </a:t>
            </a:r>
            <a:r>
              <a:rPr lang="sr-Latn-RS" sz="2200" b="1" noProof="0" dirty="0" err="1"/>
              <a:t>Evalom</a:t>
            </a:r>
            <a:r>
              <a:rPr lang="sr-Latn-RS" sz="2200" b="1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59791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10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Imagen en blanco y negro de un grupo de personas de pie&#10;&#10;El contenido generado por IA puede ser incorrecto.">
            <a:extLst>
              <a:ext uri="{FF2B5EF4-FFF2-40B4-BE49-F238E27FC236}">
                <a16:creationId xmlns:a16="http://schemas.microsoft.com/office/drawing/2014/main" id="{B7A01643-1C1A-61E1-8D73-9A37A0B06A1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0084" y="157452"/>
            <a:ext cx="5043412" cy="5043412"/>
          </a:xfrm>
          <a:prstGeom prst="round2DiagRect">
            <a:avLst>
              <a:gd name="adj1" fmla="val 9178"/>
              <a:gd name="adj2" fmla="val 0"/>
            </a:avLst>
          </a:prstGeom>
          <a:ln w="38100" cap="sq">
            <a:solidFill>
              <a:srgbClr val="855143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5D08E7F-4B2D-0DD2-6870-64DCE120DE40}"/>
              </a:ext>
            </a:extLst>
          </p:cNvPr>
          <p:cNvSpPr txBox="1"/>
          <p:nvPr/>
        </p:nvSpPr>
        <p:spPr>
          <a:xfrm>
            <a:off x="1" y="-69573"/>
            <a:ext cx="7040084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sr-Latn-RS" sz="4400" b="1" spc="30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12700" dir="2700000" algn="tl">
                    <a:srgbClr val="000000">
                      <a:alpha val="55000"/>
                    </a:srgbClr>
                  </a:outerShdw>
                </a:effectLst>
              </a:rPr>
              <a:t>ZAPAMTITE ZAKON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0C87B41-BC57-83D7-55DC-E9A618044232}"/>
              </a:ext>
            </a:extLst>
          </p:cNvPr>
          <p:cNvSpPr txBox="1"/>
          <p:nvPr/>
        </p:nvSpPr>
        <p:spPr>
          <a:xfrm>
            <a:off x="108504" y="653422"/>
            <a:ext cx="6931580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sr-Latn-RS" sz="2000" b="1" dirty="0">
                <a:solidFill>
                  <a:srgbClr val="855143"/>
                </a:solidFill>
                <a:latin typeface="Comic Sans MS" panose="030F0702030302020204" pitchFamily="66" charset="0"/>
              </a:rPr>
              <a:t>„I prepisa onde na kamenju zakon Mojsijev, koji je napisao sinovima Izraelovim.“ </a:t>
            </a:r>
            <a:r>
              <a:rPr lang="sr-Latn-RS" sz="1600" b="1" noProof="0" dirty="0">
                <a:solidFill>
                  <a:srgbClr val="855143"/>
                </a:solidFill>
                <a:latin typeface="Comic Sans MS" panose="030F0702030302020204" pitchFamily="66" charset="0"/>
              </a:rPr>
              <a:t>(</a:t>
            </a:r>
            <a:r>
              <a:rPr lang="sr-Latn-RS" sz="1600" b="1" noProof="0" dirty="0" err="1">
                <a:solidFill>
                  <a:srgbClr val="855143"/>
                </a:solidFill>
                <a:latin typeface="Comic Sans MS" panose="030F0702030302020204" pitchFamily="66" charset="0"/>
              </a:rPr>
              <a:t>Jošua</a:t>
            </a:r>
            <a:r>
              <a:rPr lang="sr-Latn-RS" sz="1600" b="1" noProof="0" dirty="0">
                <a:solidFill>
                  <a:srgbClr val="855143"/>
                </a:solidFill>
                <a:latin typeface="Comic Sans MS" panose="030F0702030302020204" pitchFamily="66" charset="0"/>
              </a:rPr>
              <a:t> 8,32)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4FFE9F3-C763-20C3-74DD-8A297B84FD6C}"/>
              </a:ext>
            </a:extLst>
          </p:cNvPr>
          <p:cNvSpPr txBox="1"/>
          <p:nvPr/>
        </p:nvSpPr>
        <p:spPr>
          <a:xfrm>
            <a:off x="98561" y="1328171"/>
            <a:ext cx="720139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Nakon što je sagradio žrtvenik na gori </a:t>
            </a:r>
            <a:r>
              <a:rPr lang="sr-Latn-RS" sz="2200" b="1" noProof="0" dirty="0" err="1"/>
              <a:t>Eval</a:t>
            </a:r>
            <a:r>
              <a:rPr lang="sr-Latn-RS" sz="2200" b="1" noProof="0" dirty="0"/>
              <a:t>, </a:t>
            </a:r>
            <a:r>
              <a:rPr lang="sr-Latn-RS" sz="2200" b="1" noProof="0" dirty="0" err="1"/>
              <a:t>Jošua</a:t>
            </a:r>
            <a:r>
              <a:rPr lang="sr-Latn-RS" sz="2200" b="1" noProof="0" dirty="0"/>
              <a:t> je postavio kamenje i </a:t>
            </a:r>
            <a:r>
              <a:rPr lang="en-US" sz="2200" b="1" noProof="0" dirty="0"/>
              <a:t>o</a:t>
            </a:r>
            <a:r>
              <a:rPr lang="sr-Latn-RS" sz="2200" b="1" noProof="0" dirty="0"/>
              <a:t>kreč</a:t>
            </a:r>
            <a:r>
              <a:rPr lang="en-US" sz="2200" b="1" noProof="0" dirty="0" err="1"/>
              <a:t>i</a:t>
            </a:r>
            <a:r>
              <a:rPr lang="sr-Latn-RS" sz="2200" b="1" noProof="0" dirty="0"/>
              <a:t>o</a:t>
            </a:r>
            <a:r>
              <a:rPr lang="en-US" sz="2200" b="1" noProof="0" dirty="0"/>
              <a:t> </a:t>
            </a:r>
            <a:r>
              <a:rPr lang="sr-Latn-RS" sz="2200" b="1" noProof="0" dirty="0"/>
              <a:t>ga. Zatim je na njih napisao reči zakona (Ponovljeni zakon, koji je uključivao Deset zapovesti i razne zakone, zajedno s blagoslovima i prokletstvima) (</a:t>
            </a:r>
            <a:r>
              <a:rPr lang="sr-Latn-RS" sz="2200" b="1" noProof="0" dirty="0" err="1"/>
              <a:t>Jošua</a:t>
            </a:r>
            <a:r>
              <a:rPr lang="sr-Latn-RS" sz="2200" b="1" noProof="0" dirty="0"/>
              <a:t> 8,32; </a:t>
            </a:r>
            <a:r>
              <a:rPr lang="sr-Latn-RS" sz="2200" b="1" noProof="0" dirty="0" err="1"/>
              <a:t>Pnz</a:t>
            </a:r>
            <a:r>
              <a:rPr lang="sr-Latn-RS" sz="2200" b="1" noProof="0" dirty="0"/>
              <a:t> 27,2-3).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F256775-F7C8-8EFE-F7E5-E7DD706765E6}"/>
              </a:ext>
            </a:extLst>
          </p:cNvPr>
          <p:cNvSpPr txBox="1"/>
          <p:nvPr/>
        </p:nvSpPr>
        <p:spPr>
          <a:xfrm>
            <a:off x="7040084" y="5377109"/>
            <a:ext cx="515191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Osim naše lične obnove, Gospodnja večera nam pruža taj poseban trenutak obnove kao Božjeg naroda.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D53CA52-0BB1-8097-3A5C-29442FF0F579}"/>
              </a:ext>
            </a:extLst>
          </p:cNvPr>
          <p:cNvSpPr txBox="1"/>
          <p:nvPr/>
        </p:nvSpPr>
        <p:spPr>
          <a:xfrm>
            <a:off x="98561" y="4526687"/>
            <a:ext cx="4184046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To je poziv i za nas. Kao Božji narod ostatka, moramo povremeno obnavljati svoj zavet s Njim, sećajući se kako nas je doveo dovde i blagoslova koje nam je udelio.</a:t>
            </a:r>
          </a:p>
        </p:txBody>
      </p:sp>
      <p:pic>
        <p:nvPicPr>
          <p:cNvPr id="13" name="Imagen 12" descr="Taza de vidrio sobre una mesa&#10;&#10;El contenido generado por IA puede ser incorrecto.">
            <a:extLst>
              <a:ext uri="{FF2B5EF4-FFF2-40B4-BE49-F238E27FC236}">
                <a16:creationId xmlns:a16="http://schemas.microsoft.com/office/drawing/2014/main" id="{A54C68E6-780F-25FA-AB6B-F8A9415A3E0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28437" y="4253948"/>
            <a:ext cx="2238375" cy="23273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0502D75-A8F2-39FD-1294-1FAFB825A128}"/>
              </a:ext>
            </a:extLst>
          </p:cNvPr>
          <p:cNvSpPr txBox="1"/>
          <p:nvPr/>
        </p:nvSpPr>
        <p:spPr>
          <a:xfrm>
            <a:off x="98561" y="3080137"/>
            <a:ext cx="674273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Konačno, zakon je pročitan narodu, podeljen u dva dela - po jedan na svakoj strani planine (</a:t>
            </a:r>
            <a:r>
              <a:rPr lang="sr-Latn-RS" sz="2200" b="1" noProof="0" dirty="0" err="1"/>
              <a:t>Jošua</a:t>
            </a:r>
            <a:r>
              <a:rPr lang="sr-Latn-RS" sz="2200" b="1" noProof="0" dirty="0"/>
              <a:t> 8,33-35). Na taj je način obnovljen savez između Boga i njegovog naroda.</a:t>
            </a:r>
          </a:p>
        </p:txBody>
      </p:sp>
    </p:spTree>
    <p:extLst>
      <p:ext uri="{BB962C8B-B14F-4D97-AF65-F5344CB8AC3E}">
        <p14:creationId xmlns:p14="http://schemas.microsoft.com/office/powerpoint/2010/main" val="1609827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9" grpId="0"/>
      <p:bldP spid="11" grpId="0"/>
      <p:bldP spid="6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66FF"/>
      </a:accent1>
      <a:accent2>
        <a:srgbClr val="FF5050"/>
      </a:accent2>
      <a:accent3>
        <a:srgbClr val="FFFF66"/>
      </a:accent3>
      <a:accent4>
        <a:srgbClr val="00CC00"/>
      </a:accent4>
      <a:accent5>
        <a:srgbClr val="FF9900"/>
      </a:accent5>
      <a:accent6>
        <a:srgbClr val="0099FF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Nuevo 1">
    <a:dk1>
      <a:sysClr val="windowText" lastClr="000000"/>
    </a:dk1>
    <a:lt1>
      <a:sysClr val="window" lastClr="FFFFFF"/>
    </a:lt1>
    <a:dk2>
      <a:srgbClr val="242852"/>
    </a:dk2>
    <a:lt2>
      <a:srgbClr val="D1CBDF"/>
    </a:lt2>
    <a:accent1>
      <a:srgbClr val="B78B19"/>
    </a:accent1>
    <a:accent2>
      <a:srgbClr val="B83E0A"/>
    </a:accent2>
    <a:accent3>
      <a:srgbClr val="BDB21E"/>
    </a:accent3>
    <a:accent4>
      <a:srgbClr val="204DB7"/>
    </a:accent4>
    <a:accent5>
      <a:srgbClr val="166E40"/>
    </a:accent5>
    <a:accent6>
      <a:srgbClr val="839FC9"/>
    </a:accent6>
    <a:hlink>
      <a:srgbClr val="9454C3"/>
    </a:hlink>
    <a:folHlink>
      <a:srgbClr val="3EBBF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529</TotalTime>
  <Words>1103</Words>
  <Application>Microsoft Office PowerPoint</Application>
  <PresentationFormat>Panorámica</PresentationFormat>
  <Paragraphs>60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Constantia</vt:lpstr>
      <vt:lpstr>Arial</vt:lpstr>
      <vt:lpstr>Comic Sans MS</vt:lpstr>
      <vt:lpstr>Aptos Display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Sergio</dc:creator>
  <cp:lastModifiedBy>Sergio</cp:lastModifiedBy>
  <cp:revision>71</cp:revision>
  <dcterms:created xsi:type="dcterms:W3CDTF">2025-10-14T06:18:54Z</dcterms:created>
  <dcterms:modified xsi:type="dcterms:W3CDTF">2025-10-19T18:28:32Z</dcterms:modified>
</cp:coreProperties>
</file>