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5"/>
  </p:notesMasterIdLst>
  <p:sldIdLst>
    <p:sldId id="396" r:id="rId6"/>
    <p:sldId id="388" r:id="rId7"/>
    <p:sldId id="473" r:id="rId8"/>
    <p:sldId id="301" r:id="rId9"/>
    <p:sldId id="257" r:id="rId10"/>
    <p:sldId id="308" r:id="rId11"/>
    <p:sldId id="259" r:id="rId12"/>
    <p:sldId id="260" r:id="rId13"/>
    <p:sldId id="310" r:id="rId14"/>
    <p:sldId id="262" r:id="rId15"/>
    <p:sldId id="263" r:id="rId16"/>
    <p:sldId id="311" r:id="rId17"/>
    <p:sldId id="302" r:id="rId18"/>
    <p:sldId id="303" r:id="rId19"/>
    <p:sldId id="474" r:id="rId20"/>
    <p:sldId id="408" r:id="rId21"/>
    <p:sldId id="390" r:id="rId22"/>
    <p:sldId id="472" r:id="rId23"/>
    <p:sldId id="471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F2FF-F19F-47A0-8842-9CEE581B3C71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0193-5033-4DB0-9E72-E234041B23D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8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52898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64875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7668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67400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06400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55394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39180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8854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93865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10412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78611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4939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48024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31235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65165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70132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79149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93048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05695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0623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24632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383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01357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70658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5882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56596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8857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34322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4473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15429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85766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44371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68898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51722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65302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17546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4077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31697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169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1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3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</a:t>
            </a:r>
            <a:r>
              <a:rPr lang="hr-HR" sz="7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ISUSA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N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AVIN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15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9E790-B217-97AE-A418-45D00862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1817"/>
            <a:ext cx="12331337" cy="53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OLTAR ZA OBOŽAVANJE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Tada Isus načini oltar Gospodu Bogu Izraelovu, na gori </a:t>
            </a:r>
            <a:r>
              <a:rPr lang="hr-HR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Evalu</a:t>
            </a:r>
            <a:r>
              <a:rPr lang="hr-HR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Navin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hr-HR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502221" y="1148198"/>
            <a:ext cx="7489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Mojsije</a:t>
            </a:r>
            <a:r>
              <a:rPr lang="es-ES" sz="2000" b="1" dirty="0"/>
              <a:t> je </a:t>
            </a:r>
            <a:r>
              <a:rPr lang="es-ES" sz="2000" b="1" dirty="0" err="1"/>
              <a:t>zapovedio</a:t>
            </a:r>
            <a:r>
              <a:rPr lang="es-ES" sz="2000" b="1" dirty="0"/>
              <a:t> da,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ulasku</a:t>
            </a:r>
            <a:r>
              <a:rPr lang="es-ES" sz="2000" b="1" dirty="0"/>
              <a:t> u Hanan, </a:t>
            </a:r>
            <a:r>
              <a:rPr lang="es-ES" sz="2000" b="1" dirty="0" err="1"/>
              <a:t>oltar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da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izgrađen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gori</a:t>
            </a:r>
            <a:r>
              <a:rPr lang="es-ES" sz="2000" b="1" dirty="0"/>
              <a:t> E</a:t>
            </a:r>
            <a:r>
              <a:rPr lang="hr-HR" sz="2000" b="1" dirty="0"/>
              <a:t>v</a:t>
            </a:r>
            <a:r>
              <a:rPr lang="es-ES" sz="2000" b="1" dirty="0"/>
              <a:t>al i da </a:t>
            </a:r>
            <a:r>
              <a:rPr lang="es-ES" sz="2000" b="1" dirty="0" err="1"/>
              <a:t>slavi</a:t>
            </a:r>
            <a:r>
              <a:rPr lang="hr-HR" sz="2000" b="1" dirty="0"/>
              <a:t>e </a:t>
            </a:r>
            <a:r>
              <a:rPr lang="es-ES" sz="2000" b="1" dirty="0"/>
              <a:t>Boga (</a:t>
            </a:r>
            <a:r>
              <a:rPr lang="hr-HR" sz="2000" b="1" dirty="0"/>
              <a:t>Pnz.</a:t>
            </a:r>
            <a:r>
              <a:rPr lang="es-ES" sz="2000" b="1" dirty="0"/>
              <a:t> 27</a:t>
            </a:r>
            <a:r>
              <a:rPr lang="hr-HR" sz="2000" b="1" dirty="0"/>
              <a:t>,</a:t>
            </a:r>
            <a:r>
              <a:rPr lang="es-ES" sz="2000" b="1" dirty="0"/>
              <a:t>5-7). </a:t>
            </a:r>
            <a:r>
              <a:rPr lang="es-ES" sz="2000" b="1" dirty="0" err="1"/>
              <a:t>Zašto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hr-HR" sz="2000" b="1" dirty="0" err="1"/>
              <a:t>gor</a:t>
            </a:r>
            <a:r>
              <a:rPr lang="es-ES" sz="2000" b="1" dirty="0"/>
              <a:t>i E</a:t>
            </a:r>
            <a:r>
              <a:rPr lang="hr-HR" sz="2000" b="1" dirty="0"/>
              <a:t>v</a:t>
            </a:r>
            <a:r>
              <a:rPr lang="es-ES" sz="2000" b="1" dirty="0"/>
              <a:t>al, 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</a:t>
            </a:r>
            <a:r>
              <a:rPr lang="hr-HR" sz="2000" b="1" dirty="0"/>
              <a:t>a</a:t>
            </a:r>
            <a:r>
              <a:rPr lang="es-ES" sz="2000" b="1" dirty="0" err="1"/>
              <a:t>rizima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30453" y="5529006"/>
            <a:ext cx="80233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Usred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je </a:t>
            </a:r>
            <a:r>
              <a:rPr lang="es-ES" sz="2000" b="1" dirty="0" err="1"/>
              <a:t>tražio</a:t>
            </a:r>
            <a:r>
              <a:rPr lang="es-ES" sz="2000" b="1" dirty="0"/>
              <a:t> </a:t>
            </a:r>
            <a:r>
              <a:rPr lang="es-ES" sz="2000" b="1" dirty="0" err="1"/>
              <a:t>vreme</a:t>
            </a:r>
            <a:r>
              <a:rPr lang="es-ES" sz="2000" b="1" dirty="0"/>
              <a:t> da se </a:t>
            </a:r>
            <a:r>
              <a:rPr lang="es-ES" sz="2000" b="1" dirty="0" err="1"/>
              <a:t>ponovo</a:t>
            </a:r>
            <a:r>
              <a:rPr lang="es-ES" sz="2000" b="1" dirty="0"/>
              <a:t> </a:t>
            </a:r>
            <a:r>
              <a:rPr lang="es-ES" sz="2000" b="1" dirty="0" err="1"/>
              <a:t>posveti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poziv</a:t>
            </a:r>
            <a:r>
              <a:rPr lang="es-ES" sz="2000" b="1" dirty="0"/>
              <a:t> da </a:t>
            </a:r>
            <a:r>
              <a:rPr lang="es-ES" sz="2000" b="1" dirty="0" err="1"/>
              <a:t>sledimo</a:t>
            </a:r>
            <a:r>
              <a:rPr lang="es-ES" sz="2000" b="1" dirty="0"/>
              <a:t> </a:t>
            </a:r>
            <a:r>
              <a:rPr lang="es-ES" sz="2000" b="1" dirty="0" err="1"/>
              <a:t>nj</a:t>
            </a:r>
            <a:r>
              <a:rPr lang="hr-HR" sz="2000" b="1" dirty="0"/>
              <a:t>ih</a:t>
            </a:r>
            <a:r>
              <a:rPr lang="es-ES" sz="2000" b="1" dirty="0" err="1"/>
              <a:t>ov</a:t>
            </a:r>
            <a:r>
              <a:rPr lang="es-ES" sz="2000" b="1" dirty="0"/>
              <a:t> primer, </a:t>
            </a:r>
            <a:r>
              <a:rPr lang="es-ES" sz="2000" b="1" dirty="0" err="1"/>
              <a:t>posve</a:t>
            </a:r>
            <a:r>
              <a:rPr lang="hr-HR" sz="2000" b="1" dirty="0"/>
              <a:t>č</a:t>
            </a:r>
            <a:r>
              <a:rPr lang="es-ES" sz="2000" b="1" dirty="0" err="1"/>
              <a:t>ujući</a:t>
            </a:r>
            <a:r>
              <a:rPr lang="es-ES" sz="2000" b="1" dirty="0"/>
              <a:t> se </a:t>
            </a:r>
            <a:r>
              <a:rPr lang="es-ES" sz="2000" b="1" dirty="0" err="1"/>
              <a:t>Bogu</a:t>
            </a:r>
            <a:r>
              <a:rPr lang="es-ES" sz="2000" b="1" dirty="0"/>
              <a:t>,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pojedinačno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i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izabrani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,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zajedno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591050" y="3590014"/>
            <a:ext cx="3559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es-ES" sz="2000" b="1" dirty="0" err="1"/>
              <a:t>prokletstvo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, </a:t>
            </a:r>
            <a:r>
              <a:rPr lang="es-ES" sz="2000" b="1" dirty="0" err="1"/>
              <a:t>tako</a:t>
            </a:r>
            <a:r>
              <a:rPr lang="es-ES" sz="2000" b="1" dirty="0"/>
              <a:t> da </a:t>
            </a:r>
            <a:r>
              <a:rPr lang="hr-HR" sz="2000" b="1" dirty="0"/>
              <a:t>bi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mogli</a:t>
            </a:r>
            <a:r>
              <a:rPr lang="es-ES" sz="2000" b="1" dirty="0"/>
              <a:t> da </a:t>
            </a:r>
            <a:r>
              <a:rPr lang="es-ES" sz="2000" b="1" dirty="0" err="1"/>
              <a:t>dobijemo</a:t>
            </a:r>
            <a:r>
              <a:rPr lang="es-ES" sz="2000" b="1" dirty="0"/>
              <a:t> </a:t>
            </a:r>
            <a:r>
              <a:rPr lang="es-ES" sz="2000" b="1" dirty="0" err="1"/>
              <a:t>blagoslov</a:t>
            </a:r>
            <a:r>
              <a:rPr lang="es-ES" sz="2000" b="1" dirty="0"/>
              <a:t> (Gal</a:t>
            </a:r>
            <a:r>
              <a:rPr lang="hr-HR" sz="2000" b="1" dirty="0" err="1"/>
              <a:t>ać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13</a:t>
            </a:r>
            <a:r>
              <a:rPr lang="hr-HR" sz="2000" b="1" dirty="0"/>
              <a:t>.</a:t>
            </a:r>
            <a:r>
              <a:rPr lang="es-ES" sz="2000" b="1" dirty="0"/>
              <a:t>14).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oltar</a:t>
            </a:r>
            <a:r>
              <a:rPr lang="es-ES" sz="2000" b="1" dirty="0"/>
              <a:t> je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jasna</a:t>
            </a:r>
            <a:r>
              <a:rPr lang="es-ES" sz="2000" b="1" dirty="0"/>
              <a:t> </a:t>
            </a:r>
            <a:r>
              <a:rPr lang="es-ES" sz="2000" b="1" dirty="0" err="1"/>
              <a:t>slika</a:t>
            </a:r>
            <a:r>
              <a:rPr lang="es-ES" sz="2000" b="1" dirty="0"/>
              <a:t> </a:t>
            </a:r>
            <a:r>
              <a:rPr lang="es-ES" sz="2000" b="1" dirty="0" err="1"/>
              <a:t>Isusove</a:t>
            </a:r>
            <a:r>
              <a:rPr lang="es-ES" sz="2000" b="1" dirty="0"/>
              <a:t> </a:t>
            </a:r>
            <a:r>
              <a:rPr lang="es-ES" sz="2000" b="1" dirty="0" err="1"/>
              <a:t>žrtve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danas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591050" y="2266575"/>
            <a:ext cx="7600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oltar</a:t>
            </a:r>
            <a:r>
              <a:rPr lang="es-ES" sz="2000" b="1" dirty="0"/>
              <a:t> i </a:t>
            </a:r>
            <a:r>
              <a:rPr lang="es-ES" sz="2000" b="1" dirty="0" err="1"/>
              <a:t>zakoni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napisani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spomeniku</a:t>
            </a:r>
            <a:r>
              <a:rPr lang="es-ES" sz="2000" b="1" dirty="0"/>
              <a:t> i </a:t>
            </a:r>
            <a:r>
              <a:rPr lang="es-ES" sz="2000" b="1" dirty="0" err="1"/>
              <a:t>pročitani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ljudima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su </a:t>
            </a:r>
            <a:r>
              <a:rPr lang="es-ES" sz="2000" b="1" dirty="0" err="1"/>
              <a:t>povezani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blagoslovima</a:t>
            </a:r>
            <a:r>
              <a:rPr lang="es-ES" sz="2000" b="1" dirty="0"/>
              <a:t> i </a:t>
            </a:r>
            <a:r>
              <a:rPr lang="es-ES" sz="2000" b="1" dirty="0" err="1"/>
              <a:t>prokletstvima</a:t>
            </a:r>
            <a:r>
              <a:rPr lang="es-ES" sz="2000" b="1" dirty="0"/>
              <a:t> (</a:t>
            </a:r>
            <a:r>
              <a:rPr lang="hr-HR" sz="2000" b="1" dirty="0"/>
              <a:t>Pnz.</a:t>
            </a:r>
            <a:r>
              <a:rPr lang="es-ES" sz="2000" b="1" dirty="0"/>
              <a:t> 27</a:t>
            </a:r>
            <a:r>
              <a:rPr lang="hr-HR" sz="2000" b="1" dirty="0"/>
              <a:t>,</a:t>
            </a:r>
            <a:r>
              <a:rPr lang="es-ES" sz="2000" b="1" dirty="0"/>
              <a:t>12</a:t>
            </a:r>
            <a:r>
              <a:rPr lang="hr-HR" sz="2000" b="1" dirty="0"/>
              <a:t>.</a:t>
            </a:r>
            <a:r>
              <a:rPr lang="es-ES" sz="2000" b="1" dirty="0"/>
              <a:t>13). </a:t>
            </a:r>
            <a:r>
              <a:rPr lang="es-ES" sz="2000" b="1" dirty="0" err="1"/>
              <a:t>Blagoslov</a:t>
            </a:r>
            <a:r>
              <a:rPr lang="es-ES" sz="2000" b="1" dirty="0"/>
              <a:t> je </a:t>
            </a:r>
            <a:r>
              <a:rPr lang="es-ES" sz="2000" b="1" dirty="0" err="1"/>
              <a:t>izrečen</a:t>
            </a:r>
            <a:r>
              <a:rPr lang="es-ES" sz="2000" b="1" dirty="0"/>
              <a:t> </a:t>
            </a:r>
            <a:r>
              <a:rPr lang="hr-HR" sz="2000" b="1" dirty="0"/>
              <a:t>na</a:t>
            </a:r>
            <a:r>
              <a:rPr lang="es-ES" sz="2000" b="1" dirty="0"/>
              <a:t> G</a:t>
            </a:r>
            <a:r>
              <a:rPr lang="hr-HR" sz="2000" b="1" dirty="0"/>
              <a:t>a</a:t>
            </a:r>
            <a:r>
              <a:rPr lang="es-ES" sz="2000" b="1" dirty="0" err="1"/>
              <a:t>rizimu</a:t>
            </a:r>
            <a:r>
              <a:rPr lang="es-ES" sz="2000" b="1" dirty="0"/>
              <a:t>, a </a:t>
            </a:r>
            <a:r>
              <a:rPr lang="es-ES" sz="2000" b="1" dirty="0" err="1"/>
              <a:t>prokletstvo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</a:t>
            </a:r>
            <a:r>
              <a:rPr lang="hr-HR" sz="2000" b="1" dirty="0"/>
              <a:t>v</a:t>
            </a:r>
            <a:r>
              <a:rPr lang="es-ES" sz="2000" b="1" dirty="0" err="1"/>
              <a:t>alu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SEĆANJE NA ZAKON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855143"/>
                </a:solidFill>
                <a:latin typeface="Comic Sans MS" panose="030F0702030302020204" pitchFamily="66" charset="0"/>
              </a:rPr>
              <a:t>I prepisa </a:t>
            </a:r>
            <a:r>
              <a:rPr lang="hr-HR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onde</a:t>
            </a:r>
            <a:r>
              <a:rPr lang="hr-HR" b="1" dirty="0">
                <a:solidFill>
                  <a:srgbClr val="855143"/>
                </a:solidFill>
                <a:latin typeface="Comic Sans MS" panose="030F0702030302020204" pitchFamily="66" charset="0"/>
              </a:rPr>
              <a:t> na kamenju zakon Mojsijev, koji je napisan sinovima Izraelovim. </a:t>
            </a:r>
            <a:r>
              <a:rPr lang="hr-HR" sz="16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(Isus Navin 8,32)</a:t>
            </a:r>
            <a:endParaRPr lang="es-ES" sz="1400" b="1" dirty="0">
              <a:solidFill>
                <a:srgbClr val="85514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5" y="1486597"/>
            <a:ext cx="6742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izgradio</a:t>
            </a:r>
            <a:r>
              <a:rPr lang="es-ES" sz="2000" b="1" dirty="0"/>
              <a:t> </a:t>
            </a:r>
            <a:r>
              <a:rPr lang="es-ES" sz="2000" b="1" dirty="0" err="1"/>
              <a:t>oltar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planini</a:t>
            </a:r>
            <a:r>
              <a:rPr lang="es-ES" sz="2000" b="1" dirty="0"/>
              <a:t> E</a:t>
            </a:r>
            <a:r>
              <a:rPr lang="hr-HR" sz="2000" b="1" dirty="0"/>
              <a:t>v</a:t>
            </a:r>
            <a:r>
              <a:rPr lang="es-ES" sz="2000" b="1" dirty="0"/>
              <a:t>al, </a:t>
            </a:r>
            <a:r>
              <a:rPr lang="hr-HR" sz="2000" b="1" dirty="0"/>
              <a:t>Isus Navin</a:t>
            </a:r>
            <a:r>
              <a:rPr lang="es-ES" sz="2000" b="1" dirty="0"/>
              <a:t> je </a:t>
            </a:r>
            <a:r>
              <a:rPr lang="es-ES" sz="2000" b="1" dirty="0" err="1"/>
              <a:t>podigao</a:t>
            </a:r>
            <a:r>
              <a:rPr lang="es-ES" sz="2000" b="1" dirty="0"/>
              <a:t> </a:t>
            </a:r>
            <a:r>
              <a:rPr lang="es-ES" sz="2000" b="1" dirty="0" err="1"/>
              <a:t>kamenje</a:t>
            </a:r>
            <a:r>
              <a:rPr lang="es-ES" sz="2000" b="1" dirty="0"/>
              <a:t> i </a:t>
            </a:r>
            <a:r>
              <a:rPr lang="hr-HR" sz="2000" b="1" dirty="0"/>
              <a:t>premaz</a:t>
            </a:r>
            <a:r>
              <a:rPr lang="es-ES" sz="2000" b="1" dirty="0" err="1"/>
              <a:t>ao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krečom</a:t>
            </a:r>
            <a:r>
              <a:rPr lang="es-ES" sz="2000" b="1" dirty="0"/>
              <a:t>. </a:t>
            </a:r>
            <a:r>
              <a:rPr lang="es-ES" sz="2000" b="1" dirty="0" err="1"/>
              <a:t>Zatim</a:t>
            </a:r>
            <a:r>
              <a:rPr lang="es-ES" sz="2000" b="1" dirty="0"/>
              <a:t> je </a:t>
            </a:r>
            <a:r>
              <a:rPr lang="es-ES" sz="2000" b="1" dirty="0" err="1"/>
              <a:t>napisao</a:t>
            </a:r>
            <a:r>
              <a:rPr lang="es-ES" sz="2000" b="1" dirty="0"/>
              <a:t> </a:t>
            </a:r>
            <a:r>
              <a:rPr lang="es-ES" sz="2000" b="1" dirty="0" err="1"/>
              <a:t>kopiju</a:t>
            </a:r>
            <a:r>
              <a:rPr lang="es-ES" sz="2000" b="1" dirty="0"/>
              <a:t> </a:t>
            </a:r>
            <a:r>
              <a:rPr lang="es-ES" sz="2000" b="1" dirty="0" err="1"/>
              <a:t>zakona</a:t>
            </a:r>
            <a:r>
              <a:rPr lang="es-ES" sz="2000" b="1" dirty="0"/>
              <a:t> </a:t>
            </a:r>
            <a:r>
              <a:rPr lang="hr-HR" sz="2000" b="1" dirty="0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nji</a:t>
            </a:r>
            <a:r>
              <a:rPr lang="hr-HR" sz="2000" b="1" dirty="0"/>
              <a:t>h</a:t>
            </a:r>
            <a:r>
              <a:rPr lang="es-ES" sz="2000" b="1" dirty="0"/>
              <a:t> [P</a:t>
            </a:r>
            <a:r>
              <a:rPr lang="hr-HR" sz="2000" b="1" dirty="0" err="1"/>
              <a:t>nz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uključivao</a:t>
            </a:r>
            <a:r>
              <a:rPr lang="es-ES" sz="2000" b="1" dirty="0"/>
              <a:t> </a:t>
            </a:r>
            <a:r>
              <a:rPr lang="es-ES" sz="2000" b="1" dirty="0" err="1"/>
              <a:t>Deset</a:t>
            </a:r>
            <a:r>
              <a:rPr lang="hr-HR" sz="2000" b="1" dirty="0"/>
              <a:t> Božjih</a:t>
            </a:r>
            <a:r>
              <a:rPr lang="es-ES" sz="2000" b="1" dirty="0"/>
              <a:t> </a:t>
            </a:r>
            <a:r>
              <a:rPr lang="es-ES" sz="2000" b="1" dirty="0" err="1"/>
              <a:t>zapovesti</a:t>
            </a:r>
            <a:r>
              <a:rPr lang="es-ES" sz="2000" b="1" dirty="0"/>
              <a:t> i </a:t>
            </a:r>
            <a:r>
              <a:rPr lang="es-ES" sz="2000" b="1" dirty="0" err="1"/>
              <a:t>razne</a:t>
            </a:r>
            <a:r>
              <a:rPr lang="es-ES" sz="2000" b="1" dirty="0"/>
              <a:t> </a:t>
            </a:r>
            <a:r>
              <a:rPr lang="hr-HR" sz="2000" b="1" dirty="0"/>
              <a:t>druge </a:t>
            </a:r>
            <a:r>
              <a:rPr lang="es-ES" sz="2000" b="1" dirty="0" err="1"/>
              <a:t>zakone</a:t>
            </a:r>
            <a:r>
              <a:rPr lang="hr-HR" sz="2000" b="1" dirty="0"/>
              <a:t> I uredbe</a:t>
            </a:r>
            <a:r>
              <a:rPr lang="es-ES" sz="2000" b="1" dirty="0"/>
              <a:t>, </a:t>
            </a:r>
            <a:r>
              <a:rPr lang="es-ES" sz="2000" b="1" dirty="0" err="1"/>
              <a:t>zajedno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blagoslovima</a:t>
            </a:r>
            <a:r>
              <a:rPr lang="es-ES" sz="2000" b="1" dirty="0"/>
              <a:t> i </a:t>
            </a:r>
            <a:r>
              <a:rPr lang="es-ES" sz="2000" b="1" dirty="0" err="1"/>
              <a:t>prokletstvima</a:t>
            </a:r>
            <a:r>
              <a:rPr lang="es-ES" sz="2000" b="1" dirty="0"/>
              <a:t>] (</a:t>
            </a:r>
            <a:r>
              <a:rPr lang="hr-HR" sz="2000" b="1" dirty="0"/>
              <a:t>Isus N.</a:t>
            </a:r>
            <a:r>
              <a:rPr lang="es-ES" sz="2000" b="1" dirty="0"/>
              <a:t> 8</a:t>
            </a:r>
            <a:r>
              <a:rPr lang="hr-HR" sz="2000" b="1" dirty="0"/>
              <a:t>,</a:t>
            </a:r>
            <a:r>
              <a:rPr lang="es-ES" sz="2000" b="1" dirty="0"/>
              <a:t>32; </a:t>
            </a:r>
            <a:r>
              <a:rPr lang="hr-HR" sz="2000" b="1" dirty="0"/>
              <a:t>Pnz. </a:t>
            </a:r>
            <a:r>
              <a:rPr lang="es-ES" sz="2000" b="1" dirty="0"/>
              <a:t>27</a:t>
            </a:r>
            <a:r>
              <a:rPr lang="hr-HR" sz="2000" b="1" dirty="0"/>
              <a:t>,</a:t>
            </a:r>
            <a:r>
              <a:rPr lang="es-ES" sz="2000" b="1" dirty="0"/>
              <a:t>2</a:t>
            </a:r>
            <a:r>
              <a:rPr lang="hr-HR" sz="2000" b="1" dirty="0"/>
              <a:t>.</a:t>
            </a:r>
            <a:r>
              <a:rPr lang="es-ES" sz="2000" b="1" dirty="0"/>
              <a:t>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586" y="157452"/>
            <a:ext cx="4934909" cy="5043412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67584"/>
            <a:ext cx="5151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Pored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lične</a:t>
            </a:r>
            <a:r>
              <a:rPr lang="es-ES" sz="2000" b="1" dirty="0"/>
              <a:t> </a:t>
            </a:r>
            <a:r>
              <a:rPr lang="es-ES" sz="2000" b="1" dirty="0" err="1"/>
              <a:t>obnove</a:t>
            </a:r>
            <a:r>
              <a:rPr lang="es-ES" sz="2000" b="1" dirty="0"/>
              <a:t>, </a:t>
            </a:r>
            <a:r>
              <a:rPr lang="es-ES" sz="2000" b="1" dirty="0" err="1"/>
              <a:t>posvećenje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takođe</a:t>
            </a:r>
            <a:r>
              <a:rPr lang="es-ES" sz="2000" b="1" dirty="0"/>
              <a:t> </a:t>
            </a:r>
            <a:r>
              <a:rPr lang="es-ES" sz="2000" b="1" dirty="0" err="1"/>
              <a:t>pruža</a:t>
            </a:r>
            <a:r>
              <a:rPr lang="es-ES" sz="2000" b="1" dirty="0"/>
              <a:t>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poseban</a:t>
            </a:r>
            <a:r>
              <a:rPr lang="es-ES" sz="2000" b="1" dirty="0"/>
              <a:t> </a:t>
            </a:r>
            <a:r>
              <a:rPr lang="es-ES" sz="2000" b="1" dirty="0" err="1"/>
              <a:t>trenutak</a:t>
            </a:r>
            <a:r>
              <a:rPr lang="es-ES" sz="2000" b="1" dirty="0"/>
              <a:t> </a:t>
            </a:r>
            <a:r>
              <a:rPr lang="es-ES" sz="2000" b="1" dirty="0" err="1"/>
              <a:t>obnove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Božjeg</a:t>
            </a:r>
            <a:r>
              <a:rPr lang="es-ES" sz="2000" b="1" dirty="0"/>
              <a:t> </a:t>
            </a:r>
            <a:r>
              <a:rPr lang="es-ES" sz="2000" b="1" dirty="0" err="1"/>
              <a:t>naroda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5" y="4149531"/>
            <a:ext cx="39466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poziv</a:t>
            </a:r>
            <a:r>
              <a:rPr lang="es-ES" sz="2000" b="1" dirty="0"/>
              <a:t> i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. Kao 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ostatak</a:t>
            </a:r>
            <a:r>
              <a:rPr lang="es-ES" sz="2000" b="1" dirty="0"/>
              <a:t> </a:t>
            </a:r>
            <a:r>
              <a:rPr lang="es-ES" sz="2000" b="1" dirty="0" err="1"/>
              <a:t>naroda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povremeno</a:t>
            </a:r>
            <a:r>
              <a:rPr lang="es-ES" sz="2000" b="1" dirty="0"/>
              <a:t> </a:t>
            </a:r>
            <a:r>
              <a:rPr lang="es-ES" sz="2000" b="1" dirty="0" err="1"/>
              <a:t>obnoviti</a:t>
            </a:r>
            <a:r>
              <a:rPr lang="es-ES" sz="2000" b="1" dirty="0"/>
              <a:t>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zavet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Njim</a:t>
            </a:r>
            <a:r>
              <a:rPr lang="es-ES" sz="2000" b="1" dirty="0"/>
              <a:t>, </a:t>
            </a:r>
            <a:r>
              <a:rPr lang="es-ES" sz="2000" b="1" dirty="0" err="1"/>
              <a:t>sećajući</a:t>
            </a:r>
            <a:r>
              <a:rPr lang="es-ES" sz="2000" b="1" dirty="0"/>
              <a:t> se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doveo</a:t>
            </a:r>
            <a:r>
              <a:rPr lang="es-ES" sz="2000" b="1" dirty="0"/>
              <a:t> </a:t>
            </a:r>
            <a:r>
              <a:rPr lang="hr-HR" sz="2000" b="1" dirty="0"/>
              <a:t>d</a:t>
            </a:r>
            <a:r>
              <a:rPr lang="es-ES" sz="2000" b="1" dirty="0" err="1"/>
              <a:t>ovde</a:t>
            </a:r>
            <a:r>
              <a:rPr lang="es-ES" sz="2000" b="1" dirty="0"/>
              <a:t> i </a:t>
            </a:r>
            <a:r>
              <a:rPr lang="es-ES" sz="2000" b="1" dirty="0" err="1"/>
              <a:t>blagoslov</a:t>
            </a:r>
            <a:r>
              <a:rPr lang="hr-HR" sz="2000" b="1" dirty="0" err="1"/>
              <a:t>io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hr-HR" sz="2000" b="1" dirty="0"/>
              <a:t>izobilno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8437" y="4253948"/>
            <a:ext cx="2238375" cy="2327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3" y="3117813"/>
            <a:ext cx="6931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Konačno</a:t>
            </a:r>
            <a:r>
              <a:rPr lang="es-ES" sz="2000" b="1" dirty="0"/>
              <a:t>, </a:t>
            </a:r>
            <a:r>
              <a:rPr lang="es-ES" sz="2000" b="1" dirty="0" err="1"/>
              <a:t>zakon</a:t>
            </a:r>
            <a:r>
              <a:rPr lang="es-ES" sz="2000" b="1" dirty="0"/>
              <a:t> je </a:t>
            </a:r>
            <a:r>
              <a:rPr lang="es-ES" sz="2000" b="1" dirty="0" err="1"/>
              <a:t>pročitan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narodom</a:t>
            </a:r>
            <a:r>
              <a:rPr lang="es-ES" sz="2000" b="1" dirty="0"/>
              <a:t>, </a:t>
            </a:r>
            <a:r>
              <a:rPr lang="es-ES" sz="2000" b="1" dirty="0" err="1"/>
              <a:t>podeljen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dela – </a:t>
            </a:r>
            <a:r>
              <a:rPr lang="es-ES" sz="2000" b="1" dirty="0" err="1"/>
              <a:t>po</a:t>
            </a:r>
            <a:r>
              <a:rPr lang="es-ES" sz="2000" b="1" dirty="0"/>
              <a:t> jedan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strani</a:t>
            </a:r>
            <a:r>
              <a:rPr lang="es-ES" sz="2000" b="1" dirty="0"/>
              <a:t> </a:t>
            </a:r>
            <a:r>
              <a:rPr lang="es-ES" sz="2000" b="1" dirty="0" err="1"/>
              <a:t>svake</a:t>
            </a:r>
            <a:r>
              <a:rPr lang="es-ES" sz="2000" b="1" dirty="0"/>
              <a:t> </a:t>
            </a:r>
            <a:r>
              <a:rPr lang="es-ES" sz="2000" b="1" dirty="0" err="1"/>
              <a:t>planine</a:t>
            </a:r>
            <a:r>
              <a:rPr lang="es-ES" sz="2000" b="1" dirty="0"/>
              <a:t> (</a:t>
            </a:r>
            <a:r>
              <a:rPr lang="hr-HR" sz="2000" b="1" dirty="0"/>
              <a:t>IN</a:t>
            </a:r>
            <a:r>
              <a:rPr lang="es-ES" sz="2000" b="1" dirty="0"/>
              <a:t>. 8</a:t>
            </a:r>
            <a:r>
              <a:rPr lang="hr-HR" sz="2000" b="1" dirty="0"/>
              <a:t>,</a:t>
            </a:r>
            <a:r>
              <a:rPr lang="es-ES" sz="2000" b="1" dirty="0"/>
              <a:t>33-35).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način</a:t>
            </a:r>
            <a:r>
              <a:rPr lang="es-ES" sz="2000" b="1" dirty="0"/>
              <a:t>, </a:t>
            </a:r>
            <a:r>
              <a:rPr lang="es-ES" sz="2000" b="1" dirty="0" err="1"/>
              <a:t>zavet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Boga i </a:t>
            </a:r>
            <a:r>
              <a:rPr lang="es-ES" sz="2000" b="1" dirty="0" err="1"/>
              <a:t>naroda</a:t>
            </a:r>
            <a:r>
              <a:rPr lang="es-ES" sz="2000" b="1" dirty="0"/>
              <a:t> je </a:t>
            </a:r>
            <a:r>
              <a:rPr lang="hr-HR" sz="2000" b="1" dirty="0"/>
              <a:t>bio </a:t>
            </a:r>
            <a:r>
              <a:rPr lang="es-ES" sz="2000" b="1" dirty="0" err="1"/>
              <a:t>obnovljen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POSEBNO MESTO ZA OBOŽAVANJE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IZGRADNJA SVETI</a:t>
            </a:r>
            <a:r>
              <a:rPr lang="hr-H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538288" y="648085"/>
            <a:ext cx="9115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sabra se sav zbor sinova Izraelovih u Silom, i </a:t>
            </a:r>
            <a:r>
              <a:rPr lang="hr-HR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onde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namestiše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Šator od sastanka, pošto </a:t>
            </a:r>
            <a:r>
              <a:rPr lang="hr-HR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poloriše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zemlju.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Navin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Zemlju</a:t>
            </a:r>
            <a:r>
              <a:rPr lang="es-ES" sz="2000" b="1" dirty="0"/>
              <a:t> je </a:t>
            </a:r>
            <a:r>
              <a:rPr lang="es-ES" sz="2000" b="1" dirty="0" err="1"/>
              <a:t>pokorio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. </a:t>
            </a:r>
            <a:r>
              <a:rPr lang="es-ES" sz="2000" b="1" dirty="0" err="1"/>
              <a:t>Teritorija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podeljena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najistaknutijih</a:t>
            </a:r>
            <a:r>
              <a:rPr lang="es-ES" sz="2000" b="1" dirty="0"/>
              <a:t> </a:t>
            </a:r>
            <a:r>
              <a:rPr lang="es-ES" sz="2000" b="1" dirty="0" err="1"/>
              <a:t>plemena</a:t>
            </a:r>
            <a:r>
              <a:rPr lang="es-ES" sz="2000" b="1" dirty="0"/>
              <a:t>, </a:t>
            </a:r>
            <a:r>
              <a:rPr lang="es-ES" sz="2000" b="1" dirty="0" err="1"/>
              <a:t>iako</a:t>
            </a:r>
            <a:r>
              <a:rPr lang="es-ES" sz="2000" b="1" dirty="0"/>
              <a:t> </a:t>
            </a:r>
            <a:r>
              <a:rPr lang="es-ES" sz="2000" b="1" dirty="0" err="1"/>
              <a:t>sedam</a:t>
            </a:r>
            <a:r>
              <a:rPr lang="es-ES" sz="2000" b="1" dirty="0"/>
              <a:t> </a:t>
            </a:r>
            <a:r>
              <a:rPr lang="es-ES" sz="2000" b="1" dirty="0" err="1"/>
              <a:t>plemena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nije </a:t>
            </a:r>
            <a:r>
              <a:rPr lang="es-ES" sz="2000" b="1" dirty="0" err="1"/>
              <a:t>dobilo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udeo</a:t>
            </a:r>
            <a:r>
              <a:rPr lang="es-ES" sz="2000" b="1" dirty="0"/>
              <a:t>. </a:t>
            </a:r>
            <a:r>
              <a:rPr lang="es-ES" sz="2000" b="1" dirty="0" err="1"/>
              <a:t>Ratnici</a:t>
            </a:r>
            <a:r>
              <a:rPr lang="es-ES" sz="2000" b="1" dirty="0"/>
              <a:t> </a:t>
            </a:r>
            <a:r>
              <a:rPr lang="es-ES" sz="2000" b="1" dirty="0" err="1"/>
              <a:t>Rubenovi</a:t>
            </a:r>
            <a:r>
              <a:rPr lang="es-ES" sz="2000" b="1" dirty="0"/>
              <a:t>, </a:t>
            </a:r>
            <a:r>
              <a:rPr lang="es-ES" sz="2000" b="1" dirty="0" err="1"/>
              <a:t>Gadovi</a:t>
            </a:r>
            <a:r>
              <a:rPr lang="es-ES" sz="2000" b="1" dirty="0"/>
              <a:t> i </a:t>
            </a:r>
            <a:r>
              <a:rPr lang="es-ES" sz="2000" b="1" dirty="0" err="1"/>
              <a:t>polovina</a:t>
            </a:r>
            <a:r>
              <a:rPr lang="es-ES" sz="2000" b="1" dirty="0"/>
              <a:t> </a:t>
            </a:r>
            <a:r>
              <a:rPr lang="es-ES" sz="2000" b="1" dirty="0" err="1"/>
              <a:t>plemena</a:t>
            </a:r>
            <a:r>
              <a:rPr lang="es-ES" sz="2000" b="1" dirty="0"/>
              <a:t> </a:t>
            </a:r>
            <a:r>
              <a:rPr lang="es-ES" sz="2000" b="1" dirty="0" err="1"/>
              <a:t>Manasijinog</a:t>
            </a:r>
            <a:r>
              <a:rPr lang="es-ES" sz="2000" b="1" dirty="0"/>
              <a:t> </a:t>
            </a:r>
            <a:r>
              <a:rPr lang="es-ES" sz="2000" b="1" dirty="0" err="1"/>
              <a:t>trebalo</a:t>
            </a:r>
            <a:r>
              <a:rPr lang="es-ES" sz="2000" b="1" dirty="0"/>
              <a:t> je da </a:t>
            </a:r>
            <a:r>
              <a:rPr lang="es-ES" sz="2000" b="1" dirty="0" err="1"/>
              <a:t>budu</a:t>
            </a:r>
            <a:r>
              <a:rPr lang="es-ES" sz="2000" b="1" dirty="0"/>
              <a:t> </a:t>
            </a:r>
            <a:r>
              <a:rPr lang="es-ES" sz="2000" b="1" dirty="0" err="1"/>
              <a:t>poslani</a:t>
            </a:r>
            <a:r>
              <a:rPr lang="es-ES" sz="2000" b="1" dirty="0"/>
              <a:t> u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posede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Jordana.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1" y="4199175"/>
            <a:ext cx="5959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Svetinja</a:t>
            </a:r>
            <a:r>
              <a:rPr lang="es-ES" sz="2000" b="1" dirty="0"/>
              <a:t>,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vidljivo</a:t>
            </a:r>
            <a:r>
              <a:rPr lang="es-ES" sz="2000" b="1" dirty="0"/>
              <a:t> </a:t>
            </a:r>
            <a:r>
              <a:rPr lang="es-ES" sz="2000" b="1" dirty="0" err="1"/>
              <a:t>prebivalište</a:t>
            </a:r>
            <a:r>
              <a:rPr lang="es-ES" sz="2000" b="1" dirty="0"/>
              <a:t> Boga, </a:t>
            </a:r>
            <a:r>
              <a:rPr lang="es-ES" sz="2000" b="1" dirty="0" err="1"/>
              <a:t>bila</a:t>
            </a:r>
            <a:r>
              <a:rPr lang="es-ES" sz="2000" b="1" dirty="0"/>
              <a:t> je </a:t>
            </a:r>
            <a:r>
              <a:rPr lang="es-ES" sz="2000" b="1" dirty="0" err="1"/>
              <a:t>tačka</a:t>
            </a:r>
            <a:r>
              <a:rPr lang="es-ES" sz="2000" b="1" dirty="0"/>
              <a:t> </a:t>
            </a:r>
            <a:r>
              <a:rPr lang="es-ES" sz="2000" b="1" dirty="0" err="1"/>
              <a:t>kohezije</a:t>
            </a:r>
            <a:r>
              <a:rPr lang="es-ES" sz="2000" b="1" dirty="0"/>
              <a:t>, </a:t>
            </a:r>
            <a:r>
              <a:rPr lang="es-ES" sz="2000" b="1" dirty="0" err="1"/>
              <a:t>gde</a:t>
            </a:r>
            <a:r>
              <a:rPr lang="es-ES" sz="2000" b="1" dirty="0"/>
              <a:t> su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ujedinjeni</a:t>
            </a:r>
            <a:r>
              <a:rPr lang="es-ES" sz="2000" b="1" dirty="0"/>
              <a:t> u </a:t>
            </a:r>
            <a:r>
              <a:rPr lang="es-ES" sz="2000" b="1" dirty="0" err="1"/>
              <a:t>obožavanju</a:t>
            </a:r>
            <a:r>
              <a:rPr lang="es-ES" sz="2000" b="1" dirty="0"/>
              <a:t>.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Božjeg</a:t>
            </a:r>
            <a:r>
              <a:rPr lang="es-ES" sz="2000" b="1" dirty="0"/>
              <a:t> </a:t>
            </a:r>
            <a:r>
              <a:rPr lang="es-ES" sz="2000" b="1" dirty="0" err="1"/>
              <a:t>prisustva</a:t>
            </a:r>
            <a:r>
              <a:rPr lang="es-ES" sz="2000" b="1" dirty="0"/>
              <a:t>, </a:t>
            </a:r>
            <a:r>
              <a:rPr lang="es-ES" sz="2000" b="1" dirty="0" err="1"/>
              <a:t>posedovanje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 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besmisleno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43284" y="3127699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Pre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se </a:t>
            </a:r>
            <a:r>
              <a:rPr lang="es-ES" sz="2000" b="1" dirty="0" err="1"/>
              <a:t>plemena</a:t>
            </a:r>
            <a:r>
              <a:rPr lang="es-ES" sz="2000" b="1" dirty="0"/>
              <a:t> </a:t>
            </a:r>
            <a:r>
              <a:rPr lang="es-ES" sz="2000" b="1" dirty="0" err="1"/>
              <a:t>razdvojila</a:t>
            </a:r>
            <a:r>
              <a:rPr lang="es-ES" sz="2000" b="1" dirty="0"/>
              <a:t>, </a:t>
            </a:r>
            <a:r>
              <a:rPr lang="es-ES" sz="2000" b="1" dirty="0" err="1"/>
              <a:t>dogodio</a:t>
            </a:r>
            <a:r>
              <a:rPr lang="es-ES" sz="2000" b="1" dirty="0"/>
              <a:t> se </a:t>
            </a:r>
            <a:r>
              <a:rPr lang="es-ES" sz="2000" b="1" dirty="0" err="1"/>
              <a:t>poseban</a:t>
            </a:r>
            <a:r>
              <a:rPr lang="es-ES" sz="2000" b="1" dirty="0"/>
              <a:t> i </a:t>
            </a:r>
            <a:r>
              <a:rPr lang="es-ES" sz="2000" b="1" dirty="0" err="1"/>
              <a:t>suštinski</a:t>
            </a:r>
            <a:r>
              <a:rPr lang="es-ES" sz="2000" b="1" dirty="0"/>
              <a:t> </a:t>
            </a:r>
            <a:r>
              <a:rPr lang="es-ES" sz="2000" b="1" dirty="0" err="1"/>
              <a:t>čin</a:t>
            </a:r>
            <a:r>
              <a:rPr lang="es-ES" sz="2000" b="1" dirty="0"/>
              <a:t>: </a:t>
            </a:r>
            <a:r>
              <a:rPr lang="es-ES" sz="2000" b="1" dirty="0" err="1"/>
              <a:t>podizanje</a:t>
            </a:r>
            <a:r>
              <a:rPr lang="es-ES" sz="2000" b="1" dirty="0"/>
              <a:t> </a:t>
            </a:r>
            <a:r>
              <a:rPr lang="es-ES" sz="2000" b="1" dirty="0" err="1"/>
              <a:t>Šatora</a:t>
            </a:r>
            <a:r>
              <a:rPr lang="es-ES" sz="2000" b="1" dirty="0"/>
              <a:t>, centra </a:t>
            </a:r>
            <a:r>
              <a:rPr lang="es-ES" sz="2000" b="1" dirty="0" err="1"/>
              <a:t>bogosluženja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r>
              <a:rPr lang="es-ES" sz="2000" b="1" dirty="0"/>
              <a:t> (</a:t>
            </a:r>
            <a:r>
              <a:rPr lang="hr-HR" sz="2000" b="1" dirty="0"/>
              <a:t>Isus Navin</a:t>
            </a:r>
            <a:r>
              <a:rPr lang="es-ES" sz="2000" b="1" dirty="0"/>
              <a:t>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1" y="5522614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,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uvek</a:t>
            </a:r>
            <a:r>
              <a:rPr lang="es-ES" sz="2000" b="1" dirty="0"/>
              <a:t> </a:t>
            </a:r>
            <a:r>
              <a:rPr lang="es-ES" sz="2000" b="1" dirty="0" err="1"/>
              <a:t>postoje</a:t>
            </a:r>
            <a:r>
              <a:rPr lang="es-ES" sz="2000" b="1" dirty="0"/>
              <a:t> </a:t>
            </a:r>
            <a:r>
              <a:rPr lang="es-ES" sz="2000" b="1" dirty="0" err="1"/>
              <a:t>moderni</a:t>
            </a:r>
            <a:r>
              <a:rPr lang="es-ES" sz="2000" b="1" dirty="0"/>
              <a:t> i </a:t>
            </a:r>
            <a:r>
              <a:rPr lang="es-ES" sz="2000" b="1" dirty="0" err="1"/>
              <a:t>postmoderni</a:t>
            </a:r>
            <a:r>
              <a:rPr lang="es-ES" sz="2000" b="1" dirty="0"/>
              <a:t> "</a:t>
            </a:r>
            <a:r>
              <a:rPr lang="es-ES" sz="2000" b="1" dirty="0" err="1"/>
              <a:t>divovi</a:t>
            </a:r>
            <a:r>
              <a:rPr lang="es-ES" sz="2000" b="1" dirty="0"/>
              <a:t>"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prevazići</a:t>
            </a:r>
            <a:r>
              <a:rPr lang="es-ES" sz="2000" b="1" dirty="0"/>
              <a:t>,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vitalnog</a:t>
            </a:r>
            <a:r>
              <a:rPr lang="es-ES" sz="2000" b="1" dirty="0"/>
              <a:t> je </a:t>
            </a:r>
            <a:r>
              <a:rPr lang="es-ES" sz="2000" b="1" dirty="0" err="1"/>
              <a:t>značaja</a:t>
            </a:r>
            <a:r>
              <a:rPr lang="es-ES" sz="2000" b="1" dirty="0"/>
              <a:t> da </a:t>
            </a:r>
            <a:r>
              <a:rPr lang="es-ES" sz="2000" b="1" dirty="0" err="1"/>
              <a:t>okrenemo</a:t>
            </a:r>
            <a:r>
              <a:rPr lang="es-ES" sz="2000" b="1" dirty="0"/>
              <a:t> </a:t>
            </a:r>
            <a:r>
              <a:rPr lang="es-ES" sz="2000" b="1" dirty="0" err="1"/>
              <a:t>pogled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Nebesk</a:t>
            </a:r>
            <a:r>
              <a:rPr lang="hr-HR" sz="2000" b="1" dirty="0"/>
              <a:t>u</a:t>
            </a:r>
            <a:r>
              <a:rPr lang="es-ES" sz="2000" b="1" dirty="0"/>
              <a:t> </a:t>
            </a:r>
            <a:r>
              <a:rPr lang="es-ES" sz="2000" b="1" dirty="0" err="1"/>
              <a:t>Svetinj</a:t>
            </a:r>
            <a:r>
              <a:rPr lang="hr-HR" sz="2000" b="1" dirty="0"/>
              <a:t>u</a:t>
            </a:r>
            <a:r>
              <a:rPr lang="es-ES" sz="2000" b="1" dirty="0"/>
              <a:t>, </a:t>
            </a:r>
            <a:r>
              <a:rPr lang="es-ES" sz="2000" b="1" dirty="0" err="1"/>
              <a:t>gde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posreduje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666875" y="1381124"/>
            <a:ext cx="895619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“Nije </a:t>
            </a:r>
            <a:r>
              <a:rPr lang="es-ES" sz="2400" b="1" dirty="0" err="1">
                <a:latin typeface="Constantia" panose="02030602050306030303" pitchFamily="18" charset="0"/>
              </a:rPr>
              <a:t>prošlo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mnogo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latin typeface="Constantia" panose="02030602050306030303" pitchFamily="18" charset="0"/>
              </a:rPr>
              <a:t>sedmic</a:t>
            </a:r>
            <a:r>
              <a:rPr lang="es-ES" sz="2400" b="1" dirty="0">
                <a:latin typeface="Constantia" panose="02030602050306030303" pitchFamily="18" charset="0"/>
              </a:rPr>
              <a:t>a </a:t>
            </a:r>
            <a:r>
              <a:rPr lang="es-ES" sz="2400" b="1" dirty="0" err="1">
                <a:latin typeface="Constantia" panose="02030602050306030303" pitchFamily="18" charset="0"/>
              </a:rPr>
              <a:t>otka</a:t>
            </a:r>
            <a:r>
              <a:rPr lang="hr-HR" sz="2400" b="1" dirty="0">
                <a:latin typeface="Constantia" panose="02030602050306030303" pitchFamily="18" charset="0"/>
              </a:rPr>
              <a:t>d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Mojsije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narodu </a:t>
            </a:r>
            <a:r>
              <a:rPr lang="es-ES" sz="2400" b="1" dirty="0">
                <a:latin typeface="Constantia" panose="02030602050306030303" pitchFamily="18" charset="0"/>
              </a:rPr>
              <a:t>celu </a:t>
            </a:r>
            <a:r>
              <a:rPr lang="es-ES" sz="2400" b="1" dirty="0" err="1">
                <a:latin typeface="Constantia" panose="02030602050306030303" pitchFamily="18" charset="0"/>
              </a:rPr>
              <a:t>knjigu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Ponovljenog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zakona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Isus Navin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ju je ipak </a:t>
            </a:r>
            <a:r>
              <a:rPr lang="es-ES" sz="2400" b="1" dirty="0" err="1">
                <a:latin typeface="Constantia" panose="02030602050306030303" pitchFamily="18" charset="0"/>
              </a:rPr>
              <a:t>ponovno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čitao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es-ES" sz="2400" b="1" dirty="0" err="1">
                <a:latin typeface="Constantia" panose="02030602050306030303" pitchFamily="18" charset="0"/>
              </a:rPr>
              <a:t>Čitanje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Zakona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su slušali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 err="1">
                <a:latin typeface="Constantia" panose="02030602050306030303" pitchFamily="18" charset="0"/>
              </a:rPr>
              <a:t>zrael</a:t>
            </a:r>
            <a:r>
              <a:rPr lang="hr-HR" sz="2400" b="1" dirty="0" err="1">
                <a:latin typeface="Constantia" panose="02030602050306030303" pitchFamily="18" charset="0"/>
              </a:rPr>
              <a:t>sk</a:t>
            </a:r>
            <a:r>
              <a:rPr lang="es-ES" sz="2400" b="1" dirty="0">
                <a:latin typeface="Constantia" panose="02030602050306030303" pitchFamily="18" charset="0"/>
              </a:rPr>
              <a:t>i</a:t>
            </a:r>
            <a:r>
              <a:rPr lang="hr-HR" sz="2400" b="1" dirty="0">
                <a:latin typeface="Constantia" panose="02030602050306030303" pitchFamily="18" charset="0"/>
              </a:rPr>
              <a:t> muškarci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već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žene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deca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jer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važno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hr-HR" sz="2400" b="1" dirty="0">
                <a:latin typeface="Constantia" panose="02030602050306030303" pitchFamily="18" charset="0"/>
              </a:rPr>
              <a:t>i oni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 znaju i vrše </a:t>
            </a:r>
            <a:r>
              <a:rPr lang="es-ES" sz="2400" b="1" dirty="0" err="1">
                <a:latin typeface="Constantia" panose="02030602050306030303" pitchFamily="18" charset="0"/>
              </a:rPr>
              <a:t>svoj</a:t>
            </a:r>
            <a:r>
              <a:rPr lang="hr-HR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dužnost</a:t>
            </a:r>
            <a:r>
              <a:rPr lang="hr-HR" sz="2400" b="1" dirty="0">
                <a:latin typeface="Constantia" panose="02030602050306030303" pitchFamily="18" charset="0"/>
              </a:rPr>
              <a:t>.</a:t>
            </a:r>
            <a:r>
              <a:rPr lang="es-ES" sz="2400" b="1" dirty="0">
                <a:latin typeface="Constantia" panose="02030602050306030303" pitchFamily="18" charset="0"/>
              </a:rPr>
              <a:t> […]
</a:t>
            </a:r>
            <a:r>
              <a:rPr lang="es-ES" sz="2400" b="1" dirty="0" err="1">
                <a:latin typeface="Constantia" panose="02030602050306030303" pitchFamily="18" charset="0"/>
              </a:rPr>
              <a:t>Svako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poglavlje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svaki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stih 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Biblij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Božji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hr-HR" sz="2400" b="1" dirty="0">
                <a:latin typeface="Constantia" panose="02030602050306030303" pitchFamily="18" charset="0"/>
              </a:rPr>
              <a:t>razgovor 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latin typeface="Constantia" panose="02030602050306030303" pitchFamily="18" charset="0"/>
              </a:rPr>
              <a:t>čovekom</a:t>
            </a:r>
            <a:r>
              <a:rPr lang="es-ES" sz="2400" b="1" dirty="0">
                <a:latin typeface="Constantia" panose="02030602050306030303" pitchFamily="18" charset="0"/>
              </a:rPr>
              <a:t>. […] </a:t>
            </a:r>
            <a:r>
              <a:rPr lang="es-ES" sz="2400" b="1" dirty="0" err="1">
                <a:latin typeface="Constantia" panose="02030602050306030303" pitchFamily="18" charset="0"/>
              </a:rPr>
              <a:t>Ako</a:t>
            </a:r>
            <a:r>
              <a:rPr lang="es-ES" sz="2400" b="1" dirty="0">
                <a:latin typeface="Constantia" panose="02030602050306030303" pitchFamily="18" charset="0"/>
              </a:rPr>
              <a:t>  se </a:t>
            </a:r>
            <a:r>
              <a:rPr lang="es-ES" sz="2400" b="1" dirty="0" err="1">
                <a:latin typeface="Constantia" panose="02030602050306030303" pitchFamily="18" charset="0"/>
              </a:rPr>
              <a:t>proučava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sluša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ona će </a:t>
            </a:r>
            <a:r>
              <a:rPr lang="es-ES" sz="2400" b="1" dirty="0" err="1">
                <a:latin typeface="Constantia" panose="02030602050306030303" pitchFamily="18" charset="0"/>
              </a:rPr>
              <a:t>vodit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Božji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narod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hr-HR" sz="2400" b="1" dirty="0">
                <a:latin typeface="Constantia" panose="02030602050306030303" pitchFamily="18" charset="0"/>
              </a:rPr>
              <a:t>vođeni </a:t>
            </a:r>
            <a:r>
              <a:rPr lang="es-ES" sz="2400" b="1" dirty="0" err="1">
                <a:latin typeface="Constantia" panose="02030602050306030303" pitchFamily="18" charset="0"/>
              </a:rPr>
              <a:t>Izraelc</a:t>
            </a:r>
            <a:r>
              <a:rPr lang="hr-HR" sz="2400" b="1" dirty="0">
                <a:latin typeface="Constantia" panose="02030602050306030303" pitchFamily="18" charset="0"/>
              </a:rPr>
              <a:t>i,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stu</a:t>
            </a:r>
            <a:r>
              <a:rPr lang="hr-HR" sz="2400" b="1" dirty="0" err="1">
                <a:latin typeface="Constantia" panose="02030602050306030303" pitchFamily="18" charset="0"/>
              </a:rPr>
              <a:t>bom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oblaka</a:t>
            </a:r>
            <a:r>
              <a:rPr lang="hr-HR" sz="2400" b="1" dirty="0">
                <a:latin typeface="Constantia" panose="02030602050306030303" pitchFamily="18" charset="0"/>
              </a:rPr>
              <a:t> danju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stu</a:t>
            </a:r>
            <a:r>
              <a:rPr lang="hr-HR" sz="2400" b="1" dirty="0">
                <a:latin typeface="Constantia" panose="02030602050306030303" pitchFamily="18" charset="0"/>
              </a:rPr>
              <a:t>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ognja</a:t>
            </a:r>
            <a:r>
              <a:rPr lang="hr-HR" sz="2400" b="1" dirty="0">
                <a:latin typeface="Constantia" panose="02030602050306030303" pitchFamily="18" charset="0"/>
              </a:rPr>
              <a:t> noću</a:t>
            </a:r>
            <a:r>
              <a:rPr lang="es-ES" sz="2400" b="1" dirty="0">
                <a:latin typeface="Constantia" panose="02030602050306030303" pitchFamily="18" charset="0"/>
              </a:rPr>
              <a:t>.„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5672090" y="5580705"/>
            <a:ext cx="510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Vajt, </a:t>
            </a:r>
            <a:r>
              <a:rPr lang="es-ES" sz="1600" i="1" dirty="0" err="1"/>
              <a:t>Patrijarsi</a:t>
            </a:r>
            <a:r>
              <a:rPr lang="es-ES" sz="1600" i="1" dirty="0"/>
              <a:t> i </a:t>
            </a:r>
            <a:r>
              <a:rPr lang="es-ES" sz="1600" i="1" dirty="0" err="1"/>
              <a:t>proroci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</a:t>
            </a:r>
            <a:r>
              <a:rPr lang="hr-HR" sz="1600" b="1" dirty="0"/>
              <a:t>504</a:t>
            </a:r>
            <a:r>
              <a:rPr lang="en-US" sz="1600" b="1" dirty="0"/>
              <a:t>/</a:t>
            </a:r>
            <a:r>
              <a:rPr lang="hr-HR" sz="1600" b="1" dirty="0"/>
              <a:t>505</a:t>
            </a:r>
            <a:r>
              <a:rPr lang="en-US" sz="1600" b="1" dirty="0"/>
              <a:t>. </a:t>
            </a:r>
            <a:r>
              <a:rPr lang="hr-HR" sz="1600" b="1" dirty="0"/>
              <a:t>original</a:t>
            </a:r>
            <a:r>
              <a:rPr lang="en-US" sz="1600" b="1" dirty="0"/>
              <a:t>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-35860" y="3512168"/>
            <a:ext cx="122637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Ove sedmice razmatramo važne događaje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za vreme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osvajanja, kada je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Isus Navin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poveo Izraelce da se ponovno predaju Gospodu. Ove su svečanosti služile kao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snažno sredstvo za prenošenje predaja 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vrednosti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, stvaranje značenja i izražavanje emocija. U biblijskom obredu drugi ključni element je proročki, koji ukazuje na Hrista i stvarnost koju je On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doneo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. U nastavku ulazimo dublje u obrede obrezivanja i Pashe, koje je Izrael izvršio odmah nakon prelaska preko Jordana, kao i podizanje oltara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 kontekstu obnove zaveta u Knjizi o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Isusu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. Dok razmatra-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mo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ove obrede, možemo razmišljati o njihovom značenju u prošlosti i njihovoj važnosti za sve one koji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ive na granici ulaska u nebeski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H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anan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danas.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3165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767354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Krajnja odanost: bogosluženje u ratnoj zoni 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0" y="3886201"/>
            <a:ext cx="8291119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prihvatim Sveto pismo kao autoritativno, nepogrešivo otkrivenje Božje volje?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veran celom Pismu a to znači da vršim  zapovesti Božje i čuvam svedočanstvo Isusa Hrista?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podsetim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naloga: ”Prestanite i znajte da sam ja Bog (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46,10), da shvatim da je Biblija još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uvek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599" y="1676400"/>
            <a:ext cx="5675811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0" y="1676401"/>
            <a:ext cx="9545103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”Krajnja odanost: bogosluženje u ratnoj zoni”, možemo da koristimo </a:t>
            </a:r>
            <a:r>
              <a:rPr lang="hr-HR" sz="2800" dirty="0" err="1">
                <a:solidFill>
                  <a:srgbClr val="FFFF99"/>
                </a:solidFill>
              </a:rPr>
              <a:t>iduć</a:t>
            </a:r>
            <a:r>
              <a:rPr lang="sr-Latn-RS" sz="2800" dirty="0">
                <a:solidFill>
                  <a:srgbClr val="FFFF99"/>
                </a:solidFill>
              </a:rPr>
              <a:t>e</a:t>
            </a:r>
            <a:r>
              <a:rPr lang="hr-HR" sz="2800" dirty="0">
                <a:solidFill>
                  <a:srgbClr val="FFFF99"/>
                </a:solidFill>
              </a:rPr>
              <a:t> sedmice?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668205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noProof="0" dirty="0">
                <a:solidFill>
                  <a:srgbClr val="FF9900"/>
                </a:solidFill>
                <a:latin typeface="Arial"/>
                <a:cs typeface="Arial" charset="0"/>
              </a:rPr>
              <a:t>gr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sr-Latn-R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5,1-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Zašto je Gospodin zapovijedio </a:t>
            </a:r>
            <a:r>
              <a:rPr lang="sr-Latn-RS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Jošui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 da obreže drugi naraštaj Izraelaca u tom trenutku osvajanja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5,10;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Izl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12,6; Lev. </a:t>
            </a:r>
            <a:r>
              <a:rPr kumimoji="0" lang="sr-Latn-RS" sz="1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zak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23,5; Br. 28,16; </a:t>
            </a:r>
            <a:r>
              <a:rPr kumimoji="0" lang="sr-Latn-RS" sz="1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Pnz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16,4.6</a:t>
            </a:r>
            <a:r>
              <a:rPr kumimoji="0" lang="sr-Latn-RS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Zašto je značajno što je Jošua odlučio proslaviti Pashu,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usprkos žurnom I golemom zadatku osvajanja Obećane zemlje?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1. Kor. 11,23-26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</a:t>
            </a:r>
            <a:r>
              <a:rPr kumimoji="0" lang="hr-HR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što je Isus Krist pretvorio Pashu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 8,30.31;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usporedi s tekstovima: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Pnz.11,26-30; 27,2-10.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Iz kojih pobuda je Jošua podigao žrtvenik Gospodinu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Uspored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8,32-35.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Koje je značenje čina opisanog u ovim redcima I što bi to trebalo govoriti nama danas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Pnz. 4,31;  6,12; 8,11.14; 2. o kralj. 17,38; </a:t>
            </a:r>
            <a:r>
              <a:rPr lang="hr-HR" sz="12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78,7. </a:t>
            </a:r>
            <a:r>
              <a:rPr lang="hr-HR" sz="1200" b="1" dirty="0" err="1">
                <a:solidFill>
                  <a:srgbClr val="FFFFFF"/>
                </a:solidFill>
                <a:latin typeface="Arial"/>
                <a:cs typeface="Arial" charset="0"/>
              </a:rPr>
              <a:t>Zaš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bilo nužno napraviti prijepis Saveza na spomeniku koji je bio vidljiv svima?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 18,1.2.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Zbog koje je aktivnosti Jošua prekinuo podjelu zemlje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noProof="0" dirty="0" err="1">
                <a:solidFill>
                  <a:srgbClr val="FFFFFF"/>
                </a:solidFill>
                <a:latin typeface="Arial"/>
                <a:cs typeface="Arial" charset="0"/>
              </a:rPr>
              <a:t>Heb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. 6,19.20; 9,,11.12.; 10,19-23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200" b="1" dirty="0">
                <a:solidFill>
                  <a:srgbClr val="FFFFFF"/>
                </a:solidFill>
                <a:latin typeface="Arial"/>
                <a:cs typeface="Arial" charset="0"/>
              </a:rPr>
              <a:t>Što mi kao </a:t>
            </a:r>
            <a:r>
              <a:rPr lang="sr-Latn-RS" sz="1200" b="1" dirty="0" err="1">
                <a:solidFill>
                  <a:srgbClr val="FFFFFF"/>
                </a:solidFill>
                <a:latin typeface="Arial"/>
                <a:cs typeface="Arial" charset="0"/>
              </a:rPr>
              <a:t>kršćani</a:t>
            </a:r>
            <a:r>
              <a:rPr lang="sr-Latn-RS" sz="1200" b="1" dirty="0">
                <a:solidFill>
                  <a:srgbClr val="FFFFFF"/>
                </a:solidFill>
                <a:latin typeface="Arial"/>
                <a:cs typeface="Arial" charset="0"/>
              </a:rPr>
              <a:t>, koji nemamo zemaljsko Svetište koje bi predstavljalo Božju fizičku prisutnost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b="1" dirty="0">
                <a:solidFill>
                  <a:srgbClr val="FFFFFF"/>
                </a:solidFill>
                <a:latin typeface="Arial"/>
                <a:cs typeface="Arial" charset="0"/>
              </a:rPr>
              <a:t>                          među nama, možemo naučiti iz Knjige o Jošui?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761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MATEJ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6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33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7459980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 err="1"/>
              <a:t>Neg</a:t>
            </a:r>
            <a:r>
              <a:rPr lang="sr-Latn-RS" dirty="0"/>
              <a:t>o ištite najpre carstva Božjega, </a:t>
            </a:r>
            <a:r>
              <a:rPr lang="hr-HR" dirty="0"/>
              <a:t>i pravde njegove, i ovo će vam se sve dodati.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04" y="129695"/>
            <a:ext cx="5207724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-62144" y="3506680"/>
            <a:ext cx="12254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Posle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etrdeset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godina lutanja pustinjom, Izrael je konačno stupio u Obećanu Zemlju. Ovo je bilo uzbudljivo razdoblje dok su prelazili preko Jordana 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videli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kako se obećanje ostvaruje. Međutim, od tog su trenutka bili na neprijateljskom teritoriju, a pred njima su bili golemi izazovi u ovoj ratnoj zoni — daleko iznad njihovih sposobnosti da ih savladaju. Došlo je, vreme za pripremu.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Umesto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se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usredsrede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 oružje, strategiju i ljudstvo, morali su pripremiti svoja srca za obrede koji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izoštriti njihovo duhovno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razumevanje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uticati na njihovu odanost Gospodu. Kako je osvajanje napredovalo, ove svečanosti obnove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z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ave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 ponavljale su se kao stalni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podsetnik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 njihovu potrebu za duhovnom pripremom.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9842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114193" y="3004457"/>
            <a:ext cx="3822924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Tražite</a:t>
            </a:r>
            <a:r>
              <a:rPr lang="hr-HR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prvo carstvo Božje i njegovu pravednost, a sve ovo će vam se dodati.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hr-HR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atej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33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NS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Obožava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 pre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pobede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DEC58"/>
              </a:highlight>
            </a:endParaRP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(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5,1-9)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Prva Pasha u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anán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10-12)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Obožavanje između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dve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planine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Žrtvenik za obožavanje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Podsečanje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Zakon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32-35)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Posebno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mesto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za obožavanje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Podizanje 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Svetišlita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124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čudesnom</a:t>
            </a:r>
            <a:r>
              <a:rPr lang="es-ES" sz="2000" b="1" dirty="0"/>
              <a:t> </a:t>
            </a:r>
            <a:r>
              <a:rPr lang="es-ES" sz="2000" b="1" dirty="0" err="1"/>
              <a:t>prelasku</a:t>
            </a:r>
            <a:r>
              <a:rPr lang="es-ES" sz="2000" b="1" dirty="0"/>
              <a:t> Jordana,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carevi</a:t>
            </a:r>
            <a:r>
              <a:rPr lang="es-ES" sz="2000" b="1" dirty="0"/>
              <a:t> </a:t>
            </a:r>
            <a:r>
              <a:rPr lang="es-ES" sz="2000" b="1" dirty="0" err="1"/>
              <a:t>hananski</a:t>
            </a:r>
            <a:r>
              <a:rPr lang="es-ES" sz="2000" b="1" dirty="0"/>
              <a:t> su se </a:t>
            </a:r>
            <a:r>
              <a:rPr lang="es-ES" sz="2000" b="1" dirty="0" err="1"/>
              <a:t>uplašili</a:t>
            </a:r>
            <a:r>
              <a:rPr lang="es-ES" sz="2000" b="1" dirty="0"/>
              <a:t> (</a:t>
            </a:r>
            <a:r>
              <a:rPr lang="hr-HR" sz="2000" b="1" dirty="0"/>
              <a:t>Isusa </a:t>
            </a:r>
            <a:r>
              <a:rPr lang="hr-HR" sz="2000" b="1" dirty="0" err="1"/>
              <a:t>Navina</a:t>
            </a:r>
            <a:r>
              <a:rPr lang="es-ES" sz="2000" b="1" dirty="0"/>
              <a:t> 5:1). Polje 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pripremljeno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trenutno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8" y="2195931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Skoro</a:t>
            </a:r>
            <a:r>
              <a:rPr lang="es-ES" sz="2000" b="1" dirty="0"/>
              <a:t> </a:t>
            </a:r>
            <a:r>
              <a:rPr lang="es-ES" sz="2000" b="1" dirty="0" err="1"/>
              <a:t>završavajući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, </a:t>
            </a:r>
            <a:r>
              <a:rPr lang="es-ES" sz="2000" b="1" dirty="0" err="1"/>
              <a:t>napravili</a:t>
            </a:r>
            <a:r>
              <a:rPr lang="es-ES" sz="2000" b="1" dirty="0"/>
              <a:t> su </a:t>
            </a:r>
            <a:r>
              <a:rPr lang="es-ES" sz="2000" b="1" dirty="0" err="1"/>
              <a:t>novu</a:t>
            </a:r>
            <a:r>
              <a:rPr lang="es-ES" sz="2000" b="1" dirty="0"/>
              <a:t> </a:t>
            </a:r>
            <a:r>
              <a:rPr lang="es-ES" sz="2000" b="1" dirty="0" err="1"/>
              <a:t>prekretnicu</a:t>
            </a:r>
            <a:r>
              <a:rPr lang="es-ES" sz="2000" b="1" dirty="0"/>
              <a:t> u </a:t>
            </a:r>
            <a:r>
              <a:rPr lang="hr-HR" sz="2000" b="1" dirty="0"/>
              <a:t>njihovom </a:t>
            </a:r>
            <a:r>
              <a:rPr lang="es-ES" sz="2000" b="1" dirty="0" err="1"/>
              <a:t>bogosluženju</a:t>
            </a:r>
            <a:r>
              <a:rPr lang="es-ES" sz="2000" b="1" dirty="0"/>
              <a:t>: </a:t>
            </a:r>
            <a:r>
              <a:rPr lang="hr-HR" sz="2000" b="1" dirty="0"/>
              <a:t>uzeli su vreme da </a:t>
            </a:r>
            <a:r>
              <a:rPr lang="es-ES" sz="2000" b="1" dirty="0" err="1"/>
              <a:t>izgrad</a:t>
            </a:r>
            <a:r>
              <a:rPr lang="hr-HR" sz="2000" b="1" dirty="0"/>
              <a:t>e</a:t>
            </a:r>
            <a:r>
              <a:rPr lang="es-ES" sz="2000" b="1" dirty="0"/>
              <a:t> </a:t>
            </a:r>
            <a:r>
              <a:rPr lang="hr-HR" sz="2000" b="1" dirty="0"/>
              <a:t>S</a:t>
            </a:r>
            <a:r>
              <a:rPr lang="es-ES" sz="2000" b="1" dirty="0" err="1"/>
              <a:t>veti</a:t>
            </a:r>
            <a:r>
              <a:rPr lang="hr-HR" sz="2000" b="1" dirty="0"/>
              <a:t>li</a:t>
            </a:r>
            <a:r>
              <a:rPr lang="es-ES" sz="2000" b="1" dirty="0" err="1"/>
              <a:t>št</a:t>
            </a:r>
            <a:r>
              <a:rPr lang="hr-HR" sz="2000" b="1" dirty="0"/>
              <a:t>e</a:t>
            </a:r>
            <a:r>
              <a:rPr lang="es-ES" sz="2000" b="1" dirty="0"/>
              <a:t> u </a:t>
            </a:r>
            <a:r>
              <a:rPr lang="es-ES" sz="2000" b="1" dirty="0" err="1"/>
              <a:t>Šilu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6" y="1496593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Usred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odlučili</a:t>
            </a:r>
            <a:r>
              <a:rPr lang="es-ES" sz="2000" b="1" dirty="0"/>
              <a:t> su da se </a:t>
            </a:r>
            <a:r>
              <a:rPr lang="es-ES" sz="2000" b="1" dirty="0" err="1"/>
              <a:t>zaustave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ponovo</a:t>
            </a:r>
            <a:r>
              <a:rPr lang="es-ES" sz="2000" b="1" dirty="0"/>
              <a:t> </a:t>
            </a:r>
            <a:r>
              <a:rPr lang="es-ES" sz="2000" b="1" dirty="0" err="1"/>
              <a:t>posvetili</a:t>
            </a:r>
            <a:r>
              <a:rPr lang="es-ES" sz="2000" b="1" dirty="0"/>
              <a:t> </a:t>
            </a:r>
            <a:r>
              <a:rPr lang="es-ES" sz="2000" b="1" dirty="0" err="1"/>
              <a:t>Gospodu</a:t>
            </a:r>
            <a:r>
              <a:rPr lang="es-ES" sz="2000" b="1" dirty="0"/>
              <a:t> u </a:t>
            </a:r>
            <a:r>
              <a:rPr lang="es-ES" sz="2000" b="1" dirty="0" err="1"/>
              <a:t>velikom</a:t>
            </a:r>
            <a:r>
              <a:rPr lang="es-ES" sz="2000" b="1" dirty="0"/>
              <a:t> </a:t>
            </a:r>
            <a:r>
              <a:rPr lang="es-ES" sz="2000" b="1" dirty="0" err="1"/>
              <a:t>susretu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planine</a:t>
            </a:r>
            <a:r>
              <a:rPr lang="es-ES" sz="2000" b="1" dirty="0"/>
              <a:t> E</a:t>
            </a:r>
            <a:r>
              <a:rPr lang="hr-HR" sz="2000" b="1" dirty="0"/>
              <a:t>v</a:t>
            </a:r>
            <a:r>
              <a:rPr lang="es-ES" sz="2000" b="1" dirty="0"/>
              <a:t>al i </a:t>
            </a:r>
            <a:r>
              <a:rPr lang="es-ES" sz="2000" b="1" dirty="0" err="1"/>
              <a:t>planine</a:t>
            </a:r>
            <a:r>
              <a:rPr lang="es-ES" sz="2000" b="1" dirty="0"/>
              <a:t> </a:t>
            </a:r>
            <a:r>
              <a:rPr lang="es-ES" sz="2000" b="1" dirty="0" err="1"/>
              <a:t>Gerizim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9725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nije bio </a:t>
            </a:r>
            <a:r>
              <a:rPr lang="es-ES" sz="2000" b="1" dirty="0" err="1"/>
              <a:t>prioritet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. </a:t>
            </a:r>
            <a:r>
              <a:rPr lang="es-ES" sz="2000" b="1" dirty="0" err="1"/>
              <a:t>Prvo</a:t>
            </a:r>
            <a:r>
              <a:rPr lang="es-ES" sz="2000" b="1" dirty="0"/>
              <a:t>, </a:t>
            </a:r>
            <a:r>
              <a:rPr lang="es-ES" sz="2000" b="1" dirty="0" err="1"/>
              <a:t>morali</a:t>
            </a:r>
            <a:r>
              <a:rPr lang="es-ES" sz="2000" b="1" dirty="0"/>
              <a:t> su da </a:t>
            </a:r>
            <a:r>
              <a:rPr lang="es-ES" sz="2000" b="1" dirty="0" err="1"/>
              <a:t>traže</a:t>
            </a:r>
            <a:r>
              <a:rPr lang="es-ES" sz="2000" b="1" dirty="0"/>
              <a:t> </a:t>
            </a:r>
            <a:r>
              <a:rPr lang="es-ES" sz="2000" b="1" dirty="0" err="1"/>
              <a:t>zajedništvo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38842" y="0"/>
            <a:ext cx="8242998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80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OBOŽAVA</a:t>
            </a:r>
            <a:r>
              <a:rPr lang="hr-HR" sz="80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s-ES" sz="80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JE PRE  </a:t>
            </a:r>
            <a:r>
              <a:rPr lang="hr-HR" sz="80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         </a:t>
            </a:r>
            <a:r>
              <a:rPr lang="es-ES" sz="80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POB</a:t>
            </a:r>
            <a:r>
              <a:rPr lang="hr-HR" sz="80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EDE</a:t>
            </a:r>
            <a:endParaRPr lang="es-ES" sz="80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OBNOVA </a:t>
            </a:r>
            <a:r>
              <a:rPr lang="hr-H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ZAVETA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to vrijeme reče Gospod </a:t>
            </a:r>
            <a:r>
              <a:rPr lang="hr-HR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Isusui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:’</a:t>
            </a:r>
            <a:r>
              <a:rPr lang="hr-HR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Načinioštre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noževe </a:t>
            </a:r>
            <a:r>
              <a:rPr lang="hr-HR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noževe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obreži opet sinove Izraelove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.»”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</a:t>
            </a:r>
            <a:r>
              <a:rPr lang="hr-HR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Navin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61093" y="1581622"/>
            <a:ext cx="832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Gilgal</a:t>
            </a:r>
            <a:r>
              <a:rPr lang="es-ES" sz="2000" b="1" dirty="0"/>
              <a:t> je </a:t>
            </a:r>
            <a:r>
              <a:rPr lang="es-ES" sz="2000" b="1" dirty="0" err="1"/>
              <a:t>naziv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izraelski</a:t>
            </a:r>
            <a:r>
              <a:rPr lang="es-ES" sz="2000" b="1" dirty="0"/>
              <a:t> </a:t>
            </a:r>
            <a:r>
              <a:rPr lang="es-ES" sz="2000" b="1" dirty="0" err="1"/>
              <a:t>logor</a:t>
            </a:r>
            <a:r>
              <a:rPr lang="es-ES" sz="2000" b="1" dirty="0"/>
              <a:t>, </a:t>
            </a:r>
            <a:r>
              <a:rPr lang="es-ES" sz="2000" b="1" dirty="0" err="1"/>
              <a:t>komandni</a:t>
            </a:r>
            <a:r>
              <a:rPr lang="es-ES" sz="2000" b="1" dirty="0"/>
              <a:t> </a:t>
            </a:r>
            <a:r>
              <a:rPr lang="es-ES" sz="2000" b="1" dirty="0" err="1"/>
              <a:t>centar</a:t>
            </a:r>
            <a:r>
              <a:rPr lang="es-ES" sz="2000" b="1" dirty="0"/>
              <a:t> u </a:t>
            </a:r>
            <a:r>
              <a:rPr lang="es-ES" sz="2000" b="1" dirty="0" err="1"/>
              <a:t>prvom</a:t>
            </a:r>
            <a:r>
              <a:rPr lang="es-ES" sz="2000" b="1" dirty="0"/>
              <a:t> </a:t>
            </a:r>
            <a:r>
              <a:rPr lang="es-ES" sz="2000" b="1" dirty="0" err="1"/>
              <a:t>delu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.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značenje</a:t>
            </a:r>
            <a:r>
              <a:rPr lang="es-ES" sz="2000" b="1" dirty="0"/>
              <a:t> je dato </a:t>
            </a:r>
            <a:r>
              <a:rPr lang="es-ES" sz="2000" b="1" dirty="0" err="1"/>
              <a:t>ovom</a:t>
            </a:r>
            <a:r>
              <a:rPr lang="es-ES" sz="2000" b="1" dirty="0"/>
              <a:t> </a:t>
            </a:r>
            <a:r>
              <a:rPr lang="es-ES" sz="2000" b="1" dirty="0" err="1"/>
              <a:t>imenu</a:t>
            </a:r>
            <a:r>
              <a:rPr lang="es-ES" sz="2000" b="1" dirty="0"/>
              <a:t> (</a:t>
            </a:r>
            <a:r>
              <a:rPr lang="hr-HR" sz="2000" b="1" dirty="0"/>
              <a:t>Isus Navin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166399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obnovio</a:t>
            </a:r>
            <a:r>
              <a:rPr lang="es-ES" sz="2000" b="1" dirty="0"/>
              <a:t> </a:t>
            </a:r>
            <a:r>
              <a:rPr lang="es-ES" sz="2000" b="1" dirty="0" err="1"/>
              <a:t>zavet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neophodno</a:t>
            </a:r>
            <a:r>
              <a:rPr lang="es-ES" sz="2000" b="1" dirty="0"/>
              <a:t> da se </a:t>
            </a:r>
            <a:r>
              <a:rPr lang="es-ES" sz="2000" b="1" dirty="0" err="1"/>
              <a:t>ponovi</a:t>
            </a:r>
            <a:r>
              <a:rPr lang="es-ES" sz="2000" b="1" dirty="0"/>
              <a:t>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fizički</a:t>
            </a:r>
            <a:r>
              <a:rPr lang="es-ES" sz="2000" b="1" dirty="0"/>
              <a:t> </a:t>
            </a:r>
            <a:r>
              <a:rPr lang="es-ES" sz="2000" b="1" dirty="0" err="1"/>
              <a:t>znak</a:t>
            </a:r>
            <a:r>
              <a:rPr lang="es-ES" sz="2000" b="1" dirty="0"/>
              <a:t> (</a:t>
            </a:r>
            <a:r>
              <a:rPr lang="hr-HR" sz="2000" b="1" dirty="0"/>
              <a:t>1. </a:t>
            </a:r>
            <a:r>
              <a:rPr lang="es-ES" sz="2000" b="1" dirty="0" err="1"/>
              <a:t>Moj</a:t>
            </a:r>
            <a:r>
              <a:rPr lang="es-ES" sz="2000" b="1" dirty="0"/>
              <a:t>. 17</a:t>
            </a:r>
            <a:r>
              <a:rPr lang="hr-HR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čin</a:t>
            </a:r>
            <a:r>
              <a:rPr lang="es-ES" sz="2000" b="1" dirty="0"/>
              <a:t> </a:t>
            </a:r>
            <a:r>
              <a:rPr lang="es-ES" sz="2000" b="1" dirty="0" err="1"/>
              <a:t>stavlja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važno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prvo</a:t>
            </a:r>
            <a:r>
              <a:rPr lang="es-ES" sz="2000" b="1" dirty="0"/>
              <a:t> </a:t>
            </a:r>
            <a:r>
              <a:rPr lang="es-ES" sz="2000" b="1" dirty="0" err="1"/>
              <a:t>mest</a:t>
            </a:r>
            <a:r>
              <a:rPr lang="hr-HR" sz="2000" b="1" dirty="0"/>
              <a:t>o</a:t>
            </a:r>
            <a:r>
              <a:rPr lang="es-ES" sz="2000" b="1" dirty="0"/>
              <a:t>.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, ovo je primer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oponašanje</a:t>
            </a:r>
            <a:r>
              <a:rPr lang="es-ES" sz="2000" b="1" dirty="0"/>
              <a:t>: "Zato </a:t>
            </a:r>
            <a:r>
              <a:rPr lang="es-ES" sz="2000" b="1" dirty="0" err="1"/>
              <a:t>tražite</a:t>
            </a:r>
            <a:r>
              <a:rPr lang="es-ES" sz="2000" b="1" dirty="0"/>
              <a:t> </a:t>
            </a:r>
            <a:r>
              <a:rPr lang="es-ES" sz="2000" b="1" dirty="0" err="1"/>
              <a:t>najpre</a:t>
            </a:r>
            <a:r>
              <a:rPr lang="es-ES" sz="2000" b="1" dirty="0"/>
              <a:t> </a:t>
            </a:r>
            <a:r>
              <a:rPr lang="es-ES" sz="2000" b="1" dirty="0" err="1"/>
              <a:t>carstv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Božije</a:t>
            </a:r>
            <a:r>
              <a:rPr lang="hr-HR" sz="2000" b="1" dirty="0"/>
              <a:t>ga</a:t>
            </a:r>
            <a:r>
              <a:rPr lang="es-ES" sz="2000" b="1" dirty="0"/>
              <a:t> i </a:t>
            </a:r>
            <a:r>
              <a:rPr lang="es-ES" sz="2000" b="1" dirty="0" err="1"/>
              <a:t>praved</a:t>
            </a:r>
            <a:r>
              <a:rPr lang="hr-HR" sz="2000" b="1" dirty="0"/>
              <a:t>e</a:t>
            </a:r>
            <a:r>
              <a:rPr lang="es-ES" sz="2000" b="1" dirty="0"/>
              <a:t> </a:t>
            </a:r>
            <a:r>
              <a:rPr lang="es-ES" sz="2000" b="1" dirty="0" err="1"/>
              <a:t>njegov</a:t>
            </a:r>
            <a:r>
              <a:rPr lang="hr-HR" sz="2000" b="1" dirty="0"/>
              <a:t>e</a:t>
            </a:r>
            <a:r>
              <a:rPr lang="es-ES" sz="2000" b="1" dirty="0"/>
              <a:t>, i o</a:t>
            </a:r>
            <a:r>
              <a:rPr lang="hr-HR" sz="2000" b="1" dirty="0"/>
              <a:t>vo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vam</a:t>
            </a:r>
            <a:r>
              <a:rPr lang="es-ES" sz="2000" b="1" dirty="0"/>
              <a:t> se </a:t>
            </a:r>
            <a:r>
              <a:rPr lang="hr-HR" sz="2000" b="1" dirty="0"/>
              <a:t>sve </a:t>
            </a:r>
            <a:r>
              <a:rPr lang="es-ES" sz="2000" b="1" dirty="0" err="1"/>
              <a:t>dodati</a:t>
            </a:r>
            <a:r>
              <a:rPr lang="es-ES" sz="2000" b="1" dirty="0"/>
              <a:t>" (Matej 6</a:t>
            </a:r>
            <a:r>
              <a:rPr lang="hr-HR" sz="2000" b="1" dirty="0"/>
              <a:t>,</a:t>
            </a:r>
            <a:r>
              <a:rPr lang="es-ES" sz="2000" b="1" dirty="0"/>
              <a:t>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21028" y="3686467"/>
            <a:ext cx="12094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Pre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jeli</a:t>
            </a:r>
            <a:r>
              <a:rPr lang="es-ES" sz="2000" b="1" dirty="0"/>
              <a:t> </a:t>
            </a:r>
            <a:r>
              <a:rPr lang="es-ES" sz="2000" b="1" dirty="0" err="1"/>
              <a:t>prvu</a:t>
            </a:r>
            <a:r>
              <a:rPr lang="es-ES" sz="2000" b="1" dirty="0"/>
              <a:t> </a:t>
            </a:r>
            <a:r>
              <a:rPr lang="es-ES" sz="2000" b="1" dirty="0" err="1"/>
              <a:t>Pashu</a:t>
            </a:r>
            <a:r>
              <a:rPr lang="es-ES" sz="2000" b="1" dirty="0"/>
              <a:t>, </a:t>
            </a:r>
            <a:r>
              <a:rPr lang="es-ES" sz="2000" b="1" dirty="0" err="1"/>
              <a:t>ljudi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obrezani</a:t>
            </a:r>
            <a:r>
              <a:rPr lang="es-ES" sz="2000" b="1" dirty="0"/>
              <a:t>,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nijedan</a:t>
            </a:r>
            <a:r>
              <a:rPr lang="es-ES" sz="2000" b="1" dirty="0"/>
              <a:t> </a:t>
            </a:r>
            <a:r>
              <a:rPr lang="es-ES" sz="2000" b="1" dirty="0" err="1"/>
              <a:t>neobrezani</a:t>
            </a:r>
            <a:r>
              <a:rPr lang="es-ES" sz="2000" b="1" dirty="0"/>
              <a:t> </a:t>
            </a:r>
            <a:r>
              <a:rPr lang="es-ES" sz="2000" b="1" dirty="0" err="1"/>
              <a:t>čovek</a:t>
            </a:r>
            <a:r>
              <a:rPr lang="es-ES" sz="2000" b="1" dirty="0"/>
              <a:t> nije </a:t>
            </a:r>
            <a:r>
              <a:rPr lang="es-ES" sz="2000" b="1" dirty="0" err="1"/>
              <a:t>mogao</a:t>
            </a:r>
            <a:r>
              <a:rPr lang="es-ES" sz="2000" b="1" dirty="0"/>
              <a:t> da </a:t>
            </a:r>
            <a:r>
              <a:rPr lang="es-ES" sz="2000" b="1" dirty="0" err="1"/>
              <a:t>učestvuje</a:t>
            </a:r>
            <a:r>
              <a:rPr lang="es-ES" sz="2000" b="1" dirty="0"/>
              <a:t> u tome (</a:t>
            </a:r>
            <a:r>
              <a:rPr lang="hr-HR" sz="2000" b="1" dirty="0"/>
              <a:t>2. </a:t>
            </a:r>
            <a:r>
              <a:rPr lang="es-ES" sz="2000" b="1" dirty="0" err="1"/>
              <a:t>Moj</a:t>
            </a:r>
            <a:r>
              <a:rPr lang="hr-HR" sz="2000" b="1" dirty="0"/>
              <a:t>.</a:t>
            </a:r>
            <a:r>
              <a:rPr lang="es-ES" sz="2000" b="1" dirty="0"/>
              <a:t> 12</a:t>
            </a:r>
            <a:r>
              <a:rPr lang="hr-HR" sz="2000" b="1" dirty="0"/>
              <a:t>,</a:t>
            </a:r>
            <a:r>
              <a:rPr lang="es-ES" sz="2000" b="1" dirty="0"/>
              <a:t>48). Ali zato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hr-HR" sz="2000" b="1" dirty="0"/>
              <a:t>su</a:t>
            </a:r>
            <a:r>
              <a:rPr lang="es-ES" sz="2000" b="1" dirty="0"/>
              <a:t> </a:t>
            </a:r>
            <a:r>
              <a:rPr lang="es-ES" sz="2000" b="1" dirty="0" err="1"/>
              <a:t>odbi</a:t>
            </a:r>
            <a:r>
              <a:rPr lang="hr-HR" sz="2000" b="1" dirty="0"/>
              <a:t>i</a:t>
            </a:r>
            <a:r>
              <a:rPr lang="es-ES" sz="2000" b="1" dirty="0"/>
              <a:t> da </a:t>
            </a:r>
            <a:r>
              <a:rPr lang="es-ES" sz="2000" b="1" dirty="0" err="1"/>
              <a:t>uđ</a:t>
            </a:r>
            <a:r>
              <a:rPr lang="hr-HR" sz="2000" b="1" dirty="0"/>
              <a:t>u</a:t>
            </a:r>
            <a:r>
              <a:rPr lang="es-ES" sz="2000" b="1" dirty="0"/>
              <a:t> u Hanan </a:t>
            </a:r>
            <a:r>
              <a:rPr lang="es-ES" sz="2000" b="1" dirty="0" err="1"/>
              <a:t>prvi</a:t>
            </a:r>
            <a:r>
              <a:rPr lang="es-ES" sz="2000" b="1" dirty="0"/>
              <a:t> </a:t>
            </a:r>
            <a:r>
              <a:rPr lang="es-ES" sz="2000" b="1" dirty="0" err="1"/>
              <a:t>put</a:t>
            </a:r>
            <a:r>
              <a:rPr lang="es-ES" sz="2000" b="1" dirty="0"/>
              <a:t>, </a:t>
            </a:r>
            <a:r>
              <a:rPr lang="es-ES" sz="2000" b="1" dirty="0" err="1"/>
              <a:t>zavet</a:t>
            </a:r>
            <a:r>
              <a:rPr lang="es-ES" sz="2000" b="1" dirty="0"/>
              <a:t> je bio </a:t>
            </a:r>
            <a:r>
              <a:rPr lang="es-ES" sz="2000" b="1" dirty="0" err="1"/>
              <a:t>prekršen</a:t>
            </a:r>
            <a:r>
              <a:rPr lang="es-ES" sz="2000" b="1" dirty="0"/>
              <a:t> i </a:t>
            </a:r>
            <a:r>
              <a:rPr lang="es-ES" sz="2000" b="1" dirty="0" err="1"/>
              <a:t>nijedan</a:t>
            </a:r>
            <a:r>
              <a:rPr lang="es-ES" sz="2000" b="1" dirty="0"/>
              <a:t> </a:t>
            </a:r>
            <a:r>
              <a:rPr lang="es-ES" sz="2000" b="1" dirty="0" err="1"/>
              <a:t>Izraelac</a:t>
            </a:r>
            <a:r>
              <a:rPr lang="es-ES" sz="2000" b="1" dirty="0"/>
              <a:t> </a:t>
            </a:r>
            <a:r>
              <a:rPr lang="hr-HR" sz="2000" b="1" dirty="0"/>
              <a:t>nove generacije </a:t>
            </a:r>
            <a:r>
              <a:rPr lang="es-ES" sz="2000" b="1" dirty="0"/>
              <a:t>nije bio </a:t>
            </a:r>
            <a:r>
              <a:rPr lang="es-ES" sz="2000" b="1" dirty="0" err="1"/>
              <a:t>obrezan</a:t>
            </a:r>
            <a:r>
              <a:rPr lang="es-ES" sz="2000" b="1" dirty="0"/>
              <a:t> u </a:t>
            </a:r>
            <a:r>
              <a:rPr lang="es-ES" sz="2000" b="1" dirty="0" err="1"/>
              <a:t>pustinji</a:t>
            </a:r>
            <a:r>
              <a:rPr lang="es-ES" sz="2000" b="1" dirty="0"/>
              <a:t> (</a:t>
            </a:r>
            <a:r>
              <a:rPr lang="hr-HR" sz="2000" b="1" dirty="0"/>
              <a:t>Isus Navin</a:t>
            </a:r>
            <a:r>
              <a:rPr lang="es-ES" sz="2000" b="1" dirty="0"/>
              <a:t>5:5).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40" y="2535731"/>
            <a:ext cx="8615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Iako</a:t>
            </a:r>
            <a:r>
              <a:rPr lang="es-ES" sz="2000" b="1" dirty="0"/>
              <a:t> je </a:t>
            </a:r>
            <a:r>
              <a:rPr lang="es-ES" sz="2000" b="1" dirty="0" err="1"/>
              <a:t>prošlo</a:t>
            </a:r>
            <a:r>
              <a:rPr lang="es-ES" sz="2000" b="1" dirty="0"/>
              <a:t> </a:t>
            </a:r>
            <a:r>
              <a:rPr lang="es-ES" sz="2000" b="1" dirty="0" err="1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su </a:t>
            </a:r>
            <a:r>
              <a:rPr lang="es-ES" sz="2000" b="1" dirty="0" err="1"/>
              <a:t>napustili</a:t>
            </a:r>
            <a:r>
              <a:rPr lang="es-ES" sz="2000" b="1" dirty="0"/>
              <a:t> </a:t>
            </a:r>
            <a:r>
              <a:rPr lang="es-ES" sz="2000" b="1" dirty="0" err="1"/>
              <a:t>Egipat</a:t>
            </a:r>
            <a:r>
              <a:rPr lang="es-ES" sz="2000" b="1" dirty="0"/>
              <a:t>, </a:t>
            </a:r>
            <a:r>
              <a:rPr lang="es-ES" sz="2000" b="1" dirty="0" err="1"/>
              <a:t>Izraelci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ušli</a:t>
            </a:r>
            <a:r>
              <a:rPr lang="es-ES" sz="2000" b="1" dirty="0"/>
              <a:t>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. Sada su </a:t>
            </a:r>
            <a:r>
              <a:rPr lang="hr-HR" sz="2000" b="1" dirty="0"/>
              <a:t>im</a:t>
            </a:r>
            <a:r>
              <a:rPr lang="es-ES" sz="2000" b="1" dirty="0"/>
              <a:t> </a:t>
            </a:r>
            <a:r>
              <a:rPr lang="es-ES" sz="2000" b="1" dirty="0" err="1"/>
              <a:t>noge</a:t>
            </a:r>
            <a:r>
              <a:rPr lang="es-ES" sz="2000" b="1" dirty="0"/>
              <a:t> </a:t>
            </a:r>
            <a:r>
              <a:rPr lang="es-ES" sz="2000" b="1" dirty="0" err="1"/>
              <a:t>gazile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njoj</a:t>
            </a:r>
            <a:r>
              <a:rPr lang="es-ES" sz="2000" b="1" dirty="0"/>
              <a:t>.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vreme</a:t>
            </a:r>
            <a:r>
              <a:rPr lang="es-ES" sz="2000" b="1" dirty="0"/>
              <a:t> da se </a:t>
            </a:r>
            <a:r>
              <a:rPr lang="es-ES" sz="2000" b="1" dirty="0" err="1"/>
              <a:t>ukloni</a:t>
            </a:r>
            <a:r>
              <a:rPr lang="es-ES" sz="2000" b="1" dirty="0"/>
              <a:t> "</a:t>
            </a:r>
            <a:r>
              <a:rPr lang="es-ES" sz="2000" b="1" dirty="0" err="1"/>
              <a:t>sramota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" i </a:t>
            </a:r>
            <a:r>
              <a:rPr lang="es-ES" sz="2000" b="1" dirty="0" err="1"/>
              <a:t>obnovi</a:t>
            </a:r>
            <a:r>
              <a:rPr lang="es-ES" sz="2000" b="1" dirty="0"/>
              <a:t> </a:t>
            </a:r>
            <a:r>
              <a:rPr lang="es-ES" sz="2000" b="1" dirty="0" err="1"/>
              <a:t>zavet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PRVA PASHA U </a:t>
            </a:r>
            <a:r>
              <a:rPr lang="hr-H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ANANU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sinovi Izraelovi stojeći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okolu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Galgalu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slaviše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Pashu četrnaestog dana onoga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mesecu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uveče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polju Jerihonskom.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Navin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Egipat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anan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Obrezanje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Pasha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Crvenog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mora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Pustinja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Obrezanje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Pasha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Jordana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-1" y="1388685"/>
            <a:ext cx="1202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 do </a:t>
            </a:r>
            <a:r>
              <a:rPr lang="hr-HR" sz="2000" b="1" dirty="0"/>
              <a:t>H</a:t>
            </a:r>
            <a:r>
              <a:rPr lang="es-ES" sz="2000" b="1" dirty="0" err="1"/>
              <a:t>anana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je </a:t>
            </a:r>
            <a:r>
              <a:rPr lang="es-ES" sz="2000" b="1" dirty="0" err="1"/>
              <a:t>pratio</a:t>
            </a:r>
            <a:r>
              <a:rPr lang="es-ES" sz="2000" b="1" dirty="0"/>
              <a:t> "</a:t>
            </a:r>
            <a:r>
              <a:rPr lang="es-ES" sz="2000" b="1" dirty="0" err="1"/>
              <a:t>hiastičn</a:t>
            </a:r>
            <a:r>
              <a:rPr lang="hr-HR" sz="2000" b="1" dirty="0"/>
              <a:t>i</a:t>
            </a:r>
            <a:r>
              <a:rPr lang="es-ES" sz="2000" b="1" dirty="0"/>
              <a:t>" </a:t>
            </a:r>
            <a:r>
              <a:rPr lang="es-ES" sz="2000" b="1" dirty="0" err="1"/>
              <a:t>proces</a:t>
            </a:r>
            <a:r>
              <a:rPr lang="es-ES" sz="2000" b="1" dirty="0"/>
              <a:t>, </a:t>
            </a:r>
            <a:r>
              <a:rPr lang="es-ES" sz="2000" b="1" dirty="0" err="1"/>
              <a:t>ponavljajući</a:t>
            </a:r>
            <a:r>
              <a:rPr lang="es-ES" sz="2000" b="1" dirty="0"/>
              <a:t> </a:t>
            </a:r>
            <a:r>
              <a:rPr lang="es-ES" sz="2000" b="1" dirty="0" err="1"/>
              <a:t>događaje</a:t>
            </a:r>
            <a:r>
              <a:rPr lang="es-ES" sz="2000" b="1" dirty="0"/>
              <a:t> u </a:t>
            </a:r>
            <a:r>
              <a:rPr lang="es-ES" sz="2000" b="1" dirty="0" err="1"/>
              <a:t>obrnutom</a:t>
            </a:r>
            <a:r>
              <a:rPr lang="es-ES" sz="2000" b="1" dirty="0"/>
              <a:t> </a:t>
            </a:r>
            <a:r>
              <a:rPr lang="es-ES" sz="2000" b="1" dirty="0" err="1"/>
              <a:t>redosledu</a:t>
            </a:r>
            <a:r>
              <a:rPr lang="es-ES" sz="2000" b="1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84873" y="2815229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Prva</a:t>
            </a:r>
            <a:r>
              <a:rPr lang="es-ES" sz="2000" b="1" dirty="0"/>
              <a:t> </a:t>
            </a:r>
            <a:r>
              <a:rPr lang="es-ES" sz="2000" b="1" dirty="0" err="1"/>
              <a:t>Pasha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simbol </a:t>
            </a:r>
            <a:r>
              <a:rPr lang="es-ES" sz="2000" b="1" dirty="0" err="1"/>
              <a:t>oslobođenja</a:t>
            </a:r>
            <a:r>
              <a:rPr lang="es-ES" sz="2000" b="1" dirty="0"/>
              <a:t> </a:t>
            </a:r>
            <a:r>
              <a:rPr lang="hr-HR" sz="2000" b="1" dirty="0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. </a:t>
            </a:r>
            <a:r>
              <a:rPr lang="es-ES" sz="2000" b="1" dirty="0" err="1"/>
              <a:t>Druga</a:t>
            </a:r>
            <a:r>
              <a:rPr lang="es-ES" sz="2000" b="1" dirty="0"/>
              <a:t> </a:t>
            </a:r>
            <a:r>
              <a:rPr lang="es-ES" sz="2000" b="1" dirty="0" err="1"/>
              <a:t>Pasha</a:t>
            </a:r>
            <a:r>
              <a:rPr lang="es-ES" sz="2000" b="1" dirty="0"/>
              <a:t>, </a:t>
            </a:r>
            <a:r>
              <a:rPr lang="es-ES" sz="2000" b="1" dirty="0" err="1"/>
              <a:t>koju</a:t>
            </a:r>
            <a:r>
              <a:rPr lang="es-ES" sz="2000" b="1" dirty="0"/>
              <a:t> je </a:t>
            </a:r>
            <a:r>
              <a:rPr lang="es-ES" sz="2000" b="1" dirty="0" err="1"/>
              <a:t>proslavila</a:t>
            </a:r>
            <a:r>
              <a:rPr lang="es-ES" sz="2000" b="1" dirty="0"/>
              <a:t> nova </a:t>
            </a:r>
            <a:r>
              <a:rPr lang="es-ES" sz="2000" b="1" dirty="0" err="1"/>
              <a:t>generacija</a:t>
            </a:r>
            <a:r>
              <a:rPr lang="es-ES" sz="2000" b="1" dirty="0"/>
              <a:t>, </a:t>
            </a:r>
            <a:r>
              <a:rPr lang="es-ES" sz="2000" b="1" dirty="0" err="1"/>
              <a:t>bila</a:t>
            </a:r>
            <a:r>
              <a:rPr lang="es-ES" sz="2000" b="1" dirty="0"/>
              <a:t> je simbol </a:t>
            </a:r>
            <a:r>
              <a:rPr lang="es-ES" sz="2000" b="1" dirty="0" err="1"/>
              <a:t>njihovog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hr-HR" sz="2000" b="1" dirty="0"/>
              <a:t>uzim</a:t>
            </a:r>
            <a:r>
              <a:rPr lang="es-ES" sz="2000" b="1" dirty="0"/>
              <a:t>anja </a:t>
            </a:r>
            <a:r>
              <a:rPr lang="es-ES" sz="2000" b="1" dirty="0" err="1"/>
              <a:t>Obećane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 i </a:t>
            </a:r>
            <a:r>
              <a:rPr lang="es-ES" sz="2000" b="1" dirty="0" err="1"/>
              <a:t>početka</a:t>
            </a:r>
            <a:r>
              <a:rPr lang="es-ES" sz="2000" b="1" dirty="0"/>
              <a:t> nove ere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300" y="2815229"/>
            <a:ext cx="2581699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4932" y="5441983"/>
            <a:ext cx="58421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S</a:t>
            </a:r>
            <a:r>
              <a:rPr lang="es-ES" sz="2000" b="1" dirty="0" err="1"/>
              <a:t>ada</a:t>
            </a:r>
            <a:r>
              <a:rPr lang="es-ES" sz="2000" b="1" dirty="0"/>
              <a:t> </a:t>
            </a:r>
            <a:r>
              <a:rPr lang="hr-HR" sz="2000" b="1" dirty="0"/>
              <a:t>su to bili </a:t>
            </a:r>
            <a:r>
              <a:rPr lang="es-ES" sz="2000" b="1" dirty="0" err="1"/>
              <a:t>simboli</a:t>
            </a:r>
            <a:r>
              <a:rPr lang="es-ES" sz="2000" b="1" dirty="0"/>
              <a:t> tela i </a:t>
            </a:r>
            <a:r>
              <a:rPr lang="es-ES" sz="2000" b="1" dirty="0" err="1"/>
              <a:t>krvi</a:t>
            </a:r>
            <a:r>
              <a:rPr lang="es-ES" sz="2000" b="1" dirty="0"/>
              <a:t> </a:t>
            </a:r>
            <a:r>
              <a:rPr lang="es-ES" sz="2000" b="1" dirty="0" err="1"/>
              <a:t>našeg</a:t>
            </a:r>
            <a:r>
              <a:rPr lang="es-ES" sz="2000" b="1" dirty="0"/>
              <a:t> </a:t>
            </a:r>
            <a:r>
              <a:rPr lang="es-ES" sz="2000" b="1" dirty="0" err="1"/>
              <a:t>Otkupitelja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izvodi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 (</a:t>
            </a:r>
            <a:r>
              <a:rPr lang="es-ES" sz="2000" b="1" dirty="0" err="1"/>
              <a:t>tj</a:t>
            </a:r>
            <a:r>
              <a:rPr lang="es-ES" sz="2000" b="1" dirty="0"/>
              <a:t>.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našeg</a:t>
            </a:r>
            <a:r>
              <a:rPr lang="es-ES" sz="2000" b="1" dirty="0"/>
              <a:t> </a:t>
            </a:r>
            <a:r>
              <a:rPr lang="es-ES" sz="2000" b="1" dirty="0" err="1"/>
              <a:t>greha</a:t>
            </a:r>
            <a:r>
              <a:rPr lang="es-ES" sz="2000" b="1" dirty="0"/>
              <a:t>) 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(1.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11,23-26).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5762" y="4118544"/>
            <a:ext cx="64345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Neposredno</a:t>
            </a:r>
            <a:r>
              <a:rPr lang="es-ES" sz="2000" b="1" dirty="0"/>
              <a:t> pre </a:t>
            </a:r>
            <a:r>
              <a:rPr lang="es-ES" sz="2000" b="1" dirty="0" err="1"/>
              <a:t>njegovog</a:t>
            </a:r>
            <a:r>
              <a:rPr lang="es-ES" sz="2000" b="1" dirty="0"/>
              <a:t> </a:t>
            </a:r>
            <a:r>
              <a:rPr lang="es-ES" sz="2000" b="1" dirty="0" err="1"/>
              <a:t>raspeća</a:t>
            </a:r>
            <a:r>
              <a:rPr lang="es-ES" sz="2000" b="1" dirty="0"/>
              <a:t>, </a:t>
            </a: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pashal</a:t>
            </a:r>
            <a:r>
              <a:rPr lang="hr-HR" sz="2000" b="1" dirty="0"/>
              <a:t>- </a:t>
            </a:r>
            <a:r>
              <a:rPr lang="es-ES" sz="2000" b="1" dirty="0" err="1"/>
              <a:t>nom</a:t>
            </a:r>
            <a:r>
              <a:rPr lang="es-ES" sz="2000" b="1" dirty="0"/>
              <a:t> </a:t>
            </a:r>
            <a:r>
              <a:rPr lang="es-ES" sz="2000" b="1" dirty="0" err="1"/>
              <a:t>ritualu</a:t>
            </a:r>
            <a:r>
              <a:rPr lang="es-ES" sz="2000" b="1" dirty="0"/>
              <a:t> </a:t>
            </a:r>
            <a:r>
              <a:rPr lang="es-ES" sz="2000" b="1" dirty="0" err="1"/>
              <a:t>novo</a:t>
            </a:r>
            <a:r>
              <a:rPr lang="es-ES" sz="2000" b="1" dirty="0"/>
              <a:t> </a:t>
            </a:r>
            <a:r>
              <a:rPr lang="es-ES" sz="2000" b="1" dirty="0" err="1"/>
              <a:t>značenje</a:t>
            </a:r>
            <a:r>
              <a:rPr lang="es-ES" sz="2000" b="1" dirty="0"/>
              <a:t>,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novim</a:t>
            </a:r>
            <a:r>
              <a:rPr lang="es-ES" sz="2000" b="1" dirty="0"/>
              <a:t> </a:t>
            </a:r>
            <a:r>
              <a:rPr lang="es-ES" sz="2000" b="1" dirty="0" err="1"/>
              <a:t>simbolima</a:t>
            </a:r>
            <a:r>
              <a:rPr lang="es-ES" sz="2000" b="1" dirty="0"/>
              <a:t>: </a:t>
            </a:r>
            <a:r>
              <a:rPr lang="es-ES" sz="2000" b="1" dirty="0" err="1"/>
              <a:t>Jagnje</a:t>
            </a:r>
            <a:r>
              <a:rPr lang="es-ES" sz="2000" b="1" dirty="0"/>
              <a:t> je postalo </a:t>
            </a:r>
            <a:r>
              <a:rPr lang="es-ES" sz="2000" b="1" dirty="0" err="1"/>
              <a:t>hleb</a:t>
            </a:r>
            <a:r>
              <a:rPr lang="es-ES" sz="2000" b="1" dirty="0"/>
              <a:t> i </a:t>
            </a:r>
            <a:r>
              <a:rPr lang="es-ES" sz="2000" b="1" dirty="0" err="1"/>
              <a:t>krv</a:t>
            </a:r>
            <a:r>
              <a:rPr lang="es-ES" sz="2000" b="1" dirty="0"/>
              <a:t> je postala vino, a </a:t>
            </a:r>
            <a:r>
              <a:rPr lang="es-ES" sz="2000" b="1" dirty="0" err="1"/>
              <a:t>Pasha</a:t>
            </a:r>
            <a:r>
              <a:rPr lang="es-ES" sz="2000" b="1" dirty="0"/>
              <a:t> je postala </a:t>
            </a:r>
            <a:r>
              <a:rPr lang="es-ES" sz="2000" b="1" dirty="0" err="1"/>
              <a:t>Gospodnja</a:t>
            </a:r>
            <a:r>
              <a:rPr lang="es-ES" sz="2000" b="1" dirty="0"/>
              <a:t> </a:t>
            </a:r>
            <a:r>
              <a:rPr lang="es-ES" sz="2000" b="1" dirty="0" err="1"/>
              <a:t>večera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OBOŽAVANJE </a:t>
            </a:r>
            <a:r>
              <a:rPr lang="hr-HR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IZ</a:t>
            </a:r>
            <a:r>
              <a:rPr lang="es-ES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MEĐU</a:t>
            </a:r>
            <a:r>
              <a:rPr lang="hr-HR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DVE</a:t>
            </a:r>
            <a:r>
              <a:rPr lang="es-ES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hr-HR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  </a:t>
            </a:r>
            <a:r>
              <a:rPr lang="es-ES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PLANIN</a:t>
            </a:r>
            <a:r>
              <a:rPr lang="hr-HR" sz="8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es-ES" sz="80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2303</Words>
  <Application>Microsoft Office PowerPoint</Application>
  <PresentationFormat>Panorámica</PresentationFormat>
  <Paragraphs>112</Paragraphs>
  <Slides>19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6" baseType="lpstr">
      <vt:lpstr>Britannic Bold</vt:lpstr>
      <vt:lpstr>Aptos Display</vt:lpstr>
      <vt:lpstr>Calibri</vt:lpstr>
      <vt:lpstr>Times New Roman</vt:lpstr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2025-10-14T06:18:54Z</dcterms:created>
  <dcterms:modified xsi:type="dcterms:W3CDTF">2025-10-21T14:21:39Z</dcterms:modified>
</cp:coreProperties>
</file>