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5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sr-Latn-RS" sz="20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(Psalam 22,1)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Najava </a:t>
          </a:r>
          <a:r>
            <a:rPr lang="sr-Latn-RS" sz="24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antitipa</a:t>
          </a:r>
          <a:endParaRPr lang="sr-Latn-RS" sz="24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David (Jer. 23,5)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sr-Latn-RS" sz="24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endParaRPr lang="sr-Latn-RS" sz="24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27,46)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sr-Latn-RS" sz="20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Žrtve ( Lev 1,3-5)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Najava </a:t>
          </a:r>
          <a:r>
            <a:rPr lang="sr-Latn-RS" sz="24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antitipa</a:t>
          </a:r>
          <a:endParaRPr lang="sr-Latn-RS" sz="24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Sluga koji pati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53,5-7)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sr-Latn-RS" sz="24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endParaRPr lang="sr-Latn-RS" sz="24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smrt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19,16-18)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sr-Latn-RS" sz="2000" b="1" noProof="0" dirty="0">
              <a:effectLst/>
            </a:rPr>
            <a:t>TIPOVI I ANTITIPOVI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sr-Latn-RS" sz="2000" b="1" noProof="0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Izlazak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sr-Latn-RS" sz="2000" b="1" noProof="0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Svetilište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sr-Latn-RS" sz="2000" b="1" noProof="0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sr-Latn-RS" sz="2000" b="1" noProof="0" dirty="0">
              <a:solidFill>
                <a:schemeClr val="tx1"/>
              </a:solidFill>
            </a:rPr>
            <a:t>Hristos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sr-Latn-RS" sz="2000" b="1" noProof="0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Latn-RS" sz="2000" b="1" noProof="0" dirty="0">
              <a:solidFill>
                <a:schemeClr val="tx1"/>
              </a:solidFill>
            </a:rPr>
            <a:t>Crkva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sr-Latn-RS" sz="2000" b="1" noProof="0" dirty="0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sr-Latn-RS" sz="2000" b="1" noProof="0" dirty="0">
              <a:solidFill>
                <a:schemeClr val="tx1"/>
              </a:solidFill>
            </a:rPr>
            <a:t>Vreme kraja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sr-Latn-RS" sz="2000" b="1" noProof="0" dirty="0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Hristos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sr-Latn-RS" sz="2000" b="1" noProof="0" dirty="0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sr-Latn-RS" sz="2000" b="1" noProof="0" dirty="0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Vreme kraja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sr-Latn-RS" sz="2000" b="1" noProof="0" dirty="0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Hristos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sr-Latn-RS" sz="2000" b="1" noProof="0" dirty="0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sr-Latn-RS" sz="2000" b="1" noProof="0" dirty="0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Vreme kraja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sr-Latn-RS" sz="2000" b="1" noProof="0" dirty="0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Odveli su ga u Egipat</a:t>
          </a: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sr-Latn-RS" sz="2000" b="1" noProof="0" dirty="0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2,13-15.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sr-Latn-RS" sz="2000" b="1" noProof="0" dirty="0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Izrael</a:t>
          </a: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sr-Latn-RS" sz="2000" b="1" noProof="0" dirty="0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Galatima</a:t>
          </a: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6,16.</a:t>
          </a: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sr-Latn-RS" sz="2000" b="1" noProof="0" dirty="0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</a:t>
          </a: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sr-Latn-RS" sz="2000" b="1" noProof="0" dirty="0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7,4.</a:t>
          </a: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sr-Latn-RS" sz="2000" b="1" noProof="0" dirty="0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 i vođen duhom</a:t>
          </a: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sr-Latn-RS" sz="2000" b="1" noProof="0" dirty="0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3,16-4,2.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sr-Latn-RS" sz="2000" b="1" noProof="0" dirty="0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Krštenje u oblaku i moru</a:t>
          </a: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sr-Latn-RS" sz="2000" b="1" noProof="0" dirty="0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Kor. 10,1-6.</a:t>
          </a: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sr-Latn-RS" sz="2000" b="1" noProof="0" dirty="0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Konačno odvajanje od greha</a:t>
          </a: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sr-Latn-RS" sz="2000" b="1" noProof="0" dirty="0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18,4.</a:t>
          </a: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sr-Latn-RS" sz="2000" b="1" noProof="0" dirty="0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Bio je kao hram među nama</a:t>
          </a: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sr-Latn-RS" sz="2000" b="1" noProof="0" dirty="0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Jn</a:t>
          </a: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1,14; 2,21-22.</a:t>
          </a: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sr-Latn-RS" sz="2000" b="1" noProof="0" dirty="0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 smo hram Božji</a:t>
          </a: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sr-Latn-RS" sz="2000" b="1" noProof="0" dirty="0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Kor. 3,16-17.</a:t>
          </a: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sr-Latn-RS" sz="2000" b="1" noProof="0" dirty="0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Novi Jerusalim, naš hram</a:t>
          </a: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sr-Latn-RS" sz="2000" b="1" noProof="0" dirty="0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21,2-3.</a:t>
          </a: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sr-Latn-RS" sz="2000" b="1" noProof="0" dirty="0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sr-Latn-RS" sz="2000" b="1" noProof="0" dirty="0">
              <a:solidFill>
                <a:schemeClr val="bg2">
                  <a:lumMod val="20000"/>
                  <a:lumOff val="80000"/>
                </a:schemeClr>
              </a:solidFill>
            </a:rPr>
            <a:t>TIP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sr-Latn-RS" noProof="0" dirty="0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sr-Latn-RS" sz="2000" b="1" noProof="0" dirty="0">
              <a:solidFill>
                <a:schemeClr val="bg2">
                  <a:lumMod val="20000"/>
                  <a:lumOff val="80000"/>
                </a:schemeClr>
              </a:solidFill>
            </a:rPr>
            <a:t>ANTITIP</a:t>
          </a: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sr-Latn-RS" noProof="0" dirty="0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Nakon krštenja u Jordanu, Isus se borio protiv sila zla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Počeo je s radom nakon 40 dana u pustinji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Pobedio je neprijatelja na krstu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Daje nam pobedu nad našim duhovnim neprijateljima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Daje nam pravi odmor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dodeljuje </a:t>
          </a:r>
          <a:r>
            <a:rPr lang="sr-Latn-R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neraspadljivo</a:t>
          </a:r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nasledstvo</a:t>
          </a:r>
          <a:endParaRPr lang="sr-Latn-RS" sz="2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 sz="2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sr-Latn-RS" sz="20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(Psalam 22,1)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Najava </a:t>
          </a:r>
          <a:r>
            <a:rPr lang="sr-Latn-RS" sz="24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antitipa</a:t>
          </a:r>
          <a:endParaRPr lang="sr-Latn-RS" sz="24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David (Jer. 23,5)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endParaRPr lang="sr-Latn-RS" sz="24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27,46)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</a:t>
          </a:r>
          <a:endParaRPr lang="sr-Latn-RS" sz="20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Žrtve ( Lev 1,3-5)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Najava </a:t>
          </a:r>
          <a:r>
            <a:rPr lang="sr-Latn-RS" sz="24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antitipa</a:t>
          </a:r>
          <a:endParaRPr lang="sr-Latn-RS" sz="24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Sluga koji pati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53,5-7)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</a:t>
          </a:r>
          <a:endParaRPr lang="sr-Latn-RS" sz="24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smrt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19,16-18)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b="1" kern="1200" noProof="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 noProof="0" dirty="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600" kern="1200" noProof="0" dirty="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/>
            </a:rPr>
            <a:t>TIPOVI I ANTITIPOVI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bg2">
                  <a:lumMod val="20000"/>
                  <a:lumOff val="80000"/>
                </a:schemeClr>
              </a:solidFill>
            </a:rPr>
            <a:t>TIP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bg2">
                  <a:lumMod val="20000"/>
                  <a:lumOff val="80000"/>
                </a:schemeClr>
              </a:solidFill>
            </a:rPr>
            <a:t>ANTITIP</a:t>
          </a: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Hristos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Odveli su ga u Egipat</a:t>
          </a: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2,13-15.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Crkva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Izrael</a:t>
          </a: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Galatima</a:t>
          </a: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6,16.</a:t>
          </a: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Vreme kraja</a:t>
          </a: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144.000</a:t>
          </a: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7,4.</a:t>
          </a: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Izlazak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Hristos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 i vođen duhom</a:t>
          </a: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Matej 3,16-4,2.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Krštenje u oblaku i moru</a:t>
          </a: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Kor. 10,1-6.</a:t>
          </a: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Vreme kraja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Konačno odvajanje od greha</a:t>
          </a: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18,4.</a:t>
          </a: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Svetilište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Hristos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Bio je kao hram među nama</a:t>
          </a: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Jn</a:t>
          </a: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1,14; 2,21-22.</a:t>
          </a: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Crkva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 smo hram Božji</a:t>
          </a: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1. Kor. 3,16-17.</a:t>
          </a: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Vreme kraja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Novi Jerusalim, naš hram</a:t>
          </a: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Otkrivenje 21,2-3.</a:t>
          </a: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Nakon krštenja u Jordanu, Isus se borio protiv sila zla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Počeo je s radom nakon 40 dana u pustinji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Pobedio je neprijatelja na krstu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Daje nam pobedu nad našim duhovnim neprijateljima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Daje nam pravi odmor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nam dodeljuje </a:t>
          </a:r>
          <a:r>
            <a:rPr lang="sr-Latn-R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neraspadljivo</a:t>
          </a: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nasledstvo</a:t>
          </a:r>
          <a:endParaRPr lang="sr-Latn-RS" sz="2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PRAVI JOŠUA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808051" y="6519446"/>
            <a:ext cx="307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pouka za 6. decembar 2025.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 KAO TIP CRKVE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en-US" sz="20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sr-Latn-RS" sz="2000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aš</a:t>
            </a:r>
            <a:r>
              <a:rPr lang="sr-Latn-RS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rat nije s krvlju i s telom, nego s poglavarima i vlastima, i s upraviteljima tame ovog sveta, s duhovima pakosti ispod neba</a:t>
            </a:r>
            <a:r>
              <a:rPr lang="sr-Latn-RS" sz="20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Efe</a:t>
            </a:r>
            <a:r>
              <a:rPr lang="en-US" sz="1600" b="1" noProof="0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sc</a:t>
            </a:r>
            <a:r>
              <a:rPr lang="sr-Latn-RS" sz="16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 6</a:t>
            </a:r>
            <a:r>
              <a:rPr lang="en-US" sz="16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sr-Latn-RS" sz="1600" b="1" noProof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238122" y="1424259"/>
            <a:ext cx="5995531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sr-Latn-RS" sz="2400" b="1" noProof="0" dirty="0">
                <a:solidFill>
                  <a:schemeClr val="accent3">
                    <a:lumMod val="75000"/>
                  </a:schemeClr>
                </a:solidFill>
              </a:rPr>
              <a:t>JOŠUA I CRKVA</a:t>
            </a:r>
          </a:p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tx1"/>
                </a:solidFill>
              </a:rPr>
              <a:t>Danas imamo bitku u kojoj nas vodi naš „</a:t>
            </a:r>
            <a:r>
              <a:rPr lang="sr-Latn-RS" sz="2200" b="1" noProof="0" dirty="0" err="1">
                <a:solidFill>
                  <a:schemeClr val="tx1"/>
                </a:solidFill>
              </a:rPr>
              <a:t>Jošua</a:t>
            </a:r>
            <a:r>
              <a:rPr lang="sr-Latn-RS" sz="2200" b="1" noProof="0" dirty="0">
                <a:solidFill>
                  <a:schemeClr val="tx1"/>
                </a:solidFill>
              </a:rPr>
              <a:t>“, koji nas oprema potrebnom opremom (</a:t>
            </a:r>
            <a:r>
              <a:rPr lang="sr-Latn-RS" sz="2200" b="1" noProof="0" dirty="0" err="1">
                <a:solidFill>
                  <a:schemeClr val="tx1"/>
                </a:solidFill>
              </a:rPr>
              <a:t>Ef</a:t>
            </a:r>
            <a:r>
              <a:rPr lang="sr-Latn-RS" sz="2200" b="1" noProof="0" dirty="0">
                <a:solidFill>
                  <a:schemeClr val="tx1"/>
                </a:solidFill>
              </a:rPr>
              <a:t>. 6,10-12).</a:t>
            </a:r>
          </a:p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tx1"/>
                </a:solidFill>
              </a:rPr>
              <a:t>Nadalje, </a:t>
            </a:r>
            <a:r>
              <a:rPr lang="en-US" sz="2200" b="1" noProof="0" dirty="0">
                <a:solidFill>
                  <a:schemeClr val="tx1"/>
                </a:solidFill>
              </a:rPr>
              <a:t>O</a:t>
            </a:r>
            <a:r>
              <a:rPr lang="sr-Latn-RS" sz="2200" b="1" noProof="0" dirty="0">
                <a:solidFill>
                  <a:schemeClr val="tx1"/>
                </a:solidFill>
              </a:rPr>
              <a:t>n nam već dodeljuje baštinu i ispu-</a:t>
            </a:r>
            <a:r>
              <a:rPr lang="sr-Latn-RS" sz="2200" b="1" noProof="0" dirty="0" err="1">
                <a:solidFill>
                  <a:schemeClr val="tx1"/>
                </a:solidFill>
              </a:rPr>
              <a:t>njava</a:t>
            </a:r>
            <a:r>
              <a:rPr lang="sr-Latn-RS" sz="2200" b="1" noProof="0" dirty="0">
                <a:solidFill>
                  <a:schemeClr val="tx1"/>
                </a:solidFill>
              </a:rPr>
              <a:t> nas duhovnim blagoslovima (</a:t>
            </a:r>
            <a:r>
              <a:rPr lang="sr-Latn-RS" sz="2200" b="1" noProof="0" dirty="0" err="1">
                <a:solidFill>
                  <a:schemeClr val="tx1"/>
                </a:solidFill>
              </a:rPr>
              <a:t>Ef</a:t>
            </a:r>
            <a:r>
              <a:rPr lang="sr-Latn-RS" sz="2200" b="1" noProof="0" dirty="0">
                <a:solidFill>
                  <a:schemeClr val="tx1"/>
                </a:solidFill>
              </a:rPr>
              <a:t>. 1,3.11).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47953" y="3143012"/>
            <a:ext cx="5720224" cy="3631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sr-Latn-RS" sz="2400" b="1" noProof="0" dirty="0">
                <a:solidFill>
                  <a:schemeClr val="accent3">
                    <a:lumMod val="75000"/>
                  </a:schemeClr>
                </a:solidFill>
              </a:rPr>
              <a:t>JOŠUA I  VREME KRAJA</a:t>
            </a:r>
          </a:p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tx1"/>
                </a:solidFill>
              </a:rPr>
              <a:t>Ali potpuno tipološko ispunjenje </a:t>
            </a:r>
            <a:r>
              <a:rPr lang="sr-Latn-RS" sz="2200" b="1" noProof="0" dirty="0" err="1">
                <a:solidFill>
                  <a:schemeClr val="tx1"/>
                </a:solidFill>
              </a:rPr>
              <a:t>Jošue</a:t>
            </a:r>
            <a:r>
              <a:rPr lang="sr-Latn-RS" sz="2200" b="1" noProof="0" dirty="0">
                <a:solidFill>
                  <a:schemeClr val="tx1"/>
                </a:solidFill>
              </a:rPr>
              <a:t> biće na kraju, kada </a:t>
            </a:r>
            <a:r>
              <a:rPr lang="sr-Latn-RS" sz="2200" b="1" dirty="0">
                <a:solidFill>
                  <a:schemeClr val="tx1"/>
                </a:solidFill>
              </a:rPr>
              <a:t>sve vojske zla budu </a:t>
            </a:r>
            <a:r>
              <a:rPr lang="sr-Latn-RS" sz="2200" b="1" noProof="0" dirty="0">
                <a:solidFill>
                  <a:schemeClr val="tx1"/>
                </a:solidFill>
              </a:rPr>
              <a:t>uništene i kada mi u potpunosti preuzmemo svoje nasledstvo: zemlju u kojoj možemo živeti u miru (</a:t>
            </a:r>
            <a:r>
              <a:rPr lang="sr-Latn-RS" sz="2200" b="1" noProof="0" dirty="0" err="1">
                <a:solidFill>
                  <a:schemeClr val="tx1"/>
                </a:solidFill>
              </a:rPr>
              <a:t>Otk</a:t>
            </a:r>
            <a:r>
              <a:rPr lang="sr-Latn-RS" sz="2200" b="1" noProof="0" dirty="0">
                <a:solidFill>
                  <a:schemeClr val="tx1"/>
                </a:solidFill>
              </a:rPr>
              <a:t>. 20,7-9; </a:t>
            </a:r>
            <a:r>
              <a:rPr lang="sr-Latn-RS" sz="2200" b="1" noProof="0" dirty="0" err="1">
                <a:solidFill>
                  <a:schemeClr val="tx1"/>
                </a:solidFill>
              </a:rPr>
              <a:t>Jez</a:t>
            </a:r>
            <a:r>
              <a:rPr lang="sr-Latn-RS" sz="2200" b="1" noProof="0" dirty="0">
                <a:solidFill>
                  <a:schemeClr val="tx1"/>
                </a:solidFill>
              </a:rPr>
              <a:t>. 28,26).</a:t>
            </a:r>
          </a:p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tx1"/>
                </a:solidFill>
              </a:rPr>
              <a:t>Do tada, rastemo u milosti kao što je to činio </a:t>
            </a:r>
            <a:r>
              <a:rPr lang="sr-Latn-RS" sz="2200" b="1" noProof="0" dirty="0" err="1">
                <a:solidFill>
                  <a:schemeClr val="tx1"/>
                </a:solidFill>
              </a:rPr>
              <a:t>Jošua</a:t>
            </a:r>
            <a:r>
              <a:rPr lang="sr-Latn-RS" sz="2200" b="1" noProof="0" dirty="0">
                <a:solidFill>
                  <a:schemeClr val="tx1"/>
                </a:solidFill>
              </a:rPr>
              <a:t>, dopuštajući Bogu da nas preobražava kako bismo svaki dan postajali malo više poput Njega.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19522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19521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7953" y="14528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959" y="14562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400" b="1" dirty="0">
                <a:latin typeface="Constantia" panose="02030602050306030303" pitchFamily="18" charset="0"/>
              </a:rPr>
              <a:t>Božji Izrael, putujući ka nebeskom </a:t>
            </a:r>
            <a:r>
              <a:rPr lang="sr-Latn-RS" sz="3400" b="1" dirty="0" err="1">
                <a:latin typeface="Constantia" panose="02030602050306030303" pitchFamily="18" charset="0"/>
              </a:rPr>
              <a:t>Hananu</a:t>
            </a:r>
            <a:r>
              <a:rPr lang="sr-Latn-RS" sz="3400" b="1" dirty="0">
                <a:latin typeface="Constantia" panose="02030602050306030303" pitchFamily="18" charset="0"/>
              </a:rPr>
              <a:t>, ima Vođu kome nije bilo potrebno ljudsko učenje da bi se pripremio za svoju misiju božanskog vođe. Ipak, On je postao savršen kroz patnju i „pošto je sam pretrpeo i bio iskušavan, može pomoći onima koji su iskušani.“ Jevrejima 2,10, 18. Naš </a:t>
            </a:r>
            <a:r>
              <a:rPr lang="sr-Latn-RS" sz="3400" b="1" dirty="0" err="1">
                <a:latin typeface="Constantia" panose="02030602050306030303" pitchFamily="18" charset="0"/>
              </a:rPr>
              <a:t>Otkupitelj</a:t>
            </a:r>
            <a:r>
              <a:rPr lang="sr-Latn-RS" sz="3400" b="1" dirty="0">
                <a:latin typeface="Constantia" panose="02030602050306030303" pitchFamily="18" charset="0"/>
              </a:rPr>
              <a:t> iako nije pokazao nikakvu ljudsku slabost ili nesavršenstvo, ipak je umro da bi nam obezbedio ulazak u Obećanu zemlju.</a:t>
            </a:r>
            <a:endParaRPr lang="sr-Latn-RS" sz="3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7608681" y="752143"/>
            <a:ext cx="3320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(Patrijarsi i proroci, str. 4806)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313944" y="4707673"/>
            <a:ext cx="1156411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„A ovo se sve u slici događalo njima, a napisano je za opomenu nama, koji živimo u </a:t>
            </a:r>
            <a:r>
              <a:rPr kumimoji="0" lang="sr-Latn-R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posljednj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</a:t>
            </a: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vremenima.“ </a:t>
            </a:r>
            <a:r>
              <a:rPr kumimoji="0" lang="sr-Latn-R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(1. Korinćanima 10,11)</a:t>
            </a:r>
          </a:p>
        </p:txBody>
      </p:sp>
    </p:spTree>
    <p:extLst>
      <p:ext uri="{BB962C8B-B14F-4D97-AF65-F5344CB8AC3E}">
        <p14:creationId xmlns:p14="http://schemas.microsoft.com/office/powerpoint/2010/main" val="32213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695700"/>
            <a:ext cx="4635365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rgbClr val="793BF9"/>
                </a:solidFill>
              </a:rPr>
              <a:t>Biblijska simbolika:</a:t>
            </a:r>
          </a:p>
          <a:p>
            <a:pPr lvl="1">
              <a:spcBef>
                <a:spcPts val="600"/>
              </a:spcBef>
            </a:pPr>
            <a:r>
              <a:rPr lang="sr-Latn-RS" sz="2200" b="1" noProof="0" dirty="0"/>
              <a:t>Šta je tipologija?</a:t>
            </a:r>
          </a:p>
          <a:p>
            <a:pPr lvl="1">
              <a:spcBef>
                <a:spcPts val="600"/>
              </a:spcBef>
            </a:pPr>
            <a:r>
              <a:rPr lang="sr-Latn-RS" sz="2200" b="1" noProof="0" dirty="0"/>
              <a:t>Vrste tipologija.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>
                <a:solidFill>
                  <a:srgbClr val="A80052"/>
                </a:solidFill>
              </a:rPr>
              <a:t>Simbolika </a:t>
            </a:r>
            <a:r>
              <a:rPr lang="sr-Latn-RS" sz="2200" b="1" noProof="0" dirty="0" err="1">
                <a:solidFill>
                  <a:srgbClr val="A80052"/>
                </a:solidFill>
              </a:rPr>
              <a:t>Jošue</a:t>
            </a:r>
            <a:r>
              <a:rPr lang="sr-Latn-RS" sz="2200" b="1" noProof="0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kao tip.</a:t>
            </a:r>
          </a:p>
          <a:p>
            <a:pPr lvl="1">
              <a:spcBef>
                <a:spcPts val="600"/>
              </a:spcBef>
            </a:pPr>
            <a:r>
              <a:rPr lang="sr-Latn-RS" sz="2200" b="1" noProof="0" dirty="0" err="1"/>
              <a:t>Antitip</a:t>
            </a:r>
            <a:r>
              <a:rPr lang="sr-Latn-RS" sz="2200" b="1" noProof="0" dirty="0"/>
              <a:t>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kao tip Crkve.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6970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Život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, opisan u Petoknjižju i u samoj knjizi o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, možemo čitati na dva različita (i komplementarna) načina: kao povest i simbolički.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24993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197030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585249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687221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69702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što to učinimo, pratićemo simboliku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 kroz ostatak Biblije kako bismo pronašli poruke koje nam je Bog ostavio kroz svoju Reč u odnosu na „simboličkog </a:t>
            </a:r>
            <a:r>
              <a:rPr lang="sr-Latn-RS" sz="2200" b="1" noProof="0" dirty="0" err="1"/>
              <a:t>Jošuu</a:t>
            </a:r>
            <a:r>
              <a:rPr lang="sr-Latn-RS" sz="2200" b="1" noProof="0" dirty="0"/>
              <a:t>“.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6970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Kako bismo ispravno simbolički protumačili lik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, prvo moramo znati pravila koja upravljaju biblijskom simbolikom, a to su tipovi i </a:t>
            </a:r>
            <a:r>
              <a:rPr lang="sr-Latn-RS" sz="2200" b="1" noProof="0" dirty="0" err="1"/>
              <a:t>antitipovi</a:t>
            </a:r>
            <a:r>
              <a:rPr lang="sr-Latn-RS" sz="22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sr-Latn-RS" sz="8000" b="1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BIBLIJSKA SIMBOLIKA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142645" y="104775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400" b="1" spc="300" noProof="0" dirty="0">
                <a:ln/>
                <a:solidFill>
                  <a:srgbClr val="C00000"/>
                </a:solidFill>
              </a:rPr>
              <a:t>ŠTA JE TIPOLOGIJA?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170446" y="778966"/>
            <a:ext cx="82890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ovo se sve u slici (tip) događalo njima, a napisano je za opomenu nama, koji živimo u posljednjim vremenima.</a:t>
            </a:r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b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(1. Korinćanima 10,11)</a:t>
            </a:r>
            <a:endParaRPr lang="sr-Latn-RS" sz="2000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– i drugi biblijski autori – koriste </a:t>
            </a:r>
            <a:r>
              <a:rPr lang="sr-Latn-RS" sz="2200" b="1" noProof="0" dirty="0" err="1"/>
              <a:t>riječ</a:t>
            </a:r>
            <a:r>
              <a:rPr lang="sr-Latn-RS" sz="2200" b="1" noProof="0" dirty="0"/>
              <a:t> „tip“ kako bi označili istorijsku osobu ili događaj koji predstavlja nešto ili nekoga iz njegovog vremena i/ili budućnosti (nazvan „</a:t>
            </a:r>
            <a:r>
              <a:rPr lang="sr-Latn-RS" sz="2200" b="1" noProof="0" dirty="0" err="1"/>
              <a:t>antitip</a:t>
            </a:r>
            <a:r>
              <a:rPr lang="sr-Latn-RS" sz="2200" b="1" noProof="0" dirty="0"/>
              <a:t>“).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94669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 primer, Rimljanima 5,14 govori o Adamu kao tipu („</a:t>
            </a:r>
            <a:r>
              <a:rPr lang="sr-Latn-RS" sz="2200" b="1" dirty="0" err="1"/>
              <a:t>sl</a:t>
            </a:r>
            <a:r>
              <a:rPr lang="sr-Latn-RS" sz="2200" b="1" noProof="0" dirty="0" err="1"/>
              <a:t>ika</a:t>
            </a:r>
            <a:r>
              <a:rPr lang="sr-Latn-RS" sz="2200" b="1" noProof="0" dirty="0"/>
              <a:t>“ u DS] „onoga koji će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doći“, to jest, Isusa - </a:t>
            </a:r>
            <a:r>
              <a:rPr lang="sr-Latn-RS" sz="2200" b="1" noProof="0" dirty="0" err="1"/>
              <a:t>antitipa</a:t>
            </a:r>
            <a:r>
              <a:rPr lang="sr-Latn-RS" sz="2200" b="1" noProof="0" dirty="0"/>
              <a:t>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538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Starom zavetu na mnogim mestima nalazimo naznaku da su određeni likovi ili događaji tipovi nečega što dolazi. Pogledajmo dva primera: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392451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VRSTE TIPOLOGIJA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bi tamo do smrti </a:t>
            </a:r>
            <a:r>
              <a:rPr lang="sr-Latn-RS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Irodove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da se izvrši </a:t>
            </a:r>
            <a:r>
              <a:rPr lang="sr-Latn-RS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št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Gospod rekao preko proroka koji govori: Iz </a:t>
            </a:r>
            <a:r>
              <a:rPr lang="en-US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Egipta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dozvah Sina svog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(Matej 2,15)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101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Tipovi u Starom zavetu upućuju na tri različite vrste </a:t>
            </a:r>
            <a:r>
              <a:rPr lang="sr-Latn-RS" sz="2200" b="1" noProof="0" dirty="0" err="1"/>
              <a:t>antitipa</a:t>
            </a:r>
            <a:r>
              <a:rPr lang="sr-Latn-RS" sz="2200" b="1" noProof="0" dirty="0"/>
              <a:t> u Novom zavetu</a:t>
            </a:r>
            <a:r>
              <a:rPr lang="en-US" sz="2200" b="1" noProof="0" dirty="0"/>
              <a:t>, </a:t>
            </a:r>
            <a:r>
              <a:rPr lang="en-US" sz="2200" b="1" noProof="0" dirty="0" err="1"/>
              <a:t>tj</a:t>
            </a:r>
            <a:r>
              <a:rPr lang="en-US" sz="2200" b="1" noProof="0" dirty="0"/>
              <a:t>. 3 fa</a:t>
            </a:r>
            <a:r>
              <a:rPr lang="sr-Latn-RS" sz="2200" b="1" noProof="0" dirty="0"/>
              <a:t>z</a:t>
            </a:r>
            <a:r>
              <a:rPr lang="en-US" sz="2200" b="1" noProof="0" dirty="0"/>
              <a:t>e</a:t>
            </a:r>
            <a:r>
              <a:rPr lang="sr-Latn-RS" sz="2200" b="1" noProof="0" dirty="0"/>
              <a:t>: Hristos, Crkva i vreme kraja.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577374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9258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sr-Latn-RS" sz="8000" b="1" noProof="0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SIMBOLKA JOŠUE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JOŠUA KAO TIP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„Proroka kao što sam ja podići će ti Gospod, Bog tvoj, iz tvoga naroda; njega ćeš slušati.“ </a:t>
            </a:r>
            <a:r>
              <a:rPr lang="sr-Latn-RS" sz="1600" b="1" noProof="0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(Ponovljeni zakon 18,15)</a:t>
            </a:r>
            <a:endParaRPr lang="sr-Latn-RS" sz="2000" b="1" noProof="0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54541" y="1355153"/>
            <a:ext cx="7170821" cy="70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delimično ispunio Mojsijevo proročanstvo o drugom proroku koji će voditi narod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18,15-19).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534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6534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179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703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Ali, ljudi su shvatili da se Mojsijevo proročanstvo proteže i dalje od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 (Jovan 1,21). Tako su i Mojsije i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postali tipovi pravog </a:t>
            </a:r>
            <a:r>
              <a:rPr lang="sr-Latn-RS" sz="2200" b="1" noProof="0" dirty="0" err="1"/>
              <a:t>antitipa</a:t>
            </a:r>
            <a:r>
              <a:rPr lang="sr-Latn-RS" sz="2200" b="1" noProof="0" dirty="0"/>
              <a:t> koji je u potpunosti ostvario proročanstvo dato Mojsiju o „Proroku“: Isusu (Dela 3,22-26).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281186" y="3444686"/>
            <a:ext cx="5014763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Dok je mana počela padati pod Mojsijem, prestala je padati pod </a:t>
            </a:r>
            <a:r>
              <a:rPr lang="sr-Latn-RS" sz="2200" b="1" noProof="0" dirty="0" err="1"/>
              <a:t>Jošuom</a:t>
            </a:r>
            <a:r>
              <a:rPr lang="sr-Latn-RS" sz="2200" b="1" noProof="0" dirty="0"/>
              <a:t>. Nadalje,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izvršio uputstva o podeli zemlje i gradovima utočišta koje je dao Mojsije.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54541" y="1970706"/>
            <a:ext cx="7170821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Poput Mojsija,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primao neposredne poruke od Boga, slavio je </a:t>
            </a:r>
            <a:r>
              <a:rPr lang="sr-Latn-RS" sz="2200" b="1" noProof="0" dirty="0" err="1"/>
              <a:t>Pashu</a:t>
            </a:r>
            <a:r>
              <a:rPr lang="sr-Latn-RS" sz="2200" b="1" noProof="0" dirty="0"/>
              <a:t>, prešao je preko vode, video je Anđela Gospodnjeg, njegova podignuta ruka donela je pobedu; pozivao je narod da ostane veran nakon njegove smrti; itd.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sr-Latn-RS" sz="4400" b="1" spc="600" noProof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ANTITUP JOŠUE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266699" y="674191"/>
            <a:ext cx="11658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Ovako veli Gospod: U vreme milosno usliših te, i u dan spasenja pomogoh ti; i čuvaću te i daću te da budeš zavet narodu da utvrdiš zemlju i naslediš opustelo nasledstvo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(Isaija 49,8)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Cilj ratova koje je predvodio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bio je da utvrdi Izraelce u Obećanoj zemlji. Isaija prikazuje delo Mesije kao dodelu „opustošenog nasledstva (svom narodu)“ (Isa. 49,8), koristeći istu terminologiju kao i knjiga o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070873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701" y="2997358"/>
            <a:ext cx="74485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kojem smislu se život i delo </a:t>
            </a:r>
            <a:r>
              <a:rPr lang="sr-Latn-RS" sz="2200" b="1" noProof="0" dirty="0" err="1"/>
              <a:t>Jošue</a:t>
            </a:r>
            <a:r>
              <a:rPr lang="sr-Latn-RS" sz="2200" b="1" noProof="0" dirty="0"/>
              <a:t> (kao tipa) odražavaju u životu i delu Isusa (</a:t>
            </a:r>
            <a:r>
              <a:rPr lang="sr-Latn-RS" sz="2200" b="1" noProof="0" dirty="0" err="1"/>
              <a:t>antitipa</a:t>
            </a:r>
            <a:r>
              <a:rPr lang="sr-Latn-RS" sz="2200" b="1" noProof="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1034</Words>
  <Application>Microsoft Office PowerPoint</Application>
  <PresentationFormat>Panorámica</PresentationFormat>
  <Paragraphs>95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74</cp:revision>
  <dcterms:created xsi:type="dcterms:W3CDTF">2025-11-01T16:23:57Z</dcterms:created>
  <dcterms:modified xsi:type="dcterms:W3CDTF">2025-11-23T06:43:12Z</dcterms:modified>
</cp:coreProperties>
</file>